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05" r:id="rId2"/>
    <p:sldId id="289" r:id="rId3"/>
    <p:sldId id="291" r:id="rId4"/>
    <p:sldId id="290" r:id="rId5"/>
    <p:sldId id="292" r:id="rId6"/>
    <p:sldId id="293" r:id="rId7"/>
    <p:sldId id="308" r:id="rId8"/>
    <p:sldId id="299" r:id="rId9"/>
    <p:sldId id="300" r:id="rId10"/>
    <p:sldId id="301" r:id="rId11"/>
    <p:sldId id="310" r:id="rId12"/>
    <p:sldId id="283" r:id="rId13"/>
    <p:sldId id="284" r:id="rId14"/>
    <p:sldId id="309" r:id="rId15"/>
    <p:sldId id="286" r:id="rId16"/>
    <p:sldId id="287" r:id="rId17"/>
    <p:sldId id="294" r:id="rId18"/>
    <p:sldId id="295" r:id="rId19"/>
    <p:sldId id="296" r:id="rId20"/>
    <p:sldId id="297" r:id="rId21"/>
    <p:sldId id="306" r:id="rId22"/>
  </p:sldIdLst>
  <p:sldSz cx="9906000" cy="6858000" type="A4"/>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A3"/>
    <a:srgbClr val="3998C8"/>
    <a:srgbClr val="549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26" autoAdjust="0"/>
  </p:normalViewPr>
  <p:slideViewPr>
    <p:cSldViewPr>
      <p:cViewPr varScale="1">
        <p:scale>
          <a:sx n="70" d="100"/>
          <a:sy n="70" d="100"/>
        </p:scale>
        <p:origin x="864" y="66"/>
      </p:cViewPr>
      <p:guideLst>
        <p:guide orient="horz" pos="2160"/>
        <p:guide pos="288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高学歴</c:v>
                </c:pt>
              </c:strCache>
            </c:strRef>
          </c:tx>
          <c:invertIfNegative val="0"/>
          <c:cat>
            <c:strRef>
              <c:f>Sheet1!$A$2:$A$3</c:f>
              <c:strCache>
                <c:ptCount val="2"/>
                <c:pt idx="0">
                  <c:v>男性</c:v>
                </c:pt>
                <c:pt idx="1">
                  <c:v>女性</c:v>
                </c:pt>
              </c:strCache>
            </c:strRef>
          </c:cat>
          <c:val>
            <c:numRef>
              <c:f>Sheet1!$B$2:$B$3</c:f>
              <c:numCache>
                <c:formatCode>General</c:formatCode>
                <c:ptCount val="2"/>
                <c:pt idx="0">
                  <c:v>1</c:v>
                </c:pt>
                <c:pt idx="1">
                  <c:v>1</c:v>
                </c:pt>
              </c:numCache>
            </c:numRef>
          </c:val>
        </c:ser>
        <c:ser>
          <c:idx val="1"/>
          <c:order val="1"/>
          <c:tx>
            <c:strRef>
              <c:f>Sheet1!$C$1</c:f>
              <c:strCache>
                <c:ptCount val="1"/>
                <c:pt idx="0">
                  <c:v>中程度</c:v>
                </c:pt>
              </c:strCache>
            </c:strRef>
          </c:tx>
          <c:invertIfNegative val="0"/>
          <c:cat>
            <c:strRef>
              <c:f>Sheet1!$A$2:$A$3</c:f>
              <c:strCache>
                <c:ptCount val="2"/>
                <c:pt idx="0">
                  <c:v>男性</c:v>
                </c:pt>
                <c:pt idx="1">
                  <c:v>女性</c:v>
                </c:pt>
              </c:strCache>
            </c:strRef>
          </c:cat>
          <c:val>
            <c:numRef>
              <c:f>Sheet1!$C$2:$C$3</c:f>
              <c:numCache>
                <c:formatCode>General</c:formatCode>
                <c:ptCount val="2"/>
                <c:pt idx="0">
                  <c:v>1.06</c:v>
                </c:pt>
                <c:pt idx="1">
                  <c:v>1.04</c:v>
                </c:pt>
              </c:numCache>
            </c:numRef>
          </c:val>
        </c:ser>
        <c:ser>
          <c:idx val="2"/>
          <c:order val="2"/>
          <c:tx>
            <c:strRef>
              <c:f>Sheet1!$D$1</c:f>
              <c:strCache>
                <c:ptCount val="1"/>
                <c:pt idx="0">
                  <c:v>低学歴</c:v>
                </c:pt>
              </c:strCache>
            </c:strRef>
          </c:tx>
          <c:spPr>
            <a:solidFill>
              <a:srgbClr val="77933C"/>
            </a:solidFill>
          </c:spPr>
          <c:invertIfNegative val="0"/>
          <c:cat>
            <c:strRef>
              <c:f>Sheet1!$A$2:$A$3</c:f>
              <c:strCache>
                <c:ptCount val="2"/>
                <c:pt idx="0">
                  <c:v>男性</c:v>
                </c:pt>
                <c:pt idx="1">
                  <c:v>女性</c:v>
                </c:pt>
              </c:strCache>
            </c:strRef>
          </c:cat>
          <c:val>
            <c:numRef>
              <c:f>Sheet1!$D$2:$D$3</c:f>
              <c:numCache>
                <c:formatCode>General</c:formatCode>
                <c:ptCount val="2"/>
                <c:pt idx="0">
                  <c:v>1.1599999999999999</c:v>
                </c:pt>
                <c:pt idx="1">
                  <c:v>1.26</c:v>
                </c:pt>
              </c:numCache>
            </c:numRef>
          </c:val>
        </c:ser>
        <c:dLbls>
          <c:showLegendKey val="0"/>
          <c:showVal val="0"/>
          <c:showCatName val="0"/>
          <c:showSerName val="0"/>
          <c:showPercent val="0"/>
          <c:showBubbleSize val="0"/>
        </c:dLbls>
        <c:gapWidth val="150"/>
        <c:axId val="740422528"/>
        <c:axId val="740417040"/>
      </c:barChart>
      <c:catAx>
        <c:axId val="740422528"/>
        <c:scaling>
          <c:orientation val="minMax"/>
        </c:scaling>
        <c:delete val="0"/>
        <c:axPos val="b"/>
        <c:numFmt formatCode="General" sourceLinked="0"/>
        <c:majorTickMark val="out"/>
        <c:minorTickMark val="none"/>
        <c:tickLblPos val="nextTo"/>
        <c:txPr>
          <a:bodyPr/>
          <a:lstStyle/>
          <a:p>
            <a:pPr>
              <a:defRPr lang="ja-JP"/>
            </a:pPr>
            <a:endParaRPr lang="ja-JP"/>
          </a:p>
        </c:txPr>
        <c:crossAx val="740417040"/>
        <c:crosses val="autoZero"/>
        <c:auto val="1"/>
        <c:lblAlgn val="ctr"/>
        <c:lblOffset val="100"/>
        <c:noMultiLvlLbl val="0"/>
      </c:catAx>
      <c:valAx>
        <c:axId val="740417040"/>
        <c:scaling>
          <c:orientation val="minMax"/>
        </c:scaling>
        <c:delete val="0"/>
        <c:axPos val="l"/>
        <c:majorGridlines/>
        <c:title>
          <c:tx>
            <c:rich>
              <a:bodyPr rot="0" vert="wordArtVert"/>
              <a:lstStyle/>
              <a:p>
                <a:pPr>
                  <a:defRPr lang="ja-JP" b="0">
                    <a:latin typeface="メイリオ"/>
                    <a:ea typeface="メイリオ"/>
                    <a:cs typeface="メイリオ"/>
                  </a:defRPr>
                </a:pPr>
                <a:r>
                  <a:rPr lang="ja-JP" b="0">
                    <a:latin typeface="メイリオ"/>
                    <a:ea typeface="メイリオ"/>
                    <a:cs typeface="メイリオ"/>
                  </a:rPr>
                  <a:t>死亡リスク（全死因）</a:t>
                </a:r>
                <a:endParaRPr lang="en-US" b="0">
                  <a:latin typeface="メイリオ"/>
                  <a:ea typeface="メイリオ"/>
                  <a:cs typeface="メイリオ"/>
                </a:endParaRPr>
              </a:p>
            </c:rich>
          </c:tx>
          <c:overlay val="0"/>
        </c:title>
        <c:numFmt formatCode="General" sourceLinked="1"/>
        <c:majorTickMark val="out"/>
        <c:minorTickMark val="none"/>
        <c:tickLblPos val="nextTo"/>
        <c:txPr>
          <a:bodyPr/>
          <a:lstStyle/>
          <a:p>
            <a:pPr>
              <a:defRPr lang="ja-JP"/>
            </a:pPr>
            <a:endParaRPr lang="ja-JP"/>
          </a:p>
        </c:txPr>
        <c:crossAx val="740422528"/>
        <c:crosses val="autoZero"/>
        <c:crossBetween val="between"/>
      </c:valAx>
    </c:plotArea>
    <c:legend>
      <c:legendPos val="r"/>
      <c:overlay val="0"/>
      <c:txPr>
        <a:bodyPr/>
        <a:lstStyle/>
        <a:p>
          <a:pPr>
            <a:defRPr lang="ja-JP"/>
          </a:pPr>
          <a:endParaRPr lang="ja-JP"/>
        </a:p>
      </c:txPr>
    </c:legend>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179CC1F-430B-1343-8775-84904126CAD1}" type="datetimeFigureOut">
              <a:rPr lang="en-US" smtClean="0"/>
              <a:t>1/21/2018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267C0F6-6EAD-6541-8C96-69B3BAF5B0C1}" type="slidenum">
              <a:rPr lang="en-US" smtClean="0"/>
              <a:t>‹#›</a:t>
            </a:fld>
            <a:endParaRPr lang="en-US"/>
          </a:p>
        </p:txBody>
      </p:sp>
    </p:spTree>
    <p:extLst>
      <p:ext uri="{BB962C8B-B14F-4D97-AF65-F5344CB8AC3E}">
        <p14:creationId xmlns:p14="http://schemas.microsoft.com/office/powerpoint/2010/main" val="2514722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EB43EF2-B01C-2846-B63D-6122F480FE93}" type="datetimeFigureOut">
              <a:rPr lang="en-US" smtClean="0"/>
              <a:t>1/21/2018</a:t>
            </a:fld>
            <a:endParaRPr lang="en-US"/>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83D1DFB-F5DE-DD42-ACEF-F9145BDF4802}" type="slidenum">
              <a:rPr lang="en-US" smtClean="0"/>
              <a:t>‹#›</a:t>
            </a:fld>
            <a:endParaRPr lang="en-US"/>
          </a:p>
        </p:txBody>
      </p:sp>
    </p:spTree>
    <p:extLst>
      <p:ext uri="{BB962C8B-B14F-4D97-AF65-F5344CB8AC3E}">
        <p14:creationId xmlns:p14="http://schemas.microsoft.com/office/powerpoint/2010/main" val="15137753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3D1DFB-F5DE-DD42-ACEF-F9145BDF4802}" type="slidenum">
              <a:rPr lang="en-US" smtClean="0"/>
              <a:t>3</a:t>
            </a:fld>
            <a:endParaRPr lang="en-US"/>
          </a:p>
        </p:txBody>
      </p:sp>
    </p:spTree>
    <p:extLst>
      <p:ext uri="{BB962C8B-B14F-4D97-AF65-F5344CB8AC3E}">
        <p14:creationId xmlns:p14="http://schemas.microsoft.com/office/powerpoint/2010/main" val="161712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512F92C5-EBAE-3D46-9647-3FCF4556618E}" type="datetime1">
              <a:rPr kumimoji="1" lang="ja-JP" altLang="en-US" smtClean="0"/>
              <a:t>2018/1/21</a:t>
            </a:fld>
            <a:endParaRPr kumimoji="1" lang="ja-JP" altLang="en-US"/>
          </a:p>
        </p:txBody>
      </p:sp>
      <p:sp>
        <p:nvSpPr>
          <p:cNvPr id="6" name="スライド番号プレースホルダー 5"/>
          <p:cNvSpPr>
            <a:spLocks noGrp="1"/>
          </p:cNvSpPr>
          <p:nvPr>
            <p:ph type="sldNum" sz="quarter" idx="12"/>
          </p:nvPr>
        </p:nvSpPr>
        <p:spPr/>
        <p:txBody>
          <a:bodyPr/>
          <a:lstStyle/>
          <a:p>
            <a:fld id="{444BD923-67C3-41E9-957C-8E47AB11A637}" type="slidenum">
              <a:rPr kumimoji="1" lang="ja-JP" altLang="en-US" smtClean="0"/>
              <a:pPr/>
              <a:t>‹#›</a:t>
            </a:fld>
            <a:endParaRPr kumimoji="1" lang="ja-JP" altLang="en-US"/>
          </a:p>
        </p:txBody>
      </p:sp>
    </p:spTree>
    <p:extLst>
      <p:ext uri="{BB962C8B-B14F-4D97-AF65-F5344CB8AC3E}">
        <p14:creationId xmlns:p14="http://schemas.microsoft.com/office/powerpoint/2010/main" val="2415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8E7A05-FFF2-604E-A8A1-F390E3C3F99D}" type="datetime1">
              <a:rPr kumimoji="1" lang="ja-JP" altLang="en-US" smtClean="0"/>
              <a:t>2018/1/21</a:t>
            </a:fld>
            <a:endParaRPr kumimoji="1" lang="ja-JP" altLang="en-US"/>
          </a:p>
        </p:txBody>
      </p:sp>
      <p:sp>
        <p:nvSpPr>
          <p:cNvPr id="6" name="スライド番号プレースホルダー 5"/>
          <p:cNvSpPr>
            <a:spLocks noGrp="1"/>
          </p:cNvSpPr>
          <p:nvPr>
            <p:ph type="sldNum" sz="quarter" idx="12"/>
          </p:nvPr>
        </p:nvSpPr>
        <p:spPr/>
        <p:txBody>
          <a:bodyPr/>
          <a:lstStyle/>
          <a:p>
            <a:fld id="{444BD923-67C3-41E9-957C-8E47AB11A637}" type="slidenum">
              <a:rPr kumimoji="1" lang="ja-JP" altLang="en-US" smtClean="0"/>
              <a:pPr/>
              <a:t>‹#›</a:t>
            </a:fld>
            <a:endParaRPr kumimoji="1" lang="ja-JP" altLang="en-US"/>
          </a:p>
        </p:txBody>
      </p:sp>
    </p:spTree>
    <p:extLst>
      <p:ext uri="{BB962C8B-B14F-4D97-AF65-F5344CB8AC3E}">
        <p14:creationId xmlns:p14="http://schemas.microsoft.com/office/powerpoint/2010/main" val="50786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764705"/>
            <a:ext cx="2228850" cy="5361459"/>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764705"/>
            <a:ext cx="6521450" cy="536145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3FCE083-3972-674E-84A9-58C1BC096E34}" type="datetime1">
              <a:rPr kumimoji="1" lang="ja-JP" altLang="en-US" smtClean="0"/>
              <a:t>2018/1/21</a:t>
            </a:fld>
            <a:endParaRPr kumimoji="1" lang="ja-JP" altLang="en-US"/>
          </a:p>
        </p:txBody>
      </p:sp>
      <p:sp>
        <p:nvSpPr>
          <p:cNvPr id="6" name="スライド番号プレースホルダー 5"/>
          <p:cNvSpPr>
            <a:spLocks noGrp="1"/>
          </p:cNvSpPr>
          <p:nvPr>
            <p:ph type="sldNum" sz="quarter" idx="12"/>
          </p:nvPr>
        </p:nvSpPr>
        <p:spPr/>
        <p:txBody>
          <a:bodyPr/>
          <a:lstStyle/>
          <a:p>
            <a:fld id="{444BD923-67C3-41E9-957C-8E47AB11A637}" type="slidenum">
              <a:rPr kumimoji="1" lang="ja-JP" altLang="en-US" smtClean="0"/>
              <a:pPr/>
              <a:t>‹#›</a:t>
            </a:fld>
            <a:endParaRPr kumimoji="1" lang="ja-JP" altLang="en-US"/>
          </a:p>
        </p:txBody>
      </p:sp>
    </p:spTree>
    <p:extLst>
      <p:ext uri="{BB962C8B-B14F-4D97-AF65-F5344CB8AC3E}">
        <p14:creationId xmlns:p14="http://schemas.microsoft.com/office/powerpoint/2010/main" val="145091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C5EBC6C1-9FE6-9143-9578-1E947B880BE3}" type="datetime1">
              <a:rPr kumimoji="1" lang="ja-JP" altLang="en-US" smtClean="0"/>
              <a:t>2018/1/21</a:t>
            </a:fld>
            <a:endParaRPr kumimoji="1" lang="ja-JP" altLang="en-US"/>
          </a:p>
        </p:txBody>
      </p:sp>
      <p:sp>
        <p:nvSpPr>
          <p:cNvPr id="6" name="スライド番号プレースホルダー 5"/>
          <p:cNvSpPr>
            <a:spLocks noGrp="1"/>
          </p:cNvSpPr>
          <p:nvPr>
            <p:ph type="sldNum" sz="quarter" idx="12"/>
          </p:nvPr>
        </p:nvSpPr>
        <p:spPr/>
        <p:txBody>
          <a:bodyPr/>
          <a:lstStyle/>
          <a:p>
            <a:fld id="{444BD923-67C3-41E9-957C-8E47AB11A637}" type="slidenum">
              <a:rPr kumimoji="1" lang="ja-JP" altLang="en-US" smtClean="0"/>
              <a:pPr/>
              <a:t>‹#›</a:t>
            </a:fld>
            <a:endParaRPr kumimoji="1" lang="ja-JP" altLang="en-US" dirty="0"/>
          </a:p>
        </p:txBody>
      </p:sp>
    </p:spTree>
    <p:extLst>
      <p:ext uri="{BB962C8B-B14F-4D97-AF65-F5344CB8AC3E}">
        <p14:creationId xmlns:p14="http://schemas.microsoft.com/office/powerpoint/2010/main" val="409035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59E811E-C9E3-7841-B7E7-E78A06AE4741}" type="datetime1">
              <a:rPr kumimoji="1" lang="ja-JP" altLang="en-US" smtClean="0"/>
              <a:t>2018/1/21</a:t>
            </a:fld>
            <a:endParaRPr kumimoji="1" lang="ja-JP" altLang="en-US"/>
          </a:p>
        </p:txBody>
      </p:sp>
      <p:sp>
        <p:nvSpPr>
          <p:cNvPr id="6" name="スライド番号プレースホルダー 5"/>
          <p:cNvSpPr>
            <a:spLocks noGrp="1"/>
          </p:cNvSpPr>
          <p:nvPr>
            <p:ph type="sldNum" sz="quarter" idx="12"/>
          </p:nvPr>
        </p:nvSpPr>
        <p:spPr/>
        <p:txBody>
          <a:bodyPr/>
          <a:lstStyle/>
          <a:p>
            <a:fld id="{444BD923-67C3-41E9-957C-8E47AB11A637}" type="slidenum">
              <a:rPr kumimoji="1" lang="ja-JP" altLang="en-US" smtClean="0"/>
              <a:pPr/>
              <a:t>‹#›</a:t>
            </a:fld>
            <a:endParaRPr kumimoji="1" lang="ja-JP" altLang="en-US"/>
          </a:p>
        </p:txBody>
      </p:sp>
    </p:spTree>
    <p:extLst>
      <p:ext uri="{BB962C8B-B14F-4D97-AF65-F5344CB8AC3E}">
        <p14:creationId xmlns:p14="http://schemas.microsoft.com/office/powerpoint/2010/main" val="64903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988842"/>
            <a:ext cx="437515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988842"/>
            <a:ext cx="437515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B894E5E-759E-124B-A186-48E034E0511A}" type="datetime1">
              <a:rPr kumimoji="1" lang="ja-JP" altLang="en-US" smtClean="0"/>
              <a:t>2018/1/21</a:t>
            </a:fld>
            <a:endParaRPr kumimoji="1" lang="ja-JP" altLang="en-US"/>
          </a:p>
        </p:txBody>
      </p:sp>
      <p:sp>
        <p:nvSpPr>
          <p:cNvPr id="7" name="スライド番号プレースホルダー 6"/>
          <p:cNvSpPr>
            <a:spLocks noGrp="1"/>
          </p:cNvSpPr>
          <p:nvPr>
            <p:ph type="sldNum" sz="quarter" idx="12"/>
          </p:nvPr>
        </p:nvSpPr>
        <p:spPr/>
        <p:txBody>
          <a:bodyPr/>
          <a:lstStyle/>
          <a:p>
            <a:fld id="{444BD923-67C3-41E9-957C-8E47AB11A637}" type="slidenum">
              <a:rPr kumimoji="1" lang="ja-JP" altLang="en-US" smtClean="0"/>
              <a:pPr/>
              <a:t>‹#›</a:t>
            </a:fld>
            <a:endParaRPr kumimoji="1" lang="ja-JP" altLang="en-US"/>
          </a:p>
        </p:txBody>
      </p:sp>
    </p:spTree>
    <p:extLst>
      <p:ext uri="{BB962C8B-B14F-4D97-AF65-F5344CB8AC3E}">
        <p14:creationId xmlns:p14="http://schemas.microsoft.com/office/powerpoint/2010/main" val="399071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916832"/>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1" y="2564905"/>
            <a:ext cx="4376870" cy="35612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916832"/>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564905"/>
            <a:ext cx="4378590" cy="35612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0AB59C8-1A5B-CE4B-81C9-1A7871BF11AA}" type="datetime1">
              <a:rPr kumimoji="1" lang="ja-JP" altLang="en-US" smtClean="0"/>
              <a:t>2018/1/21</a:t>
            </a:fld>
            <a:endParaRPr kumimoji="1" lang="ja-JP" altLang="en-US"/>
          </a:p>
        </p:txBody>
      </p:sp>
      <p:sp>
        <p:nvSpPr>
          <p:cNvPr id="9" name="スライド番号プレースホルダー 8"/>
          <p:cNvSpPr>
            <a:spLocks noGrp="1"/>
          </p:cNvSpPr>
          <p:nvPr>
            <p:ph type="sldNum" sz="quarter" idx="12"/>
          </p:nvPr>
        </p:nvSpPr>
        <p:spPr/>
        <p:txBody>
          <a:bodyPr/>
          <a:lstStyle/>
          <a:p>
            <a:fld id="{444BD923-67C3-41E9-957C-8E47AB11A637}" type="slidenum">
              <a:rPr kumimoji="1" lang="ja-JP" altLang="en-US" smtClean="0"/>
              <a:pPr/>
              <a:t>‹#›</a:t>
            </a:fld>
            <a:endParaRPr kumimoji="1" lang="ja-JP" altLang="en-US"/>
          </a:p>
        </p:txBody>
      </p:sp>
    </p:spTree>
    <p:extLst>
      <p:ext uri="{BB962C8B-B14F-4D97-AF65-F5344CB8AC3E}">
        <p14:creationId xmlns:p14="http://schemas.microsoft.com/office/powerpoint/2010/main" val="93611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2560145-2B52-624D-9B21-F53434765273}" type="datetime1">
              <a:rPr kumimoji="1" lang="ja-JP" altLang="en-US" smtClean="0"/>
              <a:t>2018/1/21</a:t>
            </a:fld>
            <a:endParaRPr kumimoji="1" lang="ja-JP" altLang="en-US"/>
          </a:p>
        </p:txBody>
      </p:sp>
      <p:sp>
        <p:nvSpPr>
          <p:cNvPr id="5" name="スライド番号プレースホルダー 4"/>
          <p:cNvSpPr>
            <a:spLocks noGrp="1"/>
          </p:cNvSpPr>
          <p:nvPr>
            <p:ph type="sldNum" sz="quarter" idx="12"/>
          </p:nvPr>
        </p:nvSpPr>
        <p:spPr/>
        <p:txBody>
          <a:bodyPr/>
          <a:lstStyle/>
          <a:p>
            <a:fld id="{444BD923-67C3-41E9-957C-8E47AB11A637}" type="slidenum">
              <a:rPr kumimoji="1" lang="ja-JP" altLang="en-US" smtClean="0"/>
              <a:pPr/>
              <a:t>‹#›</a:t>
            </a:fld>
            <a:endParaRPr kumimoji="1" lang="ja-JP" altLang="en-US"/>
          </a:p>
        </p:txBody>
      </p:sp>
    </p:spTree>
    <p:extLst>
      <p:ext uri="{BB962C8B-B14F-4D97-AF65-F5344CB8AC3E}">
        <p14:creationId xmlns:p14="http://schemas.microsoft.com/office/powerpoint/2010/main" val="247637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E77360-4FDB-904E-9590-009EF02EFF34}" type="datetime1">
              <a:rPr kumimoji="1" lang="ja-JP" altLang="en-US" smtClean="0"/>
              <a:t>2018/1/21</a:t>
            </a:fld>
            <a:endParaRPr kumimoji="1" lang="ja-JP" altLang="en-US"/>
          </a:p>
        </p:txBody>
      </p:sp>
      <p:sp>
        <p:nvSpPr>
          <p:cNvPr id="4" name="スライド番号プレースホルダー 3"/>
          <p:cNvSpPr>
            <a:spLocks noGrp="1"/>
          </p:cNvSpPr>
          <p:nvPr>
            <p:ph type="sldNum" sz="quarter" idx="12"/>
          </p:nvPr>
        </p:nvSpPr>
        <p:spPr/>
        <p:txBody>
          <a:bodyPr/>
          <a:lstStyle/>
          <a:p>
            <a:fld id="{444BD923-67C3-41E9-957C-8E47AB11A637}" type="slidenum">
              <a:rPr kumimoji="1" lang="ja-JP" altLang="en-US" smtClean="0"/>
              <a:pPr/>
              <a:t>‹#›</a:t>
            </a:fld>
            <a:endParaRPr kumimoji="1" lang="ja-JP" altLang="en-US"/>
          </a:p>
        </p:txBody>
      </p:sp>
    </p:spTree>
    <p:extLst>
      <p:ext uri="{BB962C8B-B14F-4D97-AF65-F5344CB8AC3E}">
        <p14:creationId xmlns:p14="http://schemas.microsoft.com/office/powerpoint/2010/main" val="107572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1268760"/>
            <a:ext cx="3259006" cy="1162050"/>
          </a:xfrm>
        </p:spPr>
        <p:txBody>
          <a:bodyPr anchor="ctr"/>
          <a:lstStyle>
            <a:lvl1pPr algn="l">
              <a:defRPr sz="2000" b="1"/>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3872972" y="692698"/>
            <a:ext cx="5537730" cy="54334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2" y="2420890"/>
            <a:ext cx="3259006"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DE30AD-1688-1D4C-AC72-201CD2FA028C}" type="datetime1">
              <a:rPr kumimoji="1" lang="ja-JP" altLang="en-US" smtClean="0"/>
              <a:t>2018/1/21</a:t>
            </a:fld>
            <a:endParaRPr kumimoji="1" lang="ja-JP" altLang="en-US"/>
          </a:p>
        </p:txBody>
      </p:sp>
      <p:sp>
        <p:nvSpPr>
          <p:cNvPr id="7" name="スライド番号プレースホルダー 6"/>
          <p:cNvSpPr>
            <a:spLocks noGrp="1"/>
          </p:cNvSpPr>
          <p:nvPr>
            <p:ph type="sldNum" sz="quarter" idx="12"/>
          </p:nvPr>
        </p:nvSpPr>
        <p:spPr/>
        <p:txBody>
          <a:bodyPr/>
          <a:lstStyle/>
          <a:p>
            <a:fld id="{444BD923-67C3-41E9-957C-8E47AB11A637}" type="slidenum">
              <a:rPr kumimoji="1" lang="ja-JP" altLang="en-US" smtClean="0"/>
              <a:pPr/>
              <a:t>‹#›</a:t>
            </a:fld>
            <a:endParaRPr kumimoji="1" lang="ja-JP" altLang="en-US"/>
          </a:p>
        </p:txBody>
      </p:sp>
    </p:spTree>
    <p:extLst>
      <p:ext uri="{BB962C8B-B14F-4D97-AF65-F5344CB8AC3E}">
        <p14:creationId xmlns:p14="http://schemas.microsoft.com/office/powerpoint/2010/main" val="190220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836713"/>
            <a:ext cx="59436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7B5F313-1FC2-4048-A572-0C7BACF8123A}" type="datetime1">
              <a:rPr kumimoji="1" lang="ja-JP" altLang="en-US" smtClean="0"/>
              <a:t>2018/1/21</a:t>
            </a:fld>
            <a:endParaRPr kumimoji="1" lang="ja-JP" altLang="en-US"/>
          </a:p>
        </p:txBody>
      </p:sp>
      <p:sp>
        <p:nvSpPr>
          <p:cNvPr id="7" name="スライド番号プレースホルダー 6"/>
          <p:cNvSpPr>
            <a:spLocks noGrp="1"/>
          </p:cNvSpPr>
          <p:nvPr>
            <p:ph type="sldNum" sz="quarter" idx="12"/>
          </p:nvPr>
        </p:nvSpPr>
        <p:spPr/>
        <p:txBody>
          <a:bodyPr/>
          <a:lstStyle/>
          <a:p>
            <a:fld id="{444BD923-67C3-41E9-957C-8E47AB11A637}" type="slidenum">
              <a:rPr kumimoji="1" lang="ja-JP" altLang="en-US" smtClean="0"/>
              <a:pPr/>
              <a:t>‹#›</a:t>
            </a:fld>
            <a:endParaRPr kumimoji="1" lang="ja-JP" altLang="en-US"/>
          </a:p>
        </p:txBody>
      </p:sp>
    </p:spTree>
    <p:extLst>
      <p:ext uri="{BB962C8B-B14F-4D97-AF65-F5344CB8AC3E}">
        <p14:creationId xmlns:p14="http://schemas.microsoft.com/office/powerpoint/2010/main" val="7787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tile tx="0" ty="0" sx="70000" sy="70000" flip="none" algn="ctr"/>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836713"/>
            <a:ext cx="8915400" cy="936104"/>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95300" y="1988842"/>
            <a:ext cx="8915400" cy="413732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837EA-B167-1A45-8EB9-86FE035B158C}" type="datetime1">
              <a:rPr kumimoji="1" lang="ja-JP" altLang="en-US" smtClean="0"/>
              <a:t>2018/1/21</a:t>
            </a:fld>
            <a:endParaRPr kumimoji="1" lang="ja-JP" altLang="en-US" dirty="0"/>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BD923-67C3-41E9-957C-8E47AB11A637}" type="slidenum">
              <a:rPr kumimoji="1" lang="ja-JP" altLang="en-US" smtClean="0"/>
              <a:pPr/>
              <a:t>‹#›</a:t>
            </a:fld>
            <a:endParaRPr kumimoji="1" lang="ja-JP" altLang="en-US"/>
          </a:p>
        </p:txBody>
      </p:sp>
      <p:pic>
        <p:nvPicPr>
          <p:cNvPr id="7" name="図 6" descr="logo.png"/>
          <p:cNvPicPr>
            <a:picLocks noChangeAspect="1"/>
          </p:cNvPicPr>
          <p:nvPr userDrawn="1"/>
        </p:nvPicPr>
        <p:blipFill>
          <a:blip r:embed="rId14" cstate="print"/>
          <a:stretch>
            <a:fillRect/>
          </a:stretch>
        </p:blipFill>
        <p:spPr>
          <a:xfrm>
            <a:off x="506506" y="2"/>
            <a:ext cx="2164252" cy="701167"/>
          </a:xfrm>
          <a:prstGeom prst="rect">
            <a:avLst/>
          </a:prstGeom>
        </p:spPr>
      </p:pic>
      <p:sp>
        <p:nvSpPr>
          <p:cNvPr id="8" name="正方形/長方形 7"/>
          <p:cNvSpPr/>
          <p:nvPr userDrawn="1"/>
        </p:nvSpPr>
        <p:spPr>
          <a:xfrm>
            <a:off x="0" y="2"/>
            <a:ext cx="9906000" cy="45719"/>
          </a:xfrm>
          <a:prstGeom prst="rect">
            <a:avLst/>
          </a:prstGeom>
          <a:solidFill>
            <a:srgbClr val="3998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6812283"/>
            <a:ext cx="9906000" cy="45719"/>
          </a:xfrm>
          <a:prstGeom prst="rect">
            <a:avLst/>
          </a:prstGeom>
          <a:solidFill>
            <a:srgbClr val="3998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2846766" y="6381328"/>
            <a:ext cx="4212468" cy="230832"/>
          </a:xfrm>
          <a:prstGeom prst="rect">
            <a:avLst/>
          </a:prstGeom>
        </p:spPr>
        <p:txBody>
          <a:bodyPr wrap="square">
            <a:spAutoFit/>
          </a:bodyPr>
          <a:lstStyle/>
          <a:p>
            <a:pPr algn="ctr"/>
            <a:r>
              <a:rPr lang="en-US" altLang="ja-JP" sz="900" dirty="0" smtClean="0">
                <a:solidFill>
                  <a:schemeClr val="tx1">
                    <a:lumMod val="65000"/>
                    <a:lumOff val="35000"/>
                  </a:schemeClr>
                </a:solidFill>
              </a:rPr>
              <a:t>Copyright © 2015 Japan Epidemiological Association. All rights reserved.</a:t>
            </a:r>
            <a:endParaRPr lang="ja-JP" altLang="en-US" sz="900" dirty="0">
              <a:solidFill>
                <a:schemeClr val="tx1">
                  <a:lumMod val="65000"/>
                  <a:lumOff val="35000"/>
                </a:schemeClr>
              </a:solidFill>
            </a:endParaRPr>
          </a:p>
        </p:txBody>
      </p:sp>
    </p:spTree>
    <p:extLst>
      <p:ext uri="{BB962C8B-B14F-4D97-AF65-F5344CB8AC3E}">
        <p14:creationId xmlns:p14="http://schemas.microsoft.com/office/powerpoint/2010/main" val="1494830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メイリオ"/>
          <a:ea typeface="メイリオ"/>
          <a:cs typeface="メイリオ"/>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メイリオ"/>
          <a:ea typeface="メイリオ"/>
          <a:cs typeface="メイリオ"/>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a:ea typeface="メイリオ"/>
          <a:cs typeface="メイリオ"/>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a:ea typeface="メイリオ"/>
          <a:cs typeface="メイリオ"/>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a:ea typeface="メイリオ"/>
          <a:cs typeface="メイリオ"/>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a:ea typeface="メイリオ"/>
          <a:cs typeface="メイリオ"/>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950047"/>
            <a:ext cx="8420100" cy="2880319"/>
          </a:xfrm>
        </p:spPr>
        <p:txBody>
          <a:bodyPr>
            <a:normAutofit/>
          </a:bodyPr>
          <a:lstStyle/>
          <a:p>
            <a:r>
              <a:rPr kumimoji="1" lang="ja-JP" altLang="en-US" dirty="0" smtClean="0"/>
              <a:t>社会疫学の挑戦</a:t>
            </a:r>
            <a:r>
              <a:rPr kumimoji="1" lang="en-US" altLang="ja-JP" dirty="0" smtClean="0"/>
              <a:t/>
            </a:r>
            <a:br>
              <a:rPr kumimoji="1" lang="en-US" altLang="ja-JP" dirty="0" smtClean="0"/>
            </a:br>
            <a:r>
              <a:rPr kumimoji="1" lang="ja-JP" altLang="en-US" dirty="0" smtClean="0"/>
              <a:t>ー</a:t>
            </a:r>
            <a:r>
              <a:rPr kumimoji="1" lang="ja-JP" altLang="en-US" sz="4000" dirty="0" smtClean="0"/>
              <a:t>社会と健康を科学する</a:t>
            </a:r>
            <a:r>
              <a:rPr lang="ja-JP" altLang="en-US" sz="4000" dirty="0" smtClean="0"/>
              <a:t>ー</a:t>
            </a:r>
            <a:r>
              <a:rPr kumimoji="1" lang="en-US" altLang="ja-JP" sz="4000" dirty="0" smtClean="0"/>
              <a:t/>
            </a:r>
            <a:br>
              <a:rPr kumimoji="1" lang="en-US" altLang="ja-JP" sz="4000" dirty="0" smtClean="0"/>
            </a:br>
            <a:r>
              <a:rPr lang="ja-JP" altLang="en-US" sz="3600" dirty="0" smtClean="0">
                <a:solidFill>
                  <a:schemeClr val="accent2"/>
                </a:solidFill>
              </a:rPr>
              <a:t>因果関係</a:t>
            </a:r>
            <a:r>
              <a:rPr lang="ja-JP" altLang="en-US" sz="3600" dirty="0" smtClean="0"/>
              <a:t>を考えよう！</a:t>
            </a:r>
            <a:endParaRPr kumimoji="1" lang="ja-JP" altLang="en-US" sz="3600" dirty="0"/>
          </a:p>
        </p:txBody>
      </p:sp>
      <p:sp>
        <p:nvSpPr>
          <p:cNvPr id="3" name="サブタイトル 2"/>
          <p:cNvSpPr>
            <a:spLocks noGrp="1"/>
          </p:cNvSpPr>
          <p:nvPr>
            <p:ph type="subTitle" idx="1"/>
          </p:nvPr>
        </p:nvSpPr>
        <p:spPr>
          <a:xfrm>
            <a:off x="952458" y="3933056"/>
            <a:ext cx="7424352" cy="1752600"/>
          </a:xfrm>
        </p:spPr>
        <p:txBody>
          <a:bodyPr>
            <a:normAutofit/>
          </a:bodyPr>
          <a:lstStyle/>
          <a:p>
            <a:r>
              <a:rPr kumimoji="1" lang="ja-JP" altLang="en-US" sz="2400" dirty="0" smtClean="0"/>
              <a:t>東京大学医学系研究科</a:t>
            </a:r>
            <a:endParaRPr kumimoji="1" lang="en-US" altLang="ja-JP" sz="2400" dirty="0" smtClean="0"/>
          </a:p>
          <a:p>
            <a:r>
              <a:rPr lang="ja-JP" altLang="en-US" sz="2400" dirty="0" smtClean="0"/>
              <a:t>公共健康医学専攻</a:t>
            </a:r>
            <a:r>
              <a:rPr lang="en-US" altLang="ja-JP" sz="2400" dirty="0"/>
              <a:t> </a:t>
            </a:r>
            <a:r>
              <a:rPr kumimoji="1" lang="ja-JP" altLang="en-US" sz="2400" dirty="0" smtClean="0"/>
              <a:t>保健社会行動学分野</a:t>
            </a:r>
            <a:endParaRPr kumimoji="1" lang="en-US" altLang="ja-JP" sz="2400" dirty="0" smtClean="0"/>
          </a:p>
          <a:p>
            <a:r>
              <a:rPr kumimoji="1" lang="ja-JP" altLang="en-US" sz="2000" dirty="0" smtClean="0"/>
              <a:t>小林三奈美　芝孝一郎　橋本直也　平川亜耶佳</a:t>
            </a:r>
            <a:endParaRPr kumimoji="1" lang="ja-JP" altLang="en-US" sz="2400" dirty="0" smtClean="0"/>
          </a:p>
          <a:p>
            <a:endParaRPr kumimoji="1" lang="ja-JP" altLang="en-US" sz="2400" dirty="0"/>
          </a:p>
        </p:txBody>
      </p:sp>
      <p:sp>
        <p:nvSpPr>
          <p:cNvPr id="4" name="スライド番号プレースホルダー 3"/>
          <p:cNvSpPr>
            <a:spLocks noGrp="1"/>
          </p:cNvSpPr>
          <p:nvPr>
            <p:ph type="sldNum" sz="quarter" idx="12"/>
          </p:nvPr>
        </p:nvSpPr>
        <p:spPr/>
        <p:txBody>
          <a:bodyPr/>
          <a:lstStyle/>
          <a:p>
            <a:fld id="{444BD923-67C3-41E9-957C-8E47AB11A637}" type="slidenum">
              <a:rPr lang="ja-JP" altLang="en-US" smtClean="0">
                <a:solidFill>
                  <a:prstClr val="black">
                    <a:tint val="75000"/>
                  </a:prstClr>
                </a:solidFill>
                <a:latin typeface="Calibri"/>
                <a:ea typeface="ＭＳ Ｐゴシック"/>
              </a:rPr>
              <a:pPr/>
              <a:t>1</a:t>
            </a:fld>
            <a:endParaRPr lang="ja-JP" altLang="en-US">
              <a:solidFill>
                <a:prstClr val="black">
                  <a:tint val="75000"/>
                </a:prstClr>
              </a:solidFill>
              <a:latin typeface="Calibri"/>
              <a:ea typeface="ＭＳ Ｐゴシック"/>
            </a:endParaRPr>
          </a:p>
        </p:txBody>
      </p:sp>
      <p:pic>
        <p:nvPicPr>
          <p:cNvPr id="6" name="図 5" descr="gakusy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263" y="3501008"/>
            <a:ext cx="2450265" cy="2380824"/>
          </a:xfrm>
          <a:prstGeom prst="rect">
            <a:avLst/>
          </a:prstGeom>
        </p:spPr>
      </p:pic>
      <p:sp>
        <p:nvSpPr>
          <p:cNvPr id="7" name="テキスト ボックス 6"/>
          <p:cNvSpPr txBox="1"/>
          <p:nvPr/>
        </p:nvSpPr>
        <p:spPr>
          <a:xfrm>
            <a:off x="2509863" y="847357"/>
            <a:ext cx="4886274" cy="369332"/>
          </a:xfrm>
          <a:prstGeom prst="rect">
            <a:avLst/>
          </a:prstGeom>
          <a:noFill/>
          <a:ln w="25400" cmpd="dbl">
            <a:solidFill>
              <a:srgbClr val="FF0000"/>
            </a:solidFill>
          </a:ln>
        </p:spPr>
        <p:txBody>
          <a:bodyPr wrap="none" rtlCol="0">
            <a:spAutoFit/>
          </a:bodyPr>
          <a:lstStyle/>
          <a:p>
            <a:r>
              <a:rPr lang="en-US" altLang="ja-JP" b="1" smtClean="0">
                <a:latin typeface="+mn-ea"/>
              </a:rPr>
              <a:t>2015</a:t>
            </a:r>
            <a:r>
              <a:rPr lang="ja-JP" altLang="ja-JP" b="1" smtClean="0">
                <a:latin typeface="+mn-ea"/>
              </a:rPr>
              <a:t>年度</a:t>
            </a:r>
            <a:r>
              <a:rPr lang="ja-JP" altLang="ja-JP" b="1" dirty="0">
                <a:latin typeface="+mn-ea"/>
              </a:rPr>
              <a:t>日本疫学会スライドコンテスト受賞作品</a:t>
            </a:r>
            <a:endParaRPr kumimoji="1" lang="ja-JP" altLang="en-US" b="1" dirty="0">
              <a:latin typeface="+mn-ea"/>
            </a:endParaRPr>
          </a:p>
        </p:txBody>
      </p:sp>
    </p:spTree>
    <p:extLst>
      <p:ext uri="{BB962C8B-B14F-4D97-AF65-F5344CB8AC3E}">
        <p14:creationId xmlns:p14="http://schemas.microsoft.com/office/powerpoint/2010/main" val="792521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06508" y="4428401"/>
            <a:ext cx="8848124" cy="584776"/>
          </a:xfrm>
          <a:prstGeom prst="rect">
            <a:avLst/>
          </a:prstGeom>
          <a:noFill/>
        </p:spPr>
        <p:txBody>
          <a:bodyPr wrap="square" rtlCol="0">
            <a:spAutoFit/>
          </a:bodyPr>
          <a:lstStyle/>
          <a:p>
            <a:r>
              <a:rPr kumimoji="1" lang="en-US" altLang="ja-JP" sz="1600" dirty="0" smtClean="0">
                <a:latin typeface="メイリオ"/>
                <a:ea typeface="メイリオ"/>
                <a:cs typeface="メイリオ"/>
              </a:rPr>
              <a:t>A</a:t>
            </a:r>
            <a:r>
              <a:rPr kumimoji="1" lang="ja-JP" altLang="en-US" sz="1600" dirty="0" smtClean="0">
                <a:latin typeface="メイリオ"/>
                <a:ea typeface="メイリオ"/>
                <a:cs typeface="メイリオ"/>
              </a:rPr>
              <a:t>群の方が</a:t>
            </a:r>
            <a:r>
              <a:rPr kumimoji="1" lang="en-US" altLang="ja-JP" sz="1600" dirty="0" smtClean="0">
                <a:latin typeface="メイリオ"/>
                <a:ea typeface="メイリオ"/>
                <a:cs typeface="メイリオ"/>
              </a:rPr>
              <a:t>B</a:t>
            </a:r>
            <a:r>
              <a:rPr kumimoji="1" lang="ja-JP" altLang="en-US" sz="1600" dirty="0" smtClean="0">
                <a:latin typeface="メイリオ"/>
                <a:ea typeface="メイリオ"/>
                <a:cs typeface="メイリオ"/>
              </a:rPr>
              <a:t>群よりも喫煙者の割合が高い</a:t>
            </a:r>
            <a:endParaRPr kumimoji="1" lang="en-US" altLang="ja-JP" sz="1600" dirty="0" smtClean="0">
              <a:latin typeface="メイリオ"/>
              <a:ea typeface="メイリオ"/>
              <a:cs typeface="メイリオ"/>
            </a:endParaRPr>
          </a:p>
          <a:p>
            <a:r>
              <a:rPr lang="en-US" altLang="ja-JP" sz="1600" dirty="0" smtClean="0">
                <a:latin typeface="メイリオ"/>
                <a:ea typeface="メイリオ"/>
                <a:cs typeface="メイリオ"/>
              </a:rPr>
              <a:t>→</a:t>
            </a:r>
            <a:r>
              <a:rPr lang="ja-JP" altLang="en-US" sz="1600" dirty="0" smtClean="0">
                <a:latin typeface="メイリオ"/>
                <a:ea typeface="メイリオ"/>
                <a:cs typeface="メイリオ"/>
              </a:rPr>
              <a:t>単純に比較しても、飲酒量が肺がん発生に与える影響は見ることができない。</a:t>
            </a:r>
            <a:endParaRPr kumimoji="1" lang="en-US" altLang="ja-JP" sz="1600" dirty="0" smtClean="0">
              <a:latin typeface="メイリオ"/>
              <a:ea typeface="メイリオ"/>
              <a:cs typeface="メイリオ"/>
            </a:endParaRPr>
          </a:p>
        </p:txBody>
      </p:sp>
      <p:sp>
        <p:nvSpPr>
          <p:cNvPr id="20" name="Slide Number Placeholder 19"/>
          <p:cNvSpPr>
            <a:spLocks noGrp="1"/>
          </p:cNvSpPr>
          <p:nvPr>
            <p:ph type="sldNum" sz="quarter" idx="12"/>
          </p:nvPr>
        </p:nvSpPr>
        <p:spPr/>
        <p:txBody>
          <a:bodyPr/>
          <a:lstStyle/>
          <a:p>
            <a:fld id="{444BD923-67C3-41E9-957C-8E47AB11A637}" type="slidenum">
              <a:rPr kumimoji="1" lang="ja-JP" altLang="en-US" smtClean="0"/>
              <a:pPr/>
              <a:t>10</a:t>
            </a:fld>
            <a:endParaRPr kumimoji="1" lang="ja-JP" altLang="en-US" dirty="0"/>
          </a:p>
        </p:txBody>
      </p:sp>
      <p:sp>
        <p:nvSpPr>
          <p:cNvPr id="38" name="TextBox 37"/>
          <p:cNvSpPr txBox="1"/>
          <p:nvPr/>
        </p:nvSpPr>
        <p:spPr>
          <a:xfrm>
            <a:off x="7371269" y="260648"/>
            <a:ext cx="1890662"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a:t>
            </a:r>
            <a:r>
              <a:rPr lang="en-US" altLang="ja-JP" dirty="0" smtClean="0">
                <a:solidFill>
                  <a:schemeClr val="tx1">
                    <a:lumMod val="65000"/>
                    <a:lumOff val="35000"/>
                  </a:schemeClr>
                </a:solidFill>
                <a:latin typeface="メイリオ"/>
                <a:ea typeface="メイリオ"/>
                <a:cs typeface="メイリオ"/>
              </a:rPr>
              <a:t>1: </a:t>
            </a:r>
            <a:r>
              <a:rPr lang="ja-JP" altLang="en-US" dirty="0" smtClean="0">
                <a:solidFill>
                  <a:schemeClr val="tx1">
                    <a:lumMod val="65000"/>
                    <a:lumOff val="35000"/>
                  </a:schemeClr>
                </a:solidFill>
                <a:latin typeface="メイリオ"/>
                <a:ea typeface="メイリオ"/>
                <a:cs typeface="メイリオ"/>
              </a:rPr>
              <a:t>交絡</a:t>
            </a:r>
            <a:endParaRPr lang="en-US" dirty="0">
              <a:solidFill>
                <a:schemeClr val="tx1">
                  <a:lumMod val="65000"/>
                  <a:lumOff val="35000"/>
                </a:schemeClr>
              </a:solidFill>
              <a:latin typeface="メイリオ"/>
              <a:ea typeface="メイリオ"/>
              <a:cs typeface="メイリオ"/>
            </a:endParaRPr>
          </a:p>
        </p:txBody>
      </p:sp>
      <p:sp>
        <p:nvSpPr>
          <p:cNvPr id="40"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smtClean="0">
                <a:latin typeface="メイリオ"/>
                <a:ea typeface="メイリオ"/>
                <a:cs typeface="メイリオ"/>
              </a:rPr>
              <a:t>交絡への対応</a:t>
            </a:r>
            <a:r>
              <a:rPr lang="en-US" altLang="ja-JP" sz="3600" dirty="0" smtClean="0">
                <a:latin typeface="メイリオ"/>
                <a:ea typeface="メイリオ"/>
                <a:cs typeface="メイリオ"/>
              </a:rPr>
              <a:t>①</a:t>
            </a:r>
            <a:r>
              <a:rPr lang="ja-JP" altLang="en-US" sz="3600" dirty="0" smtClean="0">
                <a:latin typeface="メイリオ"/>
                <a:ea typeface="メイリオ"/>
                <a:cs typeface="メイリオ"/>
              </a:rPr>
              <a:t>：マッチング</a:t>
            </a:r>
            <a:endParaRPr lang="ja-JP" altLang="en-US" sz="3600" dirty="0">
              <a:latin typeface="メイリオ"/>
              <a:ea typeface="メイリオ"/>
              <a:cs typeface="メイリオ"/>
            </a:endParaRPr>
          </a:p>
        </p:txBody>
      </p:sp>
      <p:sp>
        <p:nvSpPr>
          <p:cNvPr id="27" name="右矢印 26"/>
          <p:cNvSpPr/>
          <p:nvPr/>
        </p:nvSpPr>
        <p:spPr>
          <a:xfrm rot="5400000">
            <a:off x="4535955" y="4806153"/>
            <a:ext cx="288032" cy="70207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06506" y="5304111"/>
            <a:ext cx="8982998" cy="1077218"/>
          </a:xfrm>
          <a:prstGeom prst="rect">
            <a:avLst/>
          </a:prstGeom>
          <a:noFill/>
        </p:spPr>
        <p:txBody>
          <a:bodyPr wrap="square" rtlCol="0">
            <a:spAutoFit/>
          </a:bodyPr>
          <a:lstStyle/>
          <a:p>
            <a:r>
              <a:rPr lang="en-US" altLang="ja-JP" sz="1600" dirty="0" smtClean="0">
                <a:latin typeface="メイリオ"/>
                <a:ea typeface="メイリオ"/>
                <a:cs typeface="メイリオ"/>
              </a:rPr>
              <a:t>A</a:t>
            </a:r>
            <a:r>
              <a:rPr lang="ja-JP" altLang="en-US" sz="1600" dirty="0" smtClean="0">
                <a:latin typeface="メイリオ"/>
                <a:ea typeface="メイリオ"/>
                <a:cs typeface="メイリオ"/>
              </a:rPr>
              <a:t>群と</a:t>
            </a:r>
            <a:r>
              <a:rPr lang="en-US" altLang="ja-JP" sz="1600" dirty="0" smtClean="0">
                <a:latin typeface="メイリオ"/>
                <a:ea typeface="メイリオ"/>
                <a:cs typeface="メイリオ"/>
              </a:rPr>
              <a:t>B</a:t>
            </a:r>
            <a:r>
              <a:rPr lang="ja-JP" altLang="en-US" sz="1600" dirty="0" smtClean="0">
                <a:latin typeface="メイリオ"/>
                <a:ea typeface="メイリオ"/>
                <a:cs typeface="メイリオ"/>
              </a:rPr>
              <a:t>群の間で喫煙者同士、非喫煙者同士それぞれのペアをたくさんつくる（</a:t>
            </a:r>
            <a:r>
              <a:rPr lang="ja-JP" altLang="en-US" sz="1600" dirty="0" smtClean="0">
                <a:solidFill>
                  <a:schemeClr val="accent1"/>
                </a:solidFill>
                <a:latin typeface="メイリオ"/>
                <a:ea typeface="メイリオ"/>
                <a:cs typeface="メイリオ"/>
              </a:rPr>
              <a:t>マッチング</a:t>
            </a:r>
            <a:r>
              <a:rPr lang="ja-JP" altLang="en-US" sz="1600" dirty="0" smtClean="0">
                <a:latin typeface="メイリオ"/>
                <a:ea typeface="メイリオ"/>
                <a:cs typeface="メイリオ"/>
              </a:rPr>
              <a:t>）。</a:t>
            </a:r>
            <a:endParaRPr lang="en-US" altLang="ja-JP" sz="1600" dirty="0" smtClean="0">
              <a:latin typeface="メイリオ"/>
              <a:ea typeface="メイリオ"/>
              <a:cs typeface="メイリオ"/>
            </a:endParaRPr>
          </a:p>
          <a:p>
            <a:r>
              <a:rPr lang="ja-JP" altLang="en-US" sz="1600" dirty="0" smtClean="0">
                <a:latin typeface="メイリオ"/>
                <a:ea typeface="メイリオ"/>
                <a:cs typeface="メイリオ"/>
              </a:rPr>
              <a:t>最終的にできた</a:t>
            </a:r>
            <a:r>
              <a:rPr lang="ja-JP" altLang="en-US" sz="1600" dirty="0" smtClean="0">
                <a:solidFill>
                  <a:srgbClr val="C0504D"/>
                </a:solidFill>
                <a:latin typeface="メイリオ"/>
                <a:ea typeface="メイリオ"/>
                <a:cs typeface="メイリオ"/>
              </a:rPr>
              <a:t>新</a:t>
            </a:r>
            <a:r>
              <a:rPr lang="en-US" altLang="ja-JP" sz="1600" dirty="0" smtClean="0">
                <a:solidFill>
                  <a:srgbClr val="C0504D"/>
                </a:solidFill>
                <a:latin typeface="メイリオ"/>
                <a:ea typeface="メイリオ"/>
                <a:cs typeface="メイリオ"/>
              </a:rPr>
              <a:t>A</a:t>
            </a:r>
            <a:r>
              <a:rPr lang="ja-JP" altLang="en-US" sz="1600" dirty="0" smtClean="0">
                <a:solidFill>
                  <a:srgbClr val="C0504D"/>
                </a:solidFill>
                <a:latin typeface="メイリオ"/>
                <a:ea typeface="メイリオ"/>
                <a:cs typeface="メイリオ"/>
              </a:rPr>
              <a:t>群と新</a:t>
            </a:r>
            <a:r>
              <a:rPr lang="en-US" altLang="ja-JP" sz="1600" dirty="0" smtClean="0">
                <a:solidFill>
                  <a:srgbClr val="C0504D"/>
                </a:solidFill>
                <a:latin typeface="メイリオ"/>
                <a:ea typeface="メイリオ"/>
                <a:cs typeface="メイリオ"/>
              </a:rPr>
              <a:t>B</a:t>
            </a:r>
            <a:r>
              <a:rPr lang="ja-JP" altLang="en-US" sz="1600" dirty="0" smtClean="0">
                <a:solidFill>
                  <a:srgbClr val="C0504D"/>
                </a:solidFill>
                <a:latin typeface="メイリオ"/>
                <a:ea typeface="メイリオ"/>
                <a:cs typeface="メイリオ"/>
              </a:rPr>
              <a:t>群では喫</a:t>
            </a:r>
            <a:r>
              <a:rPr lang="ja-JP" altLang="en-US" sz="1600" dirty="0" smtClean="0">
                <a:solidFill>
                  <a:schemeClr val="accent2"/>
                </a:solidFill>
                <a:latin typeface="メイリオ"/>
                <a:ea typeface="メイリオ"/>
                <a:cs typeface="メイリオ"/>
              </a:rPr>
              <a:t>煙者の割合が同じ！</a:t>
            </a:r>
            <a:endParaRPr lang="en-US" altLang="ja-JP" sz="1600" dirty="0" smtClean="0">
              <a:solidFill>
                <a:schemeClr val="accent2"/>
              </a:solidFill>
              <a:latin typeface="メイリオ"/>
              <a:ea typeface="メイリオ"/>
              <a:cs typeface="メイリオ"/>
            </a:endParaRPr>
          </a:p>
          <a:p>
            <a:r>
              <a:rPr lang="ja-JP" altLang="en-US" sz="1600" dirty="0" smtClean="0">
                <a:latin typeface="メイリオ"/>
                <a:ea typeface="メイリオ"/>
                <a:cs typeface="メイリオ"/>
              </a:rPr>
              <a:t>喫煙の影響を取り除いて、飲酒量が多い人と少ない人のどちらで肺がんが多く発症しているかを比較することができる。</a:t>
            </a:r>
            <a:endParaRPr kumimoji="1" lang="ja-JP" altLang="en-US" sz="1600" dirty="0"/>
          </a:p>
        </p:txBody>
      </p:sp>
      <p:sp>
        <p:nvSpPr>
          <p:cNvPr id="48" name="正方形/長方形 83"/>
          <p:cNvSpPr/>
          <p:nvPr/>
        </p:nvSpPr>
        <p:spPr>
          <a:xfrm>
            <a:off x="6669191" y="1772816"/>
            <a:ext cx="1872208" cy="151216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4" name="正方形/長方形 32"/>
          <p:cNvSpPr/>
          <p:nvPr/>
        </p:nvSpPr>
        <p:spPr>
          <a:xfrm>
            <a:off x="1364601" y="1772817"/>
            <a:ext cx="1872208" cy="14401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5" name="TextBox 54"/>
          <p:cNvSpPr txBox="1"/>
          <p:nvPr/>
        </p:nvSpPr>
        <p:spPr>
          <a:xfrm>
            <a:off x="818541" y="1412776"/>
            <a:ext cx="2880266" cy="369332"/>
          </a:xfrm>
          <a:prstGeom prst="rect">
            <a:avLst/>
          </a:prstGeom>
          <a:noFill/>
        </p:spPr>
        <p:txBody>
          <a:bodyPr wrap="none" rtlCol="0">
            <a:spAutoFit/>
          </a:bodyPr>
          <a:lstStyle/>
          <a:p>
            <a:r>
              <a:rPr lang="en-US" altLang="ja-JP" dirty="0" smtClean="0">
                <a:latin typeface="メイリオ"/>
                <a:ea typeface="メイリオ"/>
                <a:cs typeface="メイリオ"/>
              </a:rPr>
              <a:t>A</a:t>
            </a:r>
            <a:r>
              <a:rPr lang="ja-JP" altLang="en-US" dirty="0" smtClean="0">
                <a:latin typeface="メイリオ"/>
                <a:ea typeface="メイリオ"/>
                <a:cs typeface="メイリオ"/>
              </a:rPr>
              <a:t>群：飲酒量が多い人たち</a:t>
            </a:r>
            <a:endParaRPr lang="en-US" dirty="0">
              <a:latin typeface="メイリオ"/>
              <a:ea typeface="メイリオ"/>
              <a:cs typeface="メイリオ"/>
            </a:endParaRPr>
          </a:p>
        </p:txBody>
      </p:sp>
      <p:sp>
        <p:nvSpPr>
          <p:cNvPr id="56" name="TextBox 55"/>
          <p:cNvSpPr txBox="1"/>
          <p:nvPr/>
        </p:nvSpPr>
        <p:spPr>
          <a:xfrm>
            <a:off x="6108369" y="1412776"/>
            <a:ext cx="3109971" cy="369332"/>
          </a:xfrm>
          <a:prstGeom prst="rect">
            <a:avLst/>
          </a:prstGeom>
          <a:noFill/>
        </p:spPr>
        <p:txBody>
          <a:bodyPr wrap="none" rtlCol="0">
            <a:spAutoFit/>
          </a:bodyPr>
          <a:lstStyle/>
          <a:p>
            <a:r>
              <a:rPr lang="en-US" altLang="ja-JP" dirty="0" smtClean="0">
                <a:latin typeface="メイリオ"/>
                <a:ea typeface="メイリオ"/>
                <a:cs typeface="メイリオ"/>
              </a:rPr>
              <a:t>B</a:t>
            </a:r>
            <a:r>
              <a:rPr lang="ja-JP" altLang="en-US" dirty="0" smtClean="0">
                <a:latin typeface="メイリオ"/>
                <a:ea typeface="メイリオ"/>
                <a:cs typeface="メイリオ"/>
              </a:rPr>
              <a:t>群：飲酒量が少ない人たち</a:t>
            </a:r>
            <a:endParaRPr lang="en-US" dirty="0">
              <a:latin typeface="メイリオ"/>
              <a:ea typeface="メイリオ"/>
              <a:cs typeface="メイリオ"/>
            </a:endParaRPr>
          </a:p>
        </p:txBody>
      </p:sp>
      <p:grpSp>
        <p:nvGrpSpPr>
          <p:cNvPr id="57" name="Group 56"/>
          <p:cNvGrpSpPr/>
          <p:nvPr/>
        </p:nvGrpSpPr>
        <p:grpSpPr>
          <a:xfrm>
            <a:off x="6825208" y="2060848"/>
            <a:ext cx="312035" cy="432048"/>
            <a:chOff x="107503" y="1556792"/>
            <a:chExt cx="504057" cy="1080120"/>
          </a:xfrm>
          <a:solidFill>
            <a:srgbClr val="9BBB59"/>
          </a:solidFill>
        </p:grpSpPr>
        <p:sp>
          <p:nvSpPr>
            <p:cNvPr id="62" name="Oval 61"/>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449277" y="2060848"/>
            <a:ext cx="312035" cy="432048"/>
            <a:chOff x="107503" y="1556792"/>
            <a:chExt cx="504057" cy="1080120"/>
          </a:xfrm>
          <a:solidFill>
            <a:schemeClr val="accent3"/>
          </a:solidFill>
        </p:grpSpPr>
        <p:sp>
          <p:nvSpPr>
            <p:cNvPr id="65" name="Oval 64"/>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66" name="Isosceles Triangle 65"/>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grpSp>
        <p:nvGrpSpPr>
          <p:cNvPr id="67" name="Group 66"/>
          <p:cNvGrpSpPr/>
          <p:nvPr/>
        </p:nvGrpSpPr>
        <p:grpSpPr>
          <a:xfrm>
            <a:off x="8073347" y="2060848"/>
            <a:ext cx="312035" cy="432048"/>
            <a:chOff x="107503" y="1556792"/>
            <a:chExt cx="504057" cy="1080120"/>
          </a:xfrm>
        </p:grpSpPr>
        <p:sp>
          <p:nvSpPr>
            <p:cNvPr id="68" name="Oval 67"/>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8073347" y="2636912"/>
            <a:ext cx="312035" cy="432048"/>
            <a:chOff x="107503" y="1556792"/>
            <a:chExt cx="504057" cy="1080120"/>
          </a:xfrm>
          <a:solidFill>
            <a:srgbClr val="9BBB59"/>
          </a:solidFill>
        </p:grpSpPr>
        <p:sp>
          <p:nvSpPr>
            <p:cNvPr id="71" name="Oval 70"/>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6825208" y="2636912"/>
            <a:ext cx="312035" cy="432048"/>
            <a:chOff x="107503" y="1556792"/>
            <a:chExt cx="504057" cy="1080120"/>
          </a:xfrm>
          <a:solidFill>
            <a:srgbClr val="9BBB59"/>
          </a:solidFill>
        </p:grpSpPr>
        <p:sp>
          <p:nvSpPr>
            <p:cNvPr id="74" name="Oval 73"/>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7449277" y="2636912"/>
            <a:ext cx="312035" cy="432048"/>
            <a:chOff x="107503" y="1556792"/>
            <a:chExt cx="504057" cy="1080120"/>
          </a:xfrm>
          <a:solidFill>
            <a:schemeClr val="accent1"/>
          </a:solidFill>
        </p:grpSpPr>
        <p:sp>
          <p:nvSpPr>
            <p:cNvPr id="77" name="Oval 76"/>
            <p:cNvSpPr/>
            <p:nvPr/>
          </p:nvSpPr>
          <p:spPr>
            <a:xfrm>
              <a:off x="107504" y="1556792"/>
              <a:ext cx="504056" cy="504056"/>
            </a:xfrm>
            <a:prstGeom prst="ellipse">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107503" y="2060848"/>
              <a:ext cx="502695" cy="576064"/>
            </a:xfrm>
            <a:prstGeom prst="triangle">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896550" y="1772817"/>
            <a:ext cx="610943" cy="635954"/>
            <a:chOff x="827584" y="1484784"/>
            <a:chExt cx="563946" cy="635954"/>
          </a:xfrm>
        </p:grpSpPr>
        <p:pic>
          <p:nvPicPr>
            <p:cNvPr id="79" name="図 72"/>
            <p:cNvPicPr>
              <a:picLocks noChangeAspect="1"/>
            </p:cNvPicPr>
            <p:nvPr/>
          </p:nvPicPr>
          <p:blipFill>
            <a:blip r:embed="rId2"/>
            <a:stretch>
              <a:fillRect/>
            </a:stretch>
          </p:blipFill>
          <p:spPr>
            <a:xfrm>
              <a:off x="827584" y="1700808"/>
              <a:ext cx="372254" cy="372254"/>
            </a:xfrm>
            <a:prstGeom prst="rect">
              <a:avLst/>
            </a:prstGeom>
          </p:spPr>
        </p:pic>
        <p:pic>
          <p:nvPicPr>
            <p:cNvPr id="80" name="図 73"/>
            <p:cNvPicPr>
              <a:picLocks noChangeAspect="1"/>
            </p:cNvPicPr>
            <p:nvPr/>
          </p:nvPicPr>
          <p:blipFill>
            <a:blip r:embed="rId2"/>
            <a:stretch>
              <a:fillRect/>
            </a:stretch>
          </p:blipFill>
          <p:spPr>
            <a:xfrm>
              <a:off x="899592" y="1484784"/>
              <a:ext cx="384911" cy="384911"/>
            </a:xfrm>
            <a:prstGeom prst="rect">
              <a:avLst/>
            </a:prstGeom>
          </p:spPr>
        </p:pic>
        <p:pic>
          <p:nvPicPr>
            <p:cNvPr id="81" name="図 74"/>
            <p:cNvPicPr>
              <a:picLocks noChangeAspect="1"/>
            </p:cNvPicPr>
            <p:nvPr/>
          </p:nvPicPr>
          <p:blipFill>
            <a:blip r:embed="rId2"/>
            <a:stretch>
              <a:fillRect/>
            </a:stretch>
          </p:blipFill>
          <p:spPr>
            <a:xfrm>
              <a:off x="1043608" y="1772816"/>
              <a:ext cx="347922" cy="347922"/>
            </a:xfrm>
            <a:prstGeom prst="rect">
              <a:avLst/>
            </a:prstGeom>
          </p:spPr>
        </p:pic>
      </p:grpSp>
      <p:grpSp>
        <p:nvGrpSpPr>
          <p:cNvPr id="82" name="Group 81"/>
          <p:cNvGrpSpPr/>
          <p:nvPr/>
        </p:nvGrpSpPr>
        <p:grpSpPr>
          <a:xfrm>
            <a:off x="1520619" y="2060849"/>
            <a:ext cx="1560173" cy="1008112"/>
            <a:chOff x="1187624" y="2636912"/>
            <a:chExt cx="1440160" cy="1008112"/>
          </a:xfrm>
        </p:grpSpPr>
        <p:grpSp>
          <p:nvGrpSpPr>
            <p:cNvPr id="83" name="Group 82"/>
            <p:cNvGrpSpPr/>
            <p:nvPr/>
          </p:nvGrpSpPr>
          <p:grpSpPr>
            <a:xfrm>
              <a:off x="1187624" y="2636912"/>
              <a:ext cx="288032" cy="432048"/>
              <a:chOff x="107503" y="1556792"/>
              <a:chExt cx="504057" cy="1080120"/>
            </a:xfrm>
            <a:solidFill>
              <a:srgbClr val="9BBB59"/>
            </a:solidFill>
          </p:grpSpPr>
          <p:sp>
            <p:nvSpPr>
              <p:cNvPr id="99" name="Oval 98"/>
              <p:cNvSpPr/>
              <p:nvPr/>
            </p:nvSpPr>
            <p:spPr>
              <a:xfrm>
                <a:off x="107504" y="1556792"/>
                <a:ext cx="504056" cy="504056"/>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0" name="Isosceles Triangle 99"/>
              <p:cNvSpPr/>
              <p:nvPr/>
            </p:nvSpPr>
            <p:spPr>
              <a:xfrm>
                <a:off x="107503" y="2060848"/>
                <a:ext cx="502695" cy="576064"/>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84" name="Group 83"/>
            <p:cNvGrpSpPr/>
            <p:nvPr/>
          </p:nvGrpSpPr>
          <p:grpSpPr>
            <a:xfrm>
              <a:off x="1763688" y="2636912"/>
              <a:ext cx="288032" cy="432048"/>
              <a:chOff x="107503" y="1556792"/>
              <a:chExt cx="504057" cy="1080120"/>
            </a:xfrm>
          </p:grpSpPr>
          <p:sp>
            <p:nvSpPr>
              <p:cNvPr id="97" name="Oval 96"/>
              <p:cNvSpPr/>
              <p:nvPr/>
            </p:nvSpPr>
            <p:spPr>
              <a:xfrm>
                <a:off x="107504" y="1556792"/>
                <a:ext cx="504056" cy="504056"/>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8" name="Isosceles Triangle 97"/>
              <p:cNvSpPr/>
              <p:nvPr/>
            </p:nvSpPr>
            <p:spPr>
              <a:xfrm>
                <a:off x="107503" y="2060848"/>
                <a:ext cx="502695" cy="576064"/>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85" name="Group 84"/>
            <p:cNvGrpSpPr/>
            <p:nvPr/>
          </p:nvGrpSpPr>
          <p:grpSpPr>
            <a:xfrm>
              <a:off x="2339752" y="2636912"/>
              <a:ext cx="288032" cy="432048"/>
              <a:chOff x="107503" y="1556792"/>
              <a:chExt cx="504057" cy="1080120"/>
            </a:xfrm>
          </p:grpSpPr>
          <p:sp>
            <p:nvSpPr>
              <p:cNvPr id="95" name="Oval 94"/>
              <p:cNvSpPr/>
              <p:nvPr/>
            </p:nvSpPr>
            <p:spPr>
              <a:xfrm>
                <a:off x="107504" y="1556792"/>
                <a:ext cx="504056" cy="504056"/>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Isosceles Triangle 95"/>
              <p:cNvSpPr/>
              <p:nvPr/>
            </p:nvSpPr>
            <p:spPr>
              <a:xfrm>
                <a:off x="107503" y="2060848"/>
                <a:ext cx="502695" cy="576064"/>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86" name="Group 85"/>
            <p:cNvGrpSpPr/>
            <p:nvPr/>
          </p:nvGrpSpPr>
          <p:grpSpPr>
            <a:xfrm>
              <a:off x="1187624" y="3212976"/>
              <a:ext cx="288032" cy="432048"/>
              <a:chOff x="107503" y="1556792"/>
              <a:chExt cx="504057" cy="1080120"/>
            </a:xfrm>
            <a:solidFill>
              <a:schemeClr val="accent3"/>
            </a:solidFill>
          </p:grpSpPr>
          <p:sp>
            <p:nvSpPr>
              <p:cNvPr id="93" name="Oval 92"/>
              <p:cNvSpPr/>
              <p:nvPr/>
            </p:nvSpPr>
            <p:spPr>
              <a:xfrm>
                <a:off x="107504" y="1556792"/>
                <a:ext cx="504056" cy="504056"/>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Isosceles Triangle 93"/>
              <p:cNvSpPr/>
              <p:nvPr/>
            </p:nvSpPr>
            <p:spPr>
              <a:xfrm>
                <a:off x="107503" y="2060848"/>
                <a:ext cx="502695" cy="576064"/>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87" name="Group 86"/>
            <p:cNvGrpSpPr/>
            <p:nvPr/>
          </p:nvGrpSpPr>
          <p:grpSpPr>
            <a:xfrm>
              <a:off x="1763688" y="3212976"/>
              <a:ext cx="288032" cy="432048"/>
              <a:chOff x="107503" y="1556792"/>
              <a:chExt cx="504057" cy="1080120"/>
            </a:xfrm>
            <a:solidFill>
              <a:schemeClr val="accent3"/>
            </a:solidFill>
          </p:grpSpPr>
          <p:sp>
            <p:nvSpPr>
              <p:cNvPr id="91" name="Oval 90"/>
              <p:cNvSpPr/>
              <p:nvPr/>
            </p:nvSpPr>
            <p:spPr>
              <a:xfrm>
                <a:off x="107504" y="1556792"/>
                <a:ext cx="504056" cy="504056"/>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2" name="Isosceles Triangle 91"/>
              <p:cNvSpPr/>
              <p:nvPr/>
            </p:nvSpPr>
            <p:spPr>
              <a:xfrm>
                <a:off x="107503" y="2060848"/>
                <a:ext cx="502695" cy="576064"/>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88" name="Group 87"/>
            <p:cNvGrpSpPr/>
            <p:nvPr/>
          </p:nvGrpSpPr>
          <p:grpSpPr>
            <a:xfrm>
              <a:off x="2339752" y="3212976"/>
              <a:ext cx="288032" cy="432048"/>
              <a:chOff x="107503" y="1556792"/>
              <a:chExt cx="504057" cy="1080120"/>
            </a:xfrm>
          </p:grpSpPr>
          <p:sp>
            <p:nvSpPr>
              <p:cNvPr id="89" name="Oval 88"/>
              <p:cNvSpPr/>
              <p:nvPr/>
            </p:nvSpPr>
            <p:spPr>
              <a:xfrm>
                <a:off x="107504" y="1556792"/>
                <a:ext cx="504056" cy="504056"/>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Isosceles Triangle 89"/>
              <p:cNvSpPr/>
              <p:nvPr/>
            </p:nvSpPr>
            <p:spPr>
              <a:xfrm>
                <a:off x="107503" y="2060848"/>
                <a:ext cx="502695" cy="576064"/>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pic>
        <p:nvPicPr>
          <p:cNvPr id="101"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56724" y="1844826"/>
            <a:ext cx="627513" cy="579243"/>
          </a:xfrm>
          <a:prstGeom prst="rect">
            <a:avLst/>
          </a:prstGeom>
        </p:spPr>
      </p:pic>
      <p:pic>
        <p:nvPicPr>
          <p:cNvPr id="102"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32655" y="2420889"/>
            <a:ext cx="627513" cy="579243"/>
          </a:xfrm>
          <a:prstGeom prst="rect">
            <a:avLst/>
          </a:prstGeom>
        </p:spPr>
      </p:pic>
      <p:pic>
        <p:nvPicPr>
          <p:cNvPr id="103"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56724" y="2420889"/>
            <a:ext cx="627513" cy="579243"/>
          </a:xfrm>
          <a:prstGeom prst="rect">
            <a:avLst/>
          </a:prstGeom>
        </p:spPr>
      </p:pic>
      <p:pic>
        <p:nvPicPr>
          <p:cNvPr id="104"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761314" y="1844826"/>
            <a:ext cx="627513" cy="579243"/>
          </a:xfrm>
          <a:prstGeom prst="rect">
            <a:avLst/>
          </a:prstGeom>
        </p:spPr>
      </p:pic>
      <p:pic>
        <p:nvPicPr>
          <p:cNvPr id="105"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32655" y="1844826"/>
            <a:ext cx="627513" cy="579243"/>
          </a:xfrm>
          <a:prstGeom prst="rect">
            <a:avLst/>
          </a:prstGeom>
        </p:spPr>
      </p:pic>
      <p:pic>
        <p:nvPicPr>
          <p:cNvPr id="106" name="図 79"/>
          <p:cNvPicPr>
            <a:picLocks noChangeAspect="1"/>
          </p:cNvPicPr>
          <p:nvPr/>
        </p:nvPicPr>
        <p:blipFill>
          <a:blip r:embed="rId2"/>
          <a:stretch>
            <a:fillRect/>
          </a:stretch>
        </p:blipFill>
        <p:spPr>
          <a:xfrm>
            <a:off x="6435165" y="1844825"/>
            <a:ext cx="390043" cy="360040"/>
          </a:xfrm>
          <a:prstGeom prst="rect">
            <a:avLst/>
          </a:prstGeom>
        </p:spPr>
      </p:pic>
      <p:pic>
        <p:nvPicPr>
          <p:cNvPr id="107"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37244" y="2420889"/>
            <a:ext cx="627513" cy="579243"/>
          </a:xfrm>
          <a:prstGeom prst="rect">
            <a:avLst/>
          </a:prstGeom>
        </p:spPr>
      </p:pic>
      <p:sp>
        <p:nvSpPr>
          <p:cNvPr id="108" name="右矢印 35"/>
          <p:cNvSpPr/>
          <p:nvPr/>
        </p:nvSpPr>
        <p:spPr>
          <a:xfrm>
            <a:off x="3312075" y="2424976"/>
            <a:ext cx="858095" cy="500039"/>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9" name="左矢印 36"/>
          <p:cNvSpPr/>
          <p:nvPr/>
        </p:nvSpPr>
        <p:spPr>
          <a:xfrm>
            <a:off x="5655078" y="2492898"/>
            <a:ext cx="885089" cy="475567"/>
          </a:xfrm>
          <a:prstGeom prst="lef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110"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796984" y="2492898"/>
            <a:ext cx="627513" cy="579243"/>
          </a:xfrm>
          <a:prstGeom prst="rect">
            <a:avLst/>
          </a:prstGeom>
        </p:spPr>
      </p:pic>
      <p:sp>
        <p:nvSpPr>
          <p:cNvPr id="111" name="Oval 29"/>
          <p:cNvSpPr/>
          <p:nvPr/>
        </p:nvSpPr>
        <p:spPr>
          <a:xfrm>
            <a:off x="4484951" y="3284985"/>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30"/>
          <p:cNvSpPr/>
          <p:nvPr/>
        </p:nvSpPr>
        <p:spPr>
          <a:xfrm>
            <a:off x="4484947" y="3486607"/>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29"/>
          <p:cNvSpPr/>
          <p:nvPr/>
        </p:nvSpPr>
        <p:spPr>
          <a:xfrm>
            <a:off x="4484951" y="3861048"/>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30"/>
          <p:cNvSpPr/>
          <p:nvPr/>
        </p:nvSpPr>
        <p:spPr>
          <a:xfrm>
            <a:off x="4484947" y="4062670"/>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85"/>
          <p:cNvGrpSpPr/>
          <p:nvPr/>
        </p:nvGrpSpPr>
        <p:grpSpPr>
          <a:xfrm>
            <a:off x="4796984" y="2132856"/>
            <a:ext cx="627513" cy="1008112"/>
            <a:chOff x="2051720" y="2636912"/>
            <a:chExt cx="579243" cy="1008112"/>
          </a:xfrm>
        </p:grpSpPr>
        <p:grpSp>
          <p:nvGrpSpPr>
            <p:cNvPr id="116" name="Group 10"/>
            <p:cNvGrpSpPr/>
            <p:nvPr/>
          </p:nvGrpSpPr>
          <p:grpSpPr>
            <a:xfrm>
              <a:off x="2339752" y="2636912"/>
              <a:ext cx="288032" cy="432048"/>
              <a:chOff x="107503" y="1556792"/>
              <a:chExt cx="504057" cy="1080120"/>
            </a:xfrm>
          </p:grpSpPr>
          <p:sp>
            <p:nvSpPr>
              <p:cNvPr id="121" name="Oval 11"/>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Isosceles Triangle 12"/>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9"/>
            <p:cNvGrpSpPr/>
            <p:nvPr/>
          </p:nvGrpSpPr>
          <p:grpSpPr>
            <a:xfrm>
              <a:off x="2339752" y="3212976"/>
              <a:ext cx="288032" cy="432048"/>
              <a:chOff x="107503" y="1556792"/>
              <a:chExt cx="504057" cy="1080120"/>
            </a:xfrm>
          </p:grpSpPr>
          <p:sp>
            <p:nvSpPr>
              <p:cNvPr id="119" name="Oval 20"/>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21"/>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8"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051720" y="2996952"/>
              <a:ext cx="579243" cy="579243"/>
            </a:xfrm>
            <a:prstGeom prst="rect">
              <a:avLst/>
            </a:prstGeom>
          </p:spPr>
        </p:pic>
      </p:grpSp>
      <p:sp>
        <p:nvSpPr>
          <p:cNvPr id="123" name="Oval 29"/>
          <p:cNvSpPr/>
          <p:nvPr/>
        </p:nvSpPr>
        <p:spPr>
          <a:xfrm>
            <a:off x="4484951" y="2132856"/>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30"/>
          <p:cNvSpPr/>
          <p:nvPr/>
        </p:nvSpPr>
        <p:spPr>
          <a:xfrm>
            <a:off x="4484947" y="2334478"/>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29"/>
          <p:cNvSpPr/>
          <p:nvPr/>
        </p:nvSpPr>
        <p:spPr>
          <a:xfrm>
            <a:off x="4484951" y="2708921"/>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30"/>
          <p:cNvSpPr/>
          <p:nvPr/>
        </p:nvSpPr>
        <p:spPr>
          <a:xfrm>
            <a:off x="4484947" y="2910543"/>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29"/>
          <p:cNvSpPr/>
          <p:nvPr/>
        </p:nvSpPr>
        <p:spPr>
          <a:xfrm>
            <a:off x="5109020" y="3861048"/>
            <a:ext cx="312034" cy="2016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30"/>
          <p:cNvSpPr/>
          <p:nvPr/>
        </p:nvSpPr>
        <p:spPr>
          <a:xfrm>
            <a:off x="5109017" y="4062670"/>
            <a:ext cx="311193" cy="2304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29"/>
          <p:cNvSpPr/>
          <p:nvPr/>
        </p:nvSpPr>
        <p:spPr>
          <a:xfrm>
            <a:off x="5109020" y="3284985"/>
            <a:ext cx="312034" cy="2016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30"/>
          <p:cNvSpPr/>
          <p:nvPr/>
        </p:nvSpPr>
        <p:spPr>
          <a:xfrm>
            <a:off x="5109017" y="3486607"/>
            <a:ext cx="311193" cy="2304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72915" y="1916834"/>
            <a:ext cx="627513" cy="579243"/>
          </a:xfrm>
          <a:prstGeom prst="rect">
            <a:avLst/>
          </a:prstGeom>
        </p:spPr>
      </p:pic>
      <p:pic>
        <p:nvPicPr>
          <p:cNvPr id="132"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72915" y="2492898"/>
            <a:ext cx="627513" cy="579243"/>
          </a:xfrm>
          <a:prstGeom prst="rect">
            <a:avLst/>
          </a:prstGeom>
        </p:spPr>
      </p:pic>
      <p:pic>
        <p:nvPicPr>
          <p:cNvPr id="133"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796984" y="1916834"/>
            <a:ext cx="627513" cy="579243"/>
          </a:xfrm>
          <a:prstGeom prst="rect">
            <a:avLst/>
          </a:prstGeom>
        </p:spPr>
      </p:pic>
      <p:sp>
        <p:nvSpPr>
          <p:cNvPr id="134" name="正方形/長方形 32"/>
          <p:cNvSpPr/>
          <p:nvPr/>
        </p:nvSpPr>
        <p:spPr>
          <a:xfrm>
            <a:off x="4250922" y="1844825"/>
            <a:ext cx="624069" cy="252028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5" name="正方形/長方形 32"/>
          <p:cNvSpPr/>
          <p:nvPr/>
        </p:nvSpPr>
        <p:spPr>
          <a:xfrm>
            <a:off x="4874992" y="1844825"/>
            <a:ext cx="624069" cy="252028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TextBox 2"/>
          <p:cNvSpPr txBox="1"/>
          <p:nvPr/>
        </p:nvSpPr>
        <p:spPr>
          <a:xfrm>
            <a:off x="4216901" y="1506270"/>
            <a:ext cx="736099" cy="338554"/>
          </a:xfrm>
          <a:prstGeom prst="rect">
            <a:avLst/>
          </a:prstGeom>
          <a:noFill/>
        </p:spPr>
        <p:txBody>
          <a:bodyPr wrap="none" rtlCol="0">
            <a:spAutoFit/>
          </a:bodyPr>
          <a:lstStyle/>
          <a:p>
            <a:r>
              <a:rPr lang="ja-JP" altLang="en-US" sz="1600" dirty="0" smtClean="0">
                <a:latin typeface="メイリオ"/>
                <a:ea typeface="メイリオ"/>
                <a:cs typeface="メイリオ"/>
              </a:rPr>
              <a:t>新</a:t>
            </a:r>
            <a:r>
              <a:rPr lang="en-US" altLang="ja-JP" sz="1600" dirty="0" smtClean="0">
                <a:latin typeface="メイリオ"/>
                <a:ea typeface="メイリオ"/>
                <a:cs typeface="メイリオ"/>
              </a:rPr>
              <a:t>A</a:t>
            </a:r>
            <a:r>
              <a:rPr lang="ja-JP" altLang="en-US" sz="1600" dirty="0" smtClean="0">
                <a:latin typeface="メイリオ"/>
                <a:ea typeface="メイリオ"/>
                <a:cs typeface="メイリオ"/>
              </a:rPr>
              <a:t>群</a:t>
            </a:r>
            <a:endParaRPr lang="en-US" sz="1600" dirty="0">
              <a:latin typeface="メイリオ"/>
              <a:ea typeface="メイリオ"/>
              <a:cs typeface="メイリオ"/>
            </a:endParaRPr>
          </a:p>
        </p:txBody>
      </p:sp>
      <p:sp>
        <p:nvSpPr>
          <p:cNvPr id="136" name="TextBox 135"/>
          <p:cNvSpPr txBox="1"/>
          <p:nvPr/>
        </p:nvSpPr>
        <p:spPr>
          <a:xfrm>
            <a:off x="4808984" y="1506270"/>
            <a:ext cx="736099" cy="338554"/>
          </a:xfrm>
          <a:prstGeom prst="rect">
            <a:avLst/>
          </a:prstGeom>
          <a:noFill/>
        </p:spPr>
        <p:txBody>
          <a:bodyPr wrap="none" rtlCol="0">
            <a:spAutoFit/>
          </a:bodyPr>
          <a:lstStyle/>
          <a:p>
            <a:r>
              <a:rPr lang="ja-JP" altLang="en-US" sz="1600" dirty="0" smtClean="0">
                <a:latin typeface="メイリオ"/>
                <a:ea typeface="メイリオ"/>
                <a:cs typeface="メイリオ"/>
              </a:rPr>
              <a:t>新</a:t>
            </a:r>
            <a:r>
              <a:rPr lang="en-US" altLang="ja-JP" sz="1600" dirty="0">
                <a:latin typeface="メイリオ"/>
                <a:ea typeface="メイリオ"/>
                <a:cs typeface="メイリオ"/>
              </a:rPr>
              <a:t>B</a:t>
            </a:r>
            <a:r>
              <a:rPr lang="ja-JP" altLang="en-US" sz="1600" dirty="0" smtClean="0">
                <a:latin typeface="メイリオ"/>
                <a:ea typeface="メイリオ"/>
                <a:cs typeface="メイリオ"/>
              </a:rPr>
              <a:t>群</a:t>
            </a:r>
            <a:endParaRPr lang="en-US" sz="1600" dirty="0">
              <a:latin typeface="メイリオ"/>
              <a:ea typeface="メイリオ"/>
              <a:cs typeface="メイリオ"/>
            </a:endParaRPr>
          </a:p>
        </p:txBody>
      </p:sp>
      <p:grpSp>
        <p:nvGrpSpPr>
          <p:cNvPr id="137" name="Group 136"/>
          <p:cNvGrpSpPr/>
          <p:nvPr/>
        </p:nvGrpSpPr>
        <p:grpSpPr>
          <a:xfrm>
            <a:off x="3765993" y="1772816"/>
            <a:ext cx="610943" cy="635954"/>
            <a:chOff x="827584" y="1484784"/>
            <a:chExt cx="563946" cy="635954"/>
          </a:xfrm>
        </p:grpSpPr>
        <p:pic>
          <p:nvPicPr>
            <p:cNvPr id="138" name="図 72"/>
            <p:cNvPicPr>
              <a:picLocks noChangeAspect="1"/>
            </p:cNvPicPr>
            <p:nvPr/>
          </p:nvPicPr>
          <p:blipFill>
            <a:blip r:embed="rId2"/>
            <a:stretch>
              <a:fillRect/>
            </a:stretch>
          </p:blipFill>
          <p:spPr>
            <a:xfrm>
              <a:off x="827584" y="1700808"/>
              <a:ext cx="372254" cy="372254"/>
            </a:xfrm>
            <a:prstGeom prst="rect">
              <a:avLst/>
            </a:prstGeom>
          </p:spPr>
        </p:pic>
        <p:pic>
          <p:nvPicPr>
            <p:cNvPr id="139" name="図 73"/>
            <p:cNvPicPr>
              <a:picLocks noChangeAspect="1"/>
            </p:cNvPicPr>
            <p:nvPr/>
          </p:nvPicPr>
          <p:blipFill>
            <a:blip r:embed="rId2"/>
            <a:stretch>
              <a:fillRect/>
            </a:stretch>
          </p:blipFill>
          <p:spPr>
            <a:xfrm>
              <a:off x="899592" y="1484784"/>
              <a:ext cx="384911" cy="384911"/>
            </a:xfrm>
            <a:prstGeom prst="rect">
              <a:avLst/>
            </a:prstGeom>
          </p:spPr>
        </p:pic>
        <p:pic>
          <p:nvPicPr>
            <p:cNvPr id="140" name="図 74"/>
            <p:cNvPicPr>
              <a:picLocks noChangeAspect="1"/>
            </p:cNvPicPr>
            <p:nvPr/>
          </p:nvPicPr>
          <p:blipFill>
            <a:blip r:embed="rId2"/>
            <a:stretch>
              <a:fillRect/>
            </a:stretch>
          </p:blipFill>
          <p:spPr>
            <a:xfrm>
              <a:off x="1043608" y="1772816"/>
              <a:ext cx="347922" cy="347922"/>
            </a:xfrm>
            <a:prstGeom prst="rect">
              <a:avLst/>
            </a:prstGeom>
          </p:spPr>
        </p:pic>
      </p:grpSp>
      <p:pic>
        <p:nvPicPr>
          <p:cNvPr id="141" name="図 79"/>
          <p:cNvPicPr>
            <a:picLocks noChangeAspect="1"/>
          </p:cNvPicPr>
          <p:nvPr/>
        </p:nvPicPr>
        <p:blipFill>
          <a:blip r:embed="rId2"/>
          <a:stretch>
            <a:fillRect/>
          </a:stretch>
        </p:blipFill>
        <p:spPr>
          <a:xfrm>
            <a:off x="5313040" y="1844824"/>
            <a:ext cx="390043" cy="360040"/>
          </a:xfrm>
          <a:prstGeom prst="rect">
            <a:avLst/>
          </a:prstGeom>
        </p:spPr>
      </p:pic>
    </p:spTree>
    <p:extLst>
      <p:ext uri="{BB962C8B-B14F-4D97-AF65-F5344CB8AC3E}">
        <p14:creationId xmlns:p14="http://schemas.microsoft.com/office/powerpoint/2010/main" val="238619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87260" y="1559392"/>
            <a:ext cx="3978442" cy="2343188"/>
          </a:xfrm>
          <a:prstGeom prst="rect">
            <a:avLst/>
          </a:prstGeom>
          <a:solidFill>
            <a:schemeClr val="accent3">
              <a:lumMod val="50000"/>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740533" y="1556793"/>
            <a:ext cx="4345098" cy="234318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0" name="図 19"/>
          <p:cNvPicPr>
            <a:picLocks noChangeAspect="1"/>
          </p:cNvPicPr>
          <p:nvPr/>
        </p:nvPicPr>
        <p:blipFill>
          <a:blip r:embed="rId2"/>
          <a:stretch>
            <a:fillRect/>
          </a:stretch>
        </p:blipFill>
        <p:spPr>
          <a:xfrm>
            <a:off x="1165855" y="2385944"/>
            <a:ext cx="317187" cy="292788"/>
          </a:xfrm>
          <a:prstGeom prst="rect">
            <a:avLst/>
          </a:prstGeom>
        </p:spPr>
      </p:pic>
      <p:pic>
        <p:nvPicPr>
          <p:cNvPr id="22" name="図 21"/>
          <p:cNvPicPr>
            <a:picLocks noChangeAspect="1"/>
          </p:cNvPicPr>
          <p:nvPr/>
        </p:nvPicPr>
        <p:blipFill>
          <a:blip r:embed="rId2"/>
          <a:stretch>
            <a:fillRect/>
          </a:stretch>
        </p:blipFill>
        <p:spPr>
          <a:xfrm>
            <a:off x="2784607" y="2448506"/>
            <a:ext cx="301197" cy="278028"/>
          </a:xfrm>
          <a:prstGeom prst="rect">
            <a:avLst/>
          </a:prstGeom>
        </p:spPr>
      </p:pic>
      <p:pic>
        <p:nvPicPr>
          <p:cNvPr id="23" name="図 22"/>
          <p:cNvPicPr>
            <a:picLocks noChangeAspect="1"/>
          </p:cNvPicPr>
          <p:nvPr/>
        </p:nvPicPr>
        <p:blipFill>
          <a:blip r:embed="rId2"/>
          <a:stretch>
            <a:fillRect/>
          </a:stretch>
        </p:blipFill>
        <p:spPr>
          <a:xfrm>
            <a:off x="5513345" y="2365281"/>
            <a:ext cx="262266" cy="242092"/>
          </a:xfrm>
          <a:prstGeom prst="rect">
            <a:avLst/>
          </a:prstGeom>
        </p:spPr>
      </p:pic>
      <p:pic>
        <p:nvPicPr>
          <p:cNvPr id="28" name="図 27"/>
          <p:cNvPicPr>
            <a:picLocks noChangeAspect="1"/>
          </p:cNvPicPr>
          <p:nvPr/>
        </p:nvPicPr>
        <p:blipFill>
          <a:blip r:embed="rId2"/>
          <a:stretch>
            <a:fillRect/>
          </a:stretch>
        </p:blipFill>
        <p:spPr>
          <a:xfrm>
            <a:off x="5574379" y="3135255"/>
            <a:ext cx="336827" cy="310917"/>
          </a:xfrm>
          <a:prstGeom prst="rect">
            <a:avLst/>
          </a:prstGeom>
        </p:spPr>
      </p:pic>
      <p:sp>
        <p:nvSpPr>
          <p:cNvPr id="6" name="Slide Number Placeholder 5"/>
          <p:cNvSpPr>
            <a:spLocks noGrp="1"/>
          </p:cNvSpPr>
          <p:nvPr>
            <p:ph type="sldNum" sz="quarter" idx="12"/>
          </p:nvPr>
        </p:nvSpPr>
        <p:spPr/>
        <p:txBody>
          <a:bodyPr/>
          <a:lstStyle/>
          <a:p>
            <a:fld id="{444BD923-67C3-41E9-957C-8E47AB11A637}" type="slidenum">
              <a:rPr lang="ja-JP" altLang="en-US" smtClean="0">
                <a:solidFill>
                  <a:prstClr val="black">
                    <a:tint val="75000"/>
                  </a:prstClr>
                </a:solidFill>
              </a:rPr>
              <a:pPr/>
              <a:t>11</a:t>
            </a:fld>
            <a:endParaRPr lang="ja-JP" altLang="en-US" dirty="0">
              <a:solidFill>
                <a:prstClr val="black">
                  <a:tint val="75000"/>
                </a:prstClr>
              </a:solidFill>
            </a:endParaRPr>
          </a:p>
        </p:txBody>
      </p:sp>
      <p:sp>
        <p:nvSpPr>
          <p:cNvPr id="36" name="TextBox 35"/>
          <p:cNvSpPr txBox="1"/>
          <p:nvPr/>
        </p:nvSpPr>
        <p:spPr>
          <a:xfrm>
            <a:off x="7371269" y="260648"/>
            <a:ext cx="1890662" cy="369332"/>
          </a:xfrm>
          <a:prstGeom prst="rect">
            <a:avLst/>
          </a:prstGeom>
          <a:noFill/>
        </p:spPr>
        <p:txBody>
          <a:bodyPr wrap="none" rtlCol="0">
            <a:spAutoFit/>
          </a:bodyPr>
          <a:lstStyle/>
          <a:p>
            <a:r>
              <a:rPr lang="ja-JP" altLang="en-US" dirty="0">
                <a:solidFill>
                  <a:prstClr val="black">
                    <a:lumMod val="65000"/>
                    <a:lumOff val="35000"/>
                  </a:prstClr>
                </a:solidFill>
                <a:latin typeface="メイリオ"/>
                <a:ea typeface="メイリオ"/>
                <a:cs typeface="メイリオ"/>
              </a:rPr>
              <a:t>ポイント</a:t>
            </a:r>
            <a:r>
              <a:rPr lang="en-US" altLang="ja-JP" dirty="0">
                <a:solidFill>
                  <a:prstClr val="black">
                    <a:lumMod val="65000"/>
                    <a:lumOff val="35000"/>
                  </a:prstClr>
                </a:solidFill>
                <a:latin typeface="メイリオ"/>
                <a:ea typeface="メイリオ"/>
                <a:cs typeface="メイリオ"/>
              </a:rPr>
              <a:t>1: </a:t>
            </a:r>
            <a:r>
              <a:rPr lang="ja-JP" altLang="en-US" dirty="0">
                <a:solidFill>
                  <a:prstClr val="black">
                    <a:lumMod val="65000"/>
                    <a:lumOff val="35000"/>
                  </a:prstClr>
                </a:solidFill>
                <a:latin typeface="メイリオ"/>
                <a:ea typeface="メイリオ"/>
                <a:cs typeface="メイリオ"/>
              </a:rPr>
              <a:t>交絡</a:t>
            </a:r>
            <a:endParaRPr lang="en-US" dirty="0">
              <a:solidFill>
                <a:prstClr val="black">
                  <a:lumMod val="65000"/>
                  <a:lumOff val="35000"/>
                </a:prstClr>
              </a:solidFill>
              <a:latin typeface="メイリオ"/>
              <a:ea typeface="メイリオ"/>
              <a:cs typeface="メイリオ"/>
            </a:endParaRPr>
          </a:p>
        </p:txBody>
      </p:sp>
      <p:sp>
        <p:nvSpPr>
          <p:cNvPr id="37"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smtClean="0">
                <a:solidFill>
                  <a:prstClr val="white"/>
                </a:solidFill>
                <a:latin typeface="メイリオ"/>
                <a:ea typeface="メイリオ"/>
                <a:cs typeface="メイリオ"/>
              </a:rPr>
              <a:t>交絡への対応</a:t>
            </a:r>
            <a:r>
              <a:rPr lang="en-US" altLang="ja-JP" sz="3600" dirty="0" smtClean="0">
                <a:solidFill>
                  <a:prstClr val="white"/>
                </a:solidFill>
                <a:latin typeface="メイリオ"/>
                <a:ea typeface="メイリオ"/>
                <a:cs typeface="メイリオ"/>
              </a:rPr>
              <a:t>②</a:t>
            </a:r>
            <a:r>
              <a:rPr lang="ja-JP" altLang="en-US" sz="3600" dirty="0" smtClean="0">
                <a:solidFill>
                  <a:prstClr val="white"/>
                </a:solidFill>
                <a:latin typeface="メイリオ"/>
                <a:ea typeface="メイリオ"/>
                <a:cs typeface="メイリオ"/>
              </a:rPr>
              <a:t>：層化</a:t>
            </a:r>
            <a:endParaRPr lang="ja-JP" altLang="en-US" sz="3600" dirty="0">
              <a:solidFill>
                <a:prstClr val="white"/>
              </a:solidFill>
              <a:latin typeface="メイリオ"/>
              <a:ea typeface="メイリオ"/>
              <a:cs typeface="メイリオ"/>
            </a:endParaRPr>
          </a:p>
        </p:txBody>
      </p:sp>
      <p:sp>
        <p:nvSpPr>
          <p:cNvPr id="31" name="テキスト ボックス 30"/>
          <p:cNvSpPr txBox="1"/>
          <p:nvPr/>
        </p:nvSpPr>
        <p:spPr>
          <a:xfrm>
            <a:off x="1988671" y="1556794"/>
            <a:ext cx="1794199" cy="461665"/>
          </a:xfrm>
          <a:prstGeom prst="rect">
            <a:avLst/>
          </a:prstGeom>
          <a:noFill/>
        </p:spPr>
        <p:txBody>
          <a:bodyPr wrap="square" rtlCol="0">
            <a:spAutoFit/>
          </a:bodyPr>
          <a:lstStyle/>
          <a:p>
            <a:pPr algn="ctr"/>
            <a:r>
              <a:rPr lang="ja-JP" altLang="en-US" sz="2400" dirty="0">
                <a:solidFill>
                  <a:prstClr val="black"/>
                </a:solidFill>
                <a:latin typeface="メイリオ"/>
                <a:ea typeface="メイリオ"/>
                <a:cs typeface="メイリオ"/>
              </a:rPr>
              <a:t>喫煙者</a:t>
            </a:r>
            <a:endParaRPr lang="ja-JP" altLang="en-US" dirty="0">
              <a:solidFill>
                <a:prstClr val="black"/>
              </a:solidFill>
              <a:latin typeface="メイリオ"/>
              <a:ea typeface="メイリオ"/>
              <a:cs typeface="メイリオ"/>
            </a:endParaRPr>
          </a:p>
        </p:txBody>
      </p:sp>
      <p:sp>
        <p:nvSpPr>
          <p:cNvPr id="35" name="テキスト ボックス 34"/>
          <p:cNvSpPr txBox="1"/>
          <p:nvPr/>
        </p:nvSpPr>
        <p:spPr>
          <a:xfrm>
            <a:off x="6591182" y="1556794"/>
            <a:ext cx="1560173" cy="461665"/>
          </a:xfrm>
          <a:prstGeom prst="rect">
            <a:avLst/>
          </a:prstGeom>
          <a:noFill/>
        </p:spPr>
        <p:txBody>
          <a:bodyPr wrap="square" rtlCol="0">
            <a:spAutoFit/>
          </a:bodyPr>
          <a:lstStyle/>
          <a:p>
            <a:pPr algn="ctr"/>
            <a:r>
              <a:rPr lang="ja-JP" altLang="en-US" sz="2400" dirty="0">
                <a:solidFill>
                  <a:prstClr val="black"/>
                </a:solidFill>
                <a:latin typeface="メイリオ"/>
                <a:ea typeface="メイリオ"/>
                <a:cs typeface="メイリオ"/>
              </a:rPr>
              <a:t>非喫煙者</a:t>
            </a:r>
          </a:p>
        </p:txBody>
      </p:sp>
      <p:sp>
        <p:nvSpPr>
          <p:cNvPr id="38" name="Oval 5"/>
          <p:cNvSpPr/>
          <p:nvPr/>
        </p:nvSpPr>
        <p:spPr>
          <a:xfrm>
            <a:off x="5796573" y="2215754"/>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Isosceles Triangle 6"/>
          <p:cNvSpPr/>
          <p:nvPr/>
        </p:nvSpPr>
        <p:spPr>
          <a:xfrm>
            <a:off x="5797413" y="2385945"/>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5"/>
          <p:cNvSpPr/>
          <p:nvPr/>
        </p:nvSpPr>
        <p:spPr>
          <a:xfrm>
            <a:off x="5931677" y="3023334"/>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Isosceles Triangle 6"/>
          <p:cNvSpPr/>
          <p:nvPr/>
        </p:nvSpPr>
        <p:spPr>
          <a:xfrm>
            <a:off x="5942382" y="3216664"/>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3" name="Group 48"/>
          <p:cNvGrpSpPr/>
          <p:nvPr/>
        </p:nvGrpSpPr>
        <p:grpSpPr>
          <a:xfrm>
            <a:off x="1480070" y="2208191"/>
            <a:ext cx="312035" cy="432048"/>
            <a:chOff x="107503" y="1556792"/>
            <a:chExt cx="504057" cy="1080120"/>
          </a:xfrm>
        </p:grpSpPr>
        <p:sp>
          <p:nvSpPr>
            <p:cNvPr id="44" name="Oval 49"/>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Isosceles Triangle 50"/>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6" name="Group 48"/>
          <p:cNvGrpSpPr/>
          <p:nvPr/>
        </p:nvGrpSpPr>
        <p:grpSpPr>
          <a:xfrm>
            <a:off x="2240329" y="2215503"/>
            <a:ext cx="312035" cy="432048"/>
            <a:chOff x="107503" y="1556792"/>
            <a:chExt cx="504057" cy="1080120"/>
          </a:xfrm>
        </p:grpSpPr>
        <p:sp>
          <p:nvSpPr>
            <p:cNvPr id="47" name="Oval 49"/>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Isosceles Triangle 50"/>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9" name="Group 48"/>
          <p:cNvGrpSpPr/>
          <p:nvPr/>
        </p:nvGrpSpPr>
        <p:grpSpPr>
          <a:xfrm>
            <a:off x="3030366" y="2216941"/>
            <a:ext cx="312035" cy="432048"/>
            <a:chOff x="107503" y="1556792"/>
            <a:chExt cx="504057" cy="1080120"/>
          </a:xfrm>
        </p:grpSpPr>
        <p:sp>
          <p:nvSpPr>
            <p:cNvPr id="50" name="Oval 49"/>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Isosceles Triangle 50"/>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2" name="Group 48"/>
          <p:cNvGrpSpPr/>
          <p:nvPr/>
        </p:nvGrpSpPr>
        <p:grpSpPr>
          <a:xfrm>
            <a:off x="1542715" y="3107095"/>
            <a:ext cx="312035" cy="432048"/>
            <a:chOff x="107503" y="1556792"/>
            <a:chExt cx="504057" cy="1080120"/>
          </a:xfrm>
        </p:grpSpPr>
        <p:sp>
          <p:nvSpPr>
            <p:cNvPr id="53" name="Oval 49"/>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Isosceles Triangle 50"/>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5" name="Group 48"/>
          <p:cNvGrpSpPr/>
          <p:nvPr/>
        </p:nvGrpSpPr>
        <p:grpSpPr>
          <a:xfrm>
            <a:off x="2240332" y="3107095"/>
            <a:ext cx="312035" cy="432048"/>
            <a:chOff x="107503" y="1556792"/>
            <a:chExt cx="504057" cy="1080120"/>
          </a:xfrm>
        </p:grpSpPr>
        <p:sp>
          <p:nvSpPr>
            <p:cNvPr id="56" name="Oval 49"/>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Isosceles Triangle 50"/>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8" name="Group 48"/>
          <p:cNvGrpSpPr/>
          <p:nvPr/>
        </p:nvGrpSpPr>
        <p:grpSpPr>
          <a:xfrm>
            <a:off x="2981349" y="3107095"/>
            <a:ext cx="312035" cy="432048"/>
            <a:chOff x="107503" y="1556792"/>
            <a:chExt cx="504057" cy="1080120"/>
          </a:xfrm>
        </p:grpSpPr>
        <p:sp>
          <p:nvSpPr>
            <p:cNvPr id="59" name="Oval 49"/>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Isosceles Triangle 50"/>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61" name="図 60"/>
          <p:cNvPicPr>
            <a:picLocks noChangeAspect="1"/>
          </p:cNvPicPr>
          <p:nvPr/>
        </p:nvPicPr>
        <p:blipFill>
          <a:blip r:embed="rId2"/>
          <a:stretch>
            <a:fillRect/>
          </a:stretch>
        </p:blipFill>
        <p:spPr>
          <a:xfrm>
            <a:off x="1330955" y="3394549"/>
            <a:ext cx="317187" cy="292788"/>
          </a:xfrm>
          <a:prstGeom prst="rect">
            <a:avLst/>
          </a:prstGeom>
        </p:spPr>
      </p:pic>
      <p:pic>
        <p:nvPicPr>
          <p:cNvPr id="62" name="図 61"/>
          <p:cNvPicPr>
            <a:picLocks noChangeAspect="1"/>
          </p:cNvPicPr>
          <p:nvPr/>
        </p:nvPicPr>
        <p:blipFill>
          <a:blip r:embed="rId2"/>
          <a:stretch>
            <a:fillRect/>
          </a:stretch>
        </p:blipFill>
        <p:spPr>
          <a:xfrm>
            <a:off x="1128057" y="3203415"/>
            <a:ext cx="317187" cy="292788"/>
          </a:xfrm>
          <a:prstGeom prst="rect">
            <a:avLst/>
          </a:prstGeom>
        </p:spPr>
      </p:pic>
      <p:pic>
        <p:nvPicPr>
          <p:cNvPr id="63" name="図 62"/>
          <p:cNvPicPr>
            <a:picLocks noChangeAspect="1"/>
          </p:cNvPicPr>
          <p:nvPr/>
        </p:nvPicPr>
        <p:blipFill>
          <a:blip r:embed="rId2"/>
          <a:stretch>
            <a:fillRect/>
          </a:stretch>
        </p:blipFill>
        <p:spPr>
          <a:xfrm>
            <a:off x="1330955" y="2538344"/>
            <a:ext cx="317187" cy="292788"/>
          </a:xfrm>
          <a:prstGeom prst="rect">
            <a:avLst/>
          </a:prstGeom>
        </p:spPr>
      </p:pic>
      <p:pic>
        <p:nvPicPr>
          <p:cNvPr id="64" name="図 63"/>
          <p:cNvPicPr>
            <a:picLocks noChangeAspect="1"/>
          </p:cNvPicPr>
          <p:nvPr/>
        </p:nvPicPr>
        <p:blipFill>
          <a:blip r:embed="rId2"/>
          <a:stretch>
            <a:fillRect/>
          </a:stretch>
        </p:blipFill>
        <p:spPr>
          <a:xfrm>
            <a:off x="1083473" y="2573772"/>
            <a:ext cx="317187" cy="292788"/>
          </a:xfrm>
          <a:prstGeom prst="rect">
            <a:avLst/>
          </a:prstGeom>
        </p:spPr>
      </p:pic>
      <p:pic>
        <p:nvPicPr>
          <p:cNvPr id="65" name="図 64"/>
          <p:cNvPicPr>
            <a:picLocks noChangeAspect="1"/>
          </p:cNvPicPr>
          <p:nvPr/>
        </p:nvPicPr>
        <p:blipFill>
          <a:blip r:embed="rId2"/>
          <a:stretch>
            <a:fillRect/>
          </a:stretch>
        </p:blipFill>
        <p:spPr>
          <a:xfrm>
            <a:off x="5630848" y="2499045"/>
            <a:ext cx="317187" cy="292788"/>
          </a:xfrm>
          <a:prstGeom prst="rect">
            <a:avLst/>
          </a:prstGeom>
        </p:spPr>
      </p:pic>
      <p:pic>
        <p:nvPicPr>
          <p:cNvPr id="66" name="図 65"/>
          <p:cNvPicPr>
            <a:picLocks noChangeAspect="1"/>
          </p:cNvPicPr>
          <p:nvPr/>
        </p:nvPicPr>
        <p:blipFill>
          <a:blip r:embed="rId2"/>
          <a:stretch>
            <a:fillRect/>
          </a:stretch>
        </p:blipFill>
        <p:spPr>
          <a:xfrm>
            <a:off x="5738754" y="3277536"/>
            <a:ext cx="317187" cy="292788"/>
          </a:xfrm>
          <a:prstGeom prst="rect">
            <a:avLst/>
          </a:prstGeom>
        </p:spPr>
      </p:pic>
      <p:sp>
        <p:nvSpPr>
          <p:cNvPr id="67" name="Oval 5"/>
          <p:cNvSpPr/>
          <p:nvPr/>
        </p:nvSpPr>
        <p:spPr>
          <a:xfrm>
            <a:off x="6450585" y="2207829"/>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Isosceles Triangle 6"/>
          <p:cNvSpPr/>
          <p:nvPr/>
        </p:nvSpPr>
        <p:spPr>
          <a:xfrm>
            <a:off x="6459716" y="2409451"/>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Oval 5"/>
          <p:cNvSpPr/>
          <p:nvPr/>
        </p:nvSpPr>
        <p:spPr>
          <a:xfrm>
            <a:off x="7723555" y="2252388"/>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Isosceles Triangle 6"/>
          <p:cNvSpPr/>
          <p:nvPr/>
        </p:nvSpPr>
        <p:spPr>
          <a:xfrm>
            <a:off x="7724396" y="2448067"/>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Oval 5"/>
          <p:cNvSpPr/>
          <p:nvPr/>
        </p:nvSpPr>
        <p:spPr>
          <a:xfrm>
            <a:off x="6530548" y="3023334"/>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Isosceles Triangle 6"/>
          <p:cNvSpPr/>
          <p:nvPr/>
        </p:nvSpPr>
        <p:spPr>
          <a:xfrm>
            <a:off x="6539678" y="3224956"/>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Oval 5"/>
          <p:cNvSpPr/>
          <p:nvPr/>
        </p:nvSpPr>
        <p:spPr>
          <a:xfrm>
            <a:off x="7145488" y="3026417"/>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Isosceles Triangle 6"/>
          <p:cNvSpPr/>
          <p:nvPr/>
        </p:nvSpPr>
        <p:spPr>
          <a:xfrm>
            <a:off x="7154618" y="3228039"/>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6"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62599" y="2019381"/>
            <a:ext cx="627513" cy="579243"/>
          </a:xfrm>
          <a:prstGeom prst="rect">
            <a:avLst/>
          </a:prstGeom>
        </p:spPr>
      </p:pic>
      <p:pic>
        <p:nvPicPr>
          <p:cNvPr id="77"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27182" y="2019381"/>
            <a:ext cx="627513" cy="579243"/>
          </a:xfrm>
          <a:prstGeom prst="rect">
            <a:avLst/>
          </a:prstGeom>
        </p:spPr>
      </p:pic>
      <p:pic>
        <p:nvPicPr>
          <p:cNvPr id="78"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53354" y="1994531"/>
            <a:ext cx="627513" cy="579243"/>
          </a:xfrm>
          <a:prstGeom prst="rect">
            <a:avLst/>
          </a:prstGeom>
        </p:spPr>
      </p:pic>
      <p:pic>
        <p:nvPicPr>
          <p:cNvPr id="79"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551523" y="2912949"/>
            <a:ext cx="627513" cy="579243"/>
          </a:xfrm>
          <a:prstGeom prst="rect">
            <a:avLst/>
          </a:prstGeom>
        </p:spPr>
      </p:pic>
      <p:pic>
        <p:nvPicPr>
          <p:cNvPr id="80"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6304" y="2912949"/>
            <a:ext cx="627513" cy="579243"/>
          </a:xfrm>
          <a:prstGeom prst="rect">
            <a:avLst/>
          </a:prstGeom>
        </p:spPr>
      </p:pic>
      <p:pic>
        <p:nvPicPr>
          <p:cNvPr id="81"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58205" y="2923287"/>
            <a:ext cx="627513" cy="579243"/>
          </a:xfrm>
          <a:prstGeom prst="rect">
            <a:avLst/>
          </a:prstGeom>
        </p:spPr>
      </p:pic>
      <p:pic>
        <p:nvPicPr>
          <p:cNvPr id="82" name="図 81"/>
          <p:cNvPicPr>
            <a:picLocks noChangeAspect="1"/>
          </p:cNvPicPr>
          <p:nvPr/>
        </p:nvPicPr>
        <p:blipFill>
          <a:blip r:embed="rId2"/>
          <a:stretch>
            <a:fillRect/>
          </a:stretch>
        </p:blipFill>
        <p:spPr>
          <a:xfrm>
            <a:off x="2949707" y="2600906"/>
            <a:ext cx="301197" cy="278028"/>
          </a:xfrm>
          <a:prstGeom prst="rect">
            <a:avLst/>
          </a:prstGeom>
        </p:spPr>
      </p:pic>
      <p:grpSp>
        <p:nvGrpSpPr>
          <p:cNvPr id="86" name="Group 48"/>
          <p:cNvGrpSpPr/>
          <p:nvPr/>
        </p:nvGrpSpPr>
        <p:grpSpPr>
          <a:xfrm>
            <a:off x="3676286" y="2208191"/>
            <a:ext cx="312035" cy="432048"/>
            <a:chOff x="107503" y="1556792"/>
            <a:chExt cx="504057" cy="1080120"/>
          </a:xfrm>
        </p:grpSpPr>
        <p:sp>
          <p:nvSpPr>
            <p:cNvPr id="87" name="Oval 49"/>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Isosceles Triangle 50"/>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9" name="Group 48"/>
          <p:cNvGrpSpPr/>
          <p:nvPr/>
        </p:nvGrpSpPr>
        <p:grpSpPr>
          <a:xfrm>
            <a:off x="4300355" y="2215503"/>
            <a:ext cx="312035" cy="432048"/>
            <a:chOff x="107503" y="1556792"/>
            <a:chExt cx="504057" cy="1080120"/>
          </a:xfrm>
        </p:grpSpPr>
        <p:sp>
          <p:nvSpPr>
            <p:cNvPr id="90" name="Oval 49"/>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Isosceles Triangle 50"/>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2" name="Group 48"/>
          <p:cNvGrpSpPr/>
          <p:nvPr/>
        </p:nvGrpSpPr>
        <p:grpSpPr>
          <a:xfrm>
            <a:off x="3676287" y="3116488"/>
            <a:ext cx="312035" cy="432048"/>
            <a:chOff x="107503" y="1556792"/>
            <a:chExt cx="504057" cy="1080120"/>
          </a:xfrm>
        </p:grpSpPr>
        <p:sp>
          <p:nvSpPr>
            <p:cNvPr id="93" name="Oval 49"/>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Isosceles Triangle 50"/>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5" name="Group 48"/>
          <p:cNvGrpSpPr/>
          <p:nvPr/>
        </p:nvGrpSpPr>
        <p:grpSpPr>
          <a:xfrm>
            <a:off x="4298249" y="3108895"/>
            <a:ext cx="312035" cy="432048"/>
            <a:chOff x="107503" y="1556792"/>
            <a:chExt cx="504057" cy="1080120"/>
          </a:xfrm>
        </p:grpSpPr>
        <p:sp>
          <p:nvSpPr>
            <p:cNvPr id="96" name="Oval 49"/>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Isosceles Triangle 50"/>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8" name="Oval 5"/>
          <p:cNvSpPr/>
          <p:nvPr/>
        </p:nvSpPr>
        <p:spPr>
          <a:xfrm>
            <a:off x="8438130" y="2258831"/>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Isosceles Triangle 6"/>
          <p:cNvSpPr/>
          <p:nvPr/>
        </p:nvSpPr>
        <p:spPr>
          <a:xfrm>
            <a:off x="8438129" y="2408484"/>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0" name="図 99"/>
          <p:cNvPicPr>
            <a:picLocks noChangeAspect="1"/>
          </p:cNvPicPr>
          <p:nvPr/>
        </p:nvPicPr>
        <p:blipFill>
          <a:blip r:embed="rId2"/>
          <a:stretch>
            <a:fillRect/>
          </a:stretch>
        </p:blipFill>
        <p:spPr>
          <a:xfrm>
            <a:off x="4131944" y="2484782"/>
            <a:ext cx="336827" cy="310917"/>
          </a:xfrm>
          <a:prstGeom prst="rect">
            <a:avLst/>
          </a:prstGeom>
        </p:spPr>
      </p:pic>
      <p:sp>
        <p:nvSpPr>
          <p:cNvPr id="101" name="Oval 5"/>
          <p:cNvSpPr/>
          <p:nvPr/>
        </p:nvSpPr>
        <p:spPr>
          <a:xfrm>
            <a:off x="7099486" y="2227794"/>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Isosceles Triangle 6"/>
          <p:cNvSpPr/>
          <p:nvPr/>
        </p:nvSpPr>
        <p:spPr>
          <a:xfrm>
            <a:off x="7108615" y="2429416"/>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3" name="図 102"/>
          <p:cNvPicPr>
            <a:picLocks noChangeAspect="1"/>
          </p:cNvPicPr>
          <p:nvPr/>
        </p:nvPicPr>
        <p:blipFill>
          <a:blip r:embed="rId2"/>
          <a:stretch>
            <a:fillRect/>
          </a:stretch>
        </p:blipFill>
        <p:spPr>
          <a:xfrm>
            <a:off x="8165889" y="2443166"/>
            <a:ext cx="336827" cy="310917"/>
          </a:xfrm>
          <a:prstGeom prst="rect">
            <a:avLst/>
          </a:prstGeom>
        </p:spPr>
      </p:pic>
      <p:sp>
        <p:nvSpPr>
          <p:cNvPr id="104" name="Oval 5"/>
          <p:cNvSpPr/>
          <p:nvPr/>
        </p:nvSpPr>
        <p:spPr>
          <a:xfrm>
            <a:off x="7745991" y="3023334"/>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Isosceles Triangle 6"/>
          <p:cNvSpPr/>
          <p:nvPr/>
        </p:nvSpPr>
        <p:spPr>
          <a:xfrm>
            <a:off x="7755119" y="3224956"/>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Oval 5"/>
          <p:cNvSpPr/>
          <p:nvPr/>
        </p:nvSpPr>
        <p:spPr>
          <a:xfrm>
            <a:off x="8317001" y="3028710"/>
            <a:ext cx="312034" cy="20162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Isosceles Triangle 6"/>
          <p:cNvSpPr/>
          <p:nvPr/>
        </p:nvSpPr>
        <p:spPr>
          <a:xfrm>
            <a:off x="8326130" y="3230332"/>
            <a:ext cx="311193" cy="230426"/>
          </a:xfrm>
          <a:prstGeom prst="triangl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8"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50903" y="2016114"/>
            <a:ext cx="627513" cy="579243"/>
          </a:xfrm>
          <a:prstGeom prst="rect">
            <a:avLst/>
          </a:prstGeom>
        </p:spPr>
      </p:pic>
      <p:pic>
        <p:nvPicPr>
          <p:cNvPr id="109"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909221" y="2028132"/>
            <a:ext cx="627513" cy="579243"/>
          </a:xfrm>
          <a:prstGeom prst="rect">
            <a:avLst/>
          </a:prstGeom>
        </p:spPr>
      </p:pic>
      <p:pic>
        <p:nvPicPr>
          <p:cNvPr id="110"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52409" y="2934246"/>
            <a:ext cx="627513" cy="579243"/>
          </a:xfrm>
          <a:prstGeom prst="rect">
            <a:avLst/>
          </a:prstGeom>
        </p:spPr>
      </p:pic>
      <p:pic>
        <p:nvPicPr>
          <p:cNvPr id="111" name="図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831994" y="2920086"/>
            <a:ext cx="627513" cy="579243"/>
          </a:xfrm>
          <a:prstGeom prst="rect">
            <a:avLst/>
          </a:prstGeom>
        </p:spPr>
      </p:pic>
      <p:pic>
        <p:nvPicPr>
          <p:cNvPr id="112" name="図 111"/>
          <p:cNvPicPr>
            <a:picLocks noChangeAspect="1"/>
          </p:cNvPicPr>
          <p:nvPr/>
        </p:nvPicPr>
        <p:blipFill>
          <a:blip r:embed="rId2"/>
          <a:stretch>
            <a:fillRect/>
          </a:stretch>
        </p:blipFill>
        <p:spPr>
          <a:xfrm>
            <a:off x="2669426" y="3237861"/>
            <a:ext cx="262266" cy="242092"/>
          </a:xfrm>
          <a:prstGeom prst="rect">
            <a:avLst/>
          </a:prstGeom>
        </p:spPr>
      </p:pic>
      <p:pic>
        <p:nvPicPr>
          <p:cNvPr id="113" name="図 112"/>
          <p:cNvPicPr>
            <a:picLocks noChangeAspect="1"/>
          </p:cNvPicPr>
          <p:nvPr/>
        </p:nvPicPr>
        <p:blipFill>
          <a:blip r:embed="rId2"/>
          <a:stretch>
            <a:fillRect/>
          </a:stretch>
        </p:blipFill>
        <p:spPr>
          <a:xfrm>
            <a:off x="2588218" y="3398600"/>
            <a:ext cx="324865" cy="299875"/>
          </a:xfrm>
          <a:prstGeom prst="rect">
            <a:avLst/>
          </a:prstGeom>
        </p:spPr>
      </p:pic>
      <p:pic>
        <p:nvPicPr>
          <p:cNvPr id="114" name="図 113"/>
          <p:cNvPicPr>
            <a:picLocks noChangeAspect="1"/>
          </p:cNvPicPr>
          <p:nvPr/>
        </p:nvPicPr>
        <p:blipFill>
          <a:blip r:embed="rId2"/>
          <a:stretch>
            <a:fillRect/>
          </a:stretch>
        </p:blipFill>
        <p:spPr>
          <a:xfrm>
            <a:off x="2808517" y="3298130"/>
            <a:ext cx="317187" cy="292788"/>
          </a:xfrm>
          <a:prstGeom prst="rect">
            <a:avLst/>
          </a:prstGeom>
        </p:spPr>
      </p:pic>
      <p:pic>
        <p:nvPicPr>
          <p:cNvPr id="115" name="図 114"/>
          <p:cNvPicPr>
            <a:picLocks noChangeAspect="1"/>
          </p:cNvPicPr>
          <p:nvPr/>
        </p:nvPicPr>
        <p:blipFill>
          <a:blip r:embed="rId2"/>
          <a:stretch>
            <a:fillRect/>
          </a:stretch>
        </p:blipFill>
        <p:spPr>
          <a:xfrm>
            <a:off x="7592686" y="3234466"/>
            <a:ext cx="324865" cy="299875"/>
          </a:xfrm>
          <a:prstGeom prst="rect">
            <a:avLst/>
          </a:prstGeom>
        </p:spPr>
      </p:pic>
      <p:pic>
        <p:nvPicPr>
          <p:cNvPr id="75" name="図 74"/>
          <p:cNvPicPr>
            <a:picLocks noChangeAspect="1"/>
          </p:cNvPicPr>
          <p:nvPr/>
        </p:nvPicPr>
        <p:blipFill>
          <a:blip r:embed="rId2"/>
          <a:stretch>
            <a:fillRect/>
          </a:stretch>
        </p:blipFill>
        <p:spPr>
          <a:xfrm>
            <a:off x="3495057" y="3308718"/>
            <a:ext cx="336827" cy="310917"/>
          </a:xfrm>
          <a:prstGeom prst="rect">
            <a:avLst/>
          </a:prstGeom>
        </p:spPr>
      </p:pic>
      <p:sp>
        <p:nvSpPr>
          <p:cNvPr id="116" name="テキスト ボックス 29"/>
          <p:cNvSpPr txBox="1"/>
          <p:nvPr/>
        </p:nvSpPr>
        <p:spPr>
          <a:xfrm>
            <a:off x="1052569" y="3966157"/>
            <a:ext cx="8066128" cy="830997"/>
          </a:xfrm>
          <a:prstGeom prst="rect">
            <a:avLst/>
          </a:prstGeom>
          <a:noFill/>
        </p:spPr>
        <p:txBody>
          <a:bodyPr wrap="square" rtlCol="0">
            <a:spAutoFit/>
          </a:bodyPr>
          <a:lstStyle/>
          <a:p>
            <a:pPr marL="342900" indent="-342900">
              <a:buFont typeface="+mj-lt"/>
              <a:buAutoNum type="arabicPeriod"/>
            </a:pPr>
            <a:r>
              <a:rPr lang="ja-JP" altLang="en-US" sz="1600" dirty="0" smtClean="0">
                <a:latin typeface="メイリオ"/>
                <a:ea typeface="メイリオ"/>
                <a:cs typeface="メイリオ"/>
              </a:rPr>
              <a:t>喫煙をしている人のグループと喫煙をしていない人のグループをつくる（</a:t>
            </a:r>
            <a:r>
              <a:rPr lang="ja-JP" altLang="en-US" sz="1600" dirty="0" smtClean="0">
                <a:solidFill>
                  <a:schemeClr val="accent1"/>
                </a:solidFill>
                <a:latin typeface="メイリオ"/>
                <a:ea typeface="メイリオ"/>
                <a:cs typeface="メイリオ"/>
              </a:rPr>
              <a:t>層化</a:t>
            </a:r>
            <a:r>
              <a:rPr lang="ja-JP" altLang="en-US" sz="1600" dirty="0" smtClean="0">
                <a:latin typeface="メイリオ"/>
                <a:ea typeface="メイリオ"/>
                <a:cs typeface="メイリオ"/>
              </a:rPr>
              <a:t>）</a:t>
            </a:r>
            <a:endParaRPr lang="en-US" altLang="ja-JP" sz="1600" dirty="0" smtClean="0">
              <a:latin typeface="メイリオ"/>
              <a:ea typeface="メイリオ"/>
              <a:cs typeface="メイリオ"/>
            </a:endParaRPr>
          </a:p>
          <a:p>
            <a:pPr marL="342900" indent="-342900">
              <a:buFont typeface="+mj-lt"/>
              <a:buAutoNum type="arabicPeriod"/>
            </a:pPr>
            <a:r>
              <a:rPr kumimoji="1" lang="ja-JP" altLang="en-US" sz="1600" dirty="0" smtClean="0">
                <a:latin typeface="メイリオ"/>
                <a:ea typeface="メイリオ"/>
                <a:cs typeface="メイリオ"/>
              </a:rPr>
              <a:t>それぞれのグループのなかで、飲酒量が多い人と少ない人のどちらで肺がんが多く発生しているかを比較する。</a:t>
            </a:r>
            <a:endParaRPr kumimoji="1" lang="en-US" altLang="ja-JP" sz="1600" dirty="0" smtClean="0">
              <a:latin typeface="メイリオ"/>
              <a:ea typeface="メイリオ"/>
              <a:cs typeface="メイリオ"/>
            </a:endParaRPr>
          </a:p>
        </p:txBody>
      </p:sp>
      <p:sp>
        <p:nvSpPr>
          <p:cNvPr id="117" name="テキスト ボックス 28"/>
          <p:cNvSpPr txBox="1"/>
          <p:nvPr/>
        </p:nvSpPr>
        <p:spPr>
          <a:xfrm>
            <a:off x="632520" y="4941168"/>
            <a:ext cx="8712968" cy="1523494"/>
          </a:xfrm>
          <a:prstGeom prst="rect">
            <a:avLst/>
          </a:prstGeom>
          <a:noFill/>
        </p:spPr>
        <p:txBody>
          <a:bodyPr wrap="square" rtlCol="0">
            <a:spAutoFit/>
          </a:bodyPr>
          <a:lstStyle/>
          <a:p>
            <a:r>
              <a:rPr lang="ja-JP" altLang="en-US" dirty="0" smtClean="0">
                <a:latin typeface="メイリオ"/>
                <a:ea typeface="メイリオ"/>
                <a:cs typeface="メイリオ"/>
              </a:rPr>
              <a:t>もし、どちらのグループでも</a:t>
            </a:r>
            <a:endParaRPr lang="en-US" altLang="ja-JP" dirty="0" smtClean="0">
              <a:latin typeface="メイリオ"/>
              <a:ea typeface="メイリオ"/>
              <a:cs typeface="メイリオ"/>
            </a:endParaRPr>
          </a:p>
          <a:p>
            <a:r>
              <a:rPr lang="ja-JP" altLang="en-US" dirty="0" smtClean="0">
                <a:latin typeface="メイリオ"/>
                <a:ea typeface="メイリオ"/>
                <a:cs typeface="メイリオ"/>
              </a:rPr>
              <a:t>「飲酒量が多い人では、飲酒量が少ない人よりも肺がん発生が多い」</a:t>
            </a:r>
            <a:endParaRPr lang="en-US" altLang="ja-JP" dirty="0" smtClean="0">
              <a:latin typeface="メイリオ"/>
              <a:ea typeface="メイリオ"/>
              <a:cs typeface="メイリオ"/>
            </a:endParaRPr>
          </a:p>
          <a:p>
            <a:r>
              <a:rPr lang="ja-JP" altLang="en-US" dirty="0" smtClean="0">
                <a:latin typeface="メイリオ"/>
                <a:ea typeface="メイリオ"/>
                <a:cs typeface="メイリオ"/>
              </a:rPr>
              <a:t>という関係が見られれば、</a:t>
            </a:r>
            <a:endParaRPr lang="en-US" altLang="ja-JP" dirty="0" smtClean="0">
              <a:latin typeface="メイリオ"/>
              <a:ea typeface="メイリオ"/>
              <a:cs typeface="メイリオ"/>
            </a:endParaRPr>
          </a:p>
          <a:p>
            <a:r>
              <a:rPr lang="ja-JP" altLang="en-US" dirty="0" smtClean="0">
                <a:latin typeface="メイリオ"/>
                <a:ea typeface="メイリオ"/>
                <a:cs typeface="メイリオ"/>
              </a:rPr>
              <a:t>「お酒をたくさん飲むことが</a:t>
            </a:r>
            <a:r>
              <a:rPr lang="ja-JP" altLang="en-US" dirty="0" smtClean="0">
                <a:solidFill>
                  <a:schemeClr val="accent2"/>
                </a:solidFill>
                <a:latin typeface="メイリオ"/>
                <a:ea typeface="メイリオ"/>
                <a:cs typeface="メイリオ"/>
              </a:rPr>
              <a:t>喫煙の有無とは無関係</a:t>
            </a:r>
            <a:r>
              <a:rPr lang="ja-JP" altLang="en-US" dirty="0" smtClean="0">
                <a:latin typeface="メイリオ"/>
                <a:ea typeface="メイリオ"/>
                <a:cs typeface="メイリオ"/>
              </a:rPr>
              <a:t>に肺がん発生と関連している」と解釈することができる！</a:t>
            </a:r>
            <a:endParaRPr kumimoji="1" lang="ja-JP" altLang="en-US" dirty="0"/>
          </a:p>
        </p:txBody>
      </p:sp>
    </p:spTree>
    <p:extLst>
      <p:ext uri="{BB962C8B-B14F-4D97-AF65-F5344CB8AC3E}">
        <p14:creationId xmlns:p14="http://schemas.microsoft.com/office/powerpoint/2010/main" val="382864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ext uri="{D42A27DB-BD31-4B8C-83A1-F6EECF244321}">
                <p14:modId xmlns:p14="http://schemas.microsoft.com/office/powerpoint/2010/main" val="2155180696"/>
              </p:ext>
            </p:extLst>
          </p:nvPr>
        </p:nvGraphicFramePr>
        <p:xfrm>
          <a:off x="1815409" y="2854823"/>
          <a:ext cx="6321433" cy="3454498"/>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Arrow 7"/>
          <p:cNvSpPr/>
          <p:nvPr/>
        </p:nvSpPr>
        <p:spPr>
          <a:xfrm rot="19915737">
            <a:off x="3175037" y="3137797"/>
            <a:ext cx="1434173" cy="48463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ight Arrow 8"/>
          <p:cNvSpPr/>
          <p:nvPr/>
        </p:nvSpPr>
        <p:spPr>
          <a:xfrm rot="19915737">
            <a:off x="5015299" y="3012579"/>
            <a:ext cx="1434173" cy="48463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6669193" y="5949280"/>
            <a:ext cx="2967391" cy="369332"/>
          </a:xfrm>
          <a:prstGeom prst="rect">
            <a:avLst/>
          </a:prstGeom>
          <a:noFill/>
        </p:spPr>
        <p:txBody>
          <a:bodyPr wrap="none" rtlCol="0">
            <a:spAutoFit/>
          </a:bodyPr>
          <a:lstStyle/>
          <a:p>
            <a:r>
              <a:rPr lang="ja-JP" altLang="en-US" dirty="0" smtClean="0">
                <a:latin typeface="メイリオ"/>
                <a:ea typeface="メイリオ"/>
                <a:cs typeface="メイリオ"/>
              </a:rPr>
              <a:t>（引用元</a:t>
            </a:r>
            <a:r>
              <a:rPr lang="ja-JP" altLang="en-US" dirty="0" smtClean="0">
                <a:latin typeface="Times New Roman"/>
                <a:cs typeface="Times New Roman"/>
              </a:rPr>
              <a:t>：</a:t>
            </a:r>
            <a:r>
              <a:rPr lang="en-US" dirty="0" err="1" smtClean="0">
                <a:latin typeface="Times New Roman"/>
                <a:cs typeface="Times New Roman"/>
              </a:rPr>
              <a:t>Fujino</a:t>
            </a:r>
            <a:r>
              <a:rPr lang="en-US" dirty="0" smtClean="0">
                <a:latin typeface="Times New Roman"/>
                <a:cs typeface="Times New Roman"/>
              </a:rPr>
              <a:t> et al, 2005</a:t>
            </a:r>
            <a:r>
              <a:rPr lang="ja-JP" altLang="en-US" dirty="0" smtClean="0">
                <a:latin typeface="Times New Roman"/>
                <a:cs typeface="Times New Roman"/>
              </a:rPr>
              <a:t>）</a:t>
            </a:r>
            <a:endParaRPr lang="en-US" dirty="0">
              <a:latin typeface="Times New Roman"/>
              <a:cs typeface="Times New Roman"/>
            </a:endParaRPr>
          </a:p>
        </p:txBody>
      </p:sp>
      <p:sp>
        <p:nvSpPr>
          <p:cNvPr id="11" name="TextBox 10"/>
          <p:cNvSpPr txBox="1"/>
          <p:nvPr/>
        </p:nvSpPr>
        <p:spPr>
          <a:xfrm>
            <a:off x="1676636" y="1844826"/>
            <a:ext cx="7254806" cy="830997"/>
          </a:xfrm>
          <a:prstGeom prst="curvedUpArrow">
            <a:avLst/>
          </a:prstGeom>
          <a:noFill/>
        </p:spPr>
        <p:txBody>
          <a:bodyPr wrap="square" rtlCol="0">
            <a:spAutoFit/>
          </a:bodyPr>
          <a:lstStyle/>
          <a:p>
            <a:r>
              <a:rPr lang="ja-JP" altLang="en-US" sz="2400" dirty="0" smtClean="0">
                <a:latin typeface="メイリオ"/>
                <a:ea typeface="メイリオ"/>
                <a:cs typeface="メイリオ"/>
              </a:rPr>
              <a:t>例：学歴が低くなるほど死亡リスクが高い</a:t>
            </a:r>
            <a:endParaRPr lang="en-US" altLang="ja-JP" sz="2400" dirty="0" smtClean="0">
              <a:latin typeface="メイリオ"/>
              <a:ea typeface="メイリオ"/>
              <a:cs typeface="メイリオ"/>
            </a:endParaRPr>
          </a:p>
          <a:p>
            <a:r>
              <a:rPr lang="en-US" altLang="ja-JP" sz="2400" dirty="0" smtClean="0">
                <a:latin typeface="メイリオ"/>
                <a:ea typeface="メイリオ"/>
                <a:cs typeface="メイリオ"/>
              </a:rPr>
              <a:t>→</a:t>
            </a:r>
            <a:r>
              <a:rPr lang="ja-JP" altLang="en-US" sz="2400" dirty="0" smtClean="0">
                <a:latin typeface="メイリオ"/>
                <a:ea typeface="メイリオ"/>
                <a:cs typeface="メイリオ"/>
              </a:rPr>
              <a:t>低学歴が不健康の原因といえるか！？</a:t>
            </a:r>
            <a:endParaRPr lang="en-US" altLang="ja-JP" sz="2400" dirty="0" smtClean="0">
              <a:latin typeface="メイリオ"/>
              <a:ea typeface="メイリオ"/>
              <a:cs typeface="メイリオ"/>
            </a:endParaRPr>
          </a:p>
        </p:txBody>
      </p:sp>
      <p:sp>
        <p:nvSpPr>
          <p:cNvPr id="2" name="Slide Number Placeholder 1"/>
          <p:cNvSpPr>
            <a:spLocks noGrp="1"/>
          </p:cNvSpPr>
          <p:nvPr>
            <p:ph type="sldNum" sz="quarter" idx="12"/>
          </p:nvPr>
        </p:nvSpPr>
        <p:spPr/>
        <p:txBody>
          <a:bodyPr/>
          <a:lstStyle/>
          <a:p>
            <a:fld id="{444BD923-67C3-41E9-957C-8E47AB11A637}" type="slidenum">
              <a:rPr kumimoji="1" lang="ja-JP" altLang="en-US" smtClean="0"/>
              <a:pPr/>
              <a:t>12</a:t>
            </a:fld>
            <a:endParaRPr kumimoji="1" lang="ja-JP" altLang="en-US" dirty="0"/>
          </a:p>
        </p:txBody>
      </p:sp>
      <p:sp>
        <p:nvSpPr>
          <p:cNvPr id="12" name="タイトル 1"/>
          <p:cNvSpPr txBox="1">
            <a:spLocks/>
          </p:cNvSpPr>
          <p:nvPr/>
        </p:nvSpPr>
        <p:spPr>
          <a:xfrm>
            <a:off x="513062" y="764705"/>
            <a:ext cx="8915400" cy="100811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300" u="sng" dirty="0">
                <a:latin typeface="メイリオ"/>
                <a:ea typeface="メイリオ"/>
                <a:cs typeface="メイリオ"/>
              </a:rPr>
              <a:t>社会と健康、どっちが真の原因？？</a:t>
            </a:r>
            <a:r>
              <a:rPr lang="en-US" altLang="ja-JP" sz="3300" u="sng" dirty="0">
                <a:latin typeface="メイリオ"/>
                <a:ea typeface="メイリオ"/>
                <a:cs typeface="メイリオ"/>
              </a:rPr>
              <a:t/>
            </a:r>
            <a:br>
              <a:rPr lang="en-US" altLang="ja-JP" sz="3300" u="sng" dirty="0">
                <a:latin typeface="メイリオ"/>
                <a:ea typeface="メイリオ"/>
                <a:cs typeface="メイリオ"/>
              </a:rPr>
            </a:br>
            <a:r>
              <a:rPr lang="ja-JP" altLang="en-US" sz="3300" dirty="0">
                <a:latin typeface="メイリオ"/>
                <a:ea typeface="メイリオ"/>
                <a:cs typeface="メイリオ"/>
              </a:rPr>
              <a:t>（“逆因果”の問題）</a:t>
            </a:r>
            <a:endParaRPr lang="ja-JP" altLang="en-US" sz="3300" dirty="0"/>
          </a:p>
        </p:txBody>
      </p:sp>
      <p:sp>
        <p:nvSpPr>
          <p:cNvPr id="14" name="TextBox 13"/>
          <p:cNvSpPr txBox="1"/>
          <p:nvPr/>
        </p:nvSpPr>
        <p:spPr>
          <a:xfrm>
            <a:off x="7137243" y="260648"/>
            <a:ext cx="2121494"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a:t>
            </a:r>
            <a:r>
              <a:rPr lang="en-US" altLang="ja-JP" dirty="0" smtClean="0">
                <a:solidFill>
                  <a:schemeClr val="tx1">
                    <a:lumMod val="65000"/>
                    <a:lumOff val="35000"/>
                  </a:schemeClr>
                </a:solidFill>
                <a:latin typeface="メイリオ"/>
                <a:ea typeface="メイリオ"/>
                <a:cs typeface="メイリオ"/>
              </a:rPr>
              <a:t>2: </a:t>
            </a:r>
            <a:r>
              <a:rPr lang="ja-JP" altLang="en-US" dirty="0" smtClean="0">
                <a:solidFill>
                  <a:schemeClr val="tx1">
                    <a:lumMod val="65000"/>
                    <a:lumOff val="35000"/>
                  </a:schemeClr>
                </a:solidFill>
                <a:latin typeface="メイリオ"/>
                <a:ea typeface="メイリオ"/>
                <a:cs typeface="メイリオ"/>
              </a:rPr>
              <a:t>逆因果</a:t>
            </a:r>
            <a:endParaRPr lang="en-US" dirty="0">
              <a:solidFill>
                <a:schemeClr val="tx1">
                  <a:lumMod val="65000"/>
                  <a:lumOff val="35000"/>
                </a:schemeClr>
              </a:solidFill>
              <a:latin typeface="メイリオ"/>
              <a:ea typeface="メイリオ"/>
              <a:cs typeface="メイリオ"/>
            </a:endParaRPr>
          </a:p>
        </p:txBody>
      </p:sp>
    </p:spTree>
    <p:extLst>
      <p:ext uri="{BB962C8B-B14F-4D97-AF65-F5344CB8AC3E}">
        <p14:creationId xmlns:p14="http://schemas.microsoft.com/office/powerpoint/2010/main" val="306046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8671" y="2073624"/>
            <a:ext cx="1107996" cy="461665"/>
          </a:xfrm>
          <a:prstGeom prst="rect">
            <a:avLst/>
          </a:prstGeom>
          <a:solidFill>
            <a:srgbClr val="77933C"/>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ja-JP" altLang="en-US" sz="2400" dirty="0" smtClean="0">
                <a:latin typeface="メイリオ"/>
                <a:ea typeface="メイリオ"/>
                <a:cs typeface="メイリオ"/>
              </a:rPr>
              <a:t>低学歴</a:t>
            </a:r>
            <a:endParaRPr lang="en-US" sz="2400" dirty="0">
              <a:latin typeface="メイリオ"/>
              <a:ea typeface="メイリオ"/>
              <a:cs typeface="メイリオ"/>
            </a:endParaRPr>
          </a:p>
        </p:txBody>
      </p:sp>
      <p:sp>
        <p:nvSpPr>
          <p:cNvPr id="6" name="TextBox 5"/>
          <p:cNvSpPr txBox="1"/>
          <p:nvPr/>
        </p:nvSpPr>
        <p:spPr>
          <a:xfrm>
            <a:off x="6903217" y="2073624"/>
            <a:ext cx="1107996" cy="4616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ja-JP" altLang="en-US" sz="2400" dirty="0" smtClean="0">
                <a:latin typeface="メイリオ"/>
                <a:ea typeface="メイリオ"/>
                <a:cs typeface="メイリオ"/>
              </a:rPr>
              <a:t>不健康</a:t>
            </a:r>
            <a:endParaRPr lang="en-US" sz="2400" dirty="0">
              <a:latin typeface="メイリオ"/>
              <a:ea typeface="メイリオ"/>
              <a:cs typeface="メイリオ"/>
            </a:endParaRPr>
          </a:p>
        </p:txBody>
      </p:sp>
      <p:sp>
        <p:nvSpPr>
          <p:cNvPr id="7" name="Right Arrow 6"/>
          <p:cNvSpPr/>
          <p:nvPr/>
        </p:nvSpPr>
        <p:spPr>
          <a:xfrm>
            <a:off x="3704861" y="2073622"/>
            <a:ext cx="2574286" cy="43204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8671" y="3493459"/>
            <a:ext cx="1107996" cy="461665"/>
          </a:xfrm>
          <a:prstGeom prst="rect">
            <a:avLst/>
          </a:prstGeom>
          <a:solidFill>
            <a:srgbClr val="77933C"/>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ja-JP" altLang="en-US" sz="2400" dirty="0" smtClean="0">
                <a:latin typeface="メイリオ"/>
                <a:ea typeface="メイリオ"/>
                <a:cs typeface="メイリオ"/>
              </a:rPr>
              <a:t>低学歴</a:t>
            </a:r>
            <a:endParaRPr lang="en-US" sz="2400" dirty="0">
              <a:latin typeface="メイリオ"/>
              <a:ea typeface="メイリオ"/>
              <a:cs typeface="メイリオ"/>
            </a:endParaRPr>
          </a:p>
        </p:txBody>
      </p:sp>
      <p:sp>
        <p:nvSpPr>
          <p:cNvPr id="10" name="TextBox 9"/>
          <p:cNvSpPr txBox="1"/>
          <p:nvPr/>
        </p:nvSpPr>
        <p:spPr>
          <a:xfrm>
            <a:off x="6903217" y="3493459"/>
            <a:ext cx="1107996" cy="4616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ja-JP" altLang="en-US" sz="2400" dirty="0" smtClean="0">
                <a:latin typeface="メイリオ"/>
                <a:ea typeface="メイリオ"/>
                <a:cs typeface="メイリオ"/>
              </a:rPr>
              <a:t>不健康</a:t>
            </a:r>
            <a:endParaRPr lang="en-US" sz="2400" dirty="0">
              <a:latin typeface="メイリオ"/>
              <a:ea typeface="メイリオ"/>
              <a:cs typeface="メイリオ"/>
            </a:endParaRPr>
          </a:p>
        </p:txBody>
      </p:sp>
      <p:sp>
        <p:nvSpPr>
          <p:cNvPr id="11" name="Right Arrow 10"/>
          <p:cNvSpPr/>
          <p:nvPr/>
        </p:nvSpPr>
        <p:spPr>
          <a:xfrm rot="10800000">
            <a:off x="3704861" y="3493457"/>
            <a:ext cx="2574286" cy="43204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88671" y="4161855"/>
            <a:ext cx="6474719" cy="369332"/>
          </a:xfrm>
          <a:prstGeom prst="rect">
            <a:avLst/>
          </a:prstGeom>
          <a:noFill/>
        </p:spPr>
        <p:txBody>
          <a:bodyPr wrap="square" rtlCol="0">
            <a:spAutoFit/>
          </a:bodyPr>
          <a:lstStyle/>
          <a:p>
            <a:r>
              <a:rPr lang="ja-JP" altLang="en-US" dirty="0" smtClean="0">
                <a:latin typeface="メイリオ"/>
                <a:ea typeface="メイリオ"/>
                <a:cs typeface="メイリオ"/>
              </a:rPr>
              <a:t>不健康であるために学校に行けなかったのかもしれない</a:t>
            </a:r>
            <a:endParaRPr lang="en-US" dirty="0">
              <a:latin typeface="メイリオ"/>
              <a:ea typeface="メイリオ"/>
              <a:cs typeface="メイリオ"/>
            </a:endParaRPr>
          </a:p>
        </p:txBody>
      </p:sp>
      <p:sp>
        <p:nvSpPr>
          <p:cNvPr id="13" name="TextBox 12"/>
          <p:cNvSpPr txBox="1"/>
          <p:nvPr/>
        </p:nvSpPr>
        <p:spPr>
          <a:xfrm>
            <a:off x="2222697" y="1713582"/>
            <a:ext cx="6463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smtClean="0">
                <a:latin typeface="メイリオ"/>
                <a:ea typeface="メイリオ"/>
                <a:cs typeface="メイリオ"/>
              </a:rPr>
              <a:t>原因</a:t>
            </a:r>
            <a:endParaRPr lang="en-US" dirty="0">
              <a:latin typeface="メイリオ"/>
              <a:ea typeface="メイリオ"/>
              <a:cs typeface="メイリオ"/>
            </a:endParaRPr>
          </a:p>
        </p:txBody>
      </p:sp>
      <p:sp>
        <p:nvSpPr>
          <p:cNvPr id="14" name="TextBox 13"/>
          <p:cNvSpPr txBox="1"/>
          <p:nvPr/>
        </p:nvSpPr>
        <p:spPr>
          <a:xfrm>
            <a:off x="7137245" y="1713582"/>
            <a:ext cx="6463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smtClean="0">
                <a:latin typeface="メイリオ"/>
                <a:ea typeface="メイリオ"/>
                <a:cs typeface="メイリオ"/>
              </a:rPr>
              <a:t>結果</a:t>
            </a:r>
            <a:endParaRPr lang="en-US" dirty="0">
              <a:latin typeface="メイリオ"/>
              <a:ea typeface="メイリオ"/>
              <a:cs typeface="メイリオ"/>
            </a:endParaRPr>
          </a:p>
        </p:txBody>
      </p:sp>
      <p:sp>
        <p:nvSpPr>
          <p:cNvPr id="15" name="TextBox 14"/>
          <p:cNvSpPr txBox="1"/>
          <p:nvPr/>
        </p:nvSpPr>
        <p:spPr>
          <a:xfrm>
            <a:off x="7137245" y="3153742"/>
            <a:ext cx="6463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smtClean="0">
                <a:latin typeface="メイリオ"/>
                <a:ea typeface="メイリオ"/>
                <a:cs typeface="メイリオ"/>
              </a:rPr>
              <a:t>原因</a:t>
            </a:r>
            <a:endParaRPr lang="en-US" dirty="0">
              <a:latin typeface="メイリオ"/>
              <a:ea typeface="メイリオ"/>
              <a:cs typeface="メイリオ"/>
            </a:endParaRPr>
          </a:p>
        </p:txBody>
      </p:sp>
      <p:sp>
        <p:nvSpPr>
          <p:cNvPr id="16" name="TextBox 15"/>
          <p:cNvSpPr txBox="1"/>
          <p:nvPr/>
        </p:nvSpPr>
        <p:spPr>
          <a:xfrm>
            <a:off x="2222697" y="3153742"/>
            <a:ext cx="6463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smtClean="0">
                <a:latin typeface="メイリオ"/>
                <a:ea typeface="メイリオ"/>
                <a:cs typeface="メイリオ"/>
              </a:rPr>
              <a:t>結果</a:t>
            </a:r>
            <a:endParaRPr lang="en-US" dirty="0">
              <a:latin typeface="メイリオ"/>
              <a:ea typeface="メイリオ"/>
              <a:cs typeface="メイリオ"/>
            </a:endParaRPr>
          </a:p>
        </p:txBody>
      </p:sp>
      <p:sp>
        <p:nvSpPr>
          <p:cNvPr id="17" name="TextBox 16"/>
          <p:cNvSpPr txBox="1"/>
          <p:nvPr/>
        </p:nvSpPr>
        <p:spPr>
          <a:xfrm>
            <a:off x="488504" y="4861609"/>
            <a:ext cx="8928991" cy="1015663"/>
          </a:xfrm>
          <a:prstGeom prst="rect">
            <a:avLst/>
          </a:prstGeom>
          <a:noFill/>
        </p:spPr>
        <p:txBody>
          <a:bodyPr wrap="square" rtlCol="0">
            <a:spAutoFit/>
          </a:bodyPr>
          <a:lstStyle/>
          <a:p>
            <a:r>
              <a:rPr lang="ja-JP" altLang="en-US" sz="2000" dirty="0" smtClean="0">
                <a:latin typeface="メイリオ"/>
                <a:ea typeface="メイリオ"/>
                <a:cs typeface="メイリオ"/>
              </a:rPr>
              <a:t>このように、原因と結果が想定している方向と逆になっている（“</a:t>
            </a:r>
            <a:r>
              <a:rPr lang="ja-JP" altLang="en-US" sz="2000" dirty="0" smtClean="0">
                <a:solidFill>
                  <a:schemeClr val="accent2"/>
                </a:solidFill>
                <a:latin typeface="メイリオ"/>
                <a:ea typeface="メイリオ"/>
                <a:cs typeface="メイリオ"/>
              </a:rPr>
              <a:t>逆因果</a:t>
            </a:r>
            <a:r>
              <a:rPr lang="ja-JP" altLang="en-US" sz="2000" dirty="0" smtClean="0">
                <a:latin typeface="メイリオ"/>
                <a:ea typeface="メイリオ"/>
                <a:cs typeface="メイリオ"/>
              </a:rPr>
              <a:t>”と呼ばれます）可能性がある場合、不健康の原因となる要因を特定することができません！この問題に社会疫学はどう対処しているのか！？</a:t>
            </a:r>
            <a:endParaRPr lang="en-US" altLang="ja-JP" sz="2000" dirty="0" smtClean="0">
              <a:latin typeface="メイリオ"/>
              <a:ea typeface="メイリオ"/>
              <a:cs typeface="メイリオ"/>
            </a:endParaRPr>
          </a:p>
        </p:txBody>
      </p:sp>
      <p:sp>
        <p:nvSpPr>
          <p:cNvPr id="20" name="TextBox 19"/>
          <p:cNvSpPr txBox="1"/>
          <p:nvPr/>
        </p:nvSpPr>
        <p:spPr>
          <a:xfrm>
            <a:off x="1988671" y="2649686"/>
            <a:ext cx="5724644" cy="369332"/>
          </a:xfrm>
          <a:prstGeom prst="rect">
            <a:avLst/>
          </a:prstGeom>
          <a:noFill/>
        </p:spPr>
        <p:txBody>
          <a:bodyPr wrap="none" rtlCol="0">
            <a:spAutoFit/>
          </a:bodyPr>
          <a:lstStyle/>
          <a:p>
            <a:r>
              <a:rPr lang="ja-JP" altLang="en-US" dirty="0">
                <a:latin typeface="メイリオ"/>
                <a:ea typeface="メイリオ"/>
                <a:cs typeface="メイリオ"/>
              </a:rPr>
              <a:t>低学歴であることが不健康を引き起こしたのではなく</a:t>
            </a:r>
            <a:endParaRPr lang="en-US" dirty="0"/>
          </a:p>
        </p:txBody>
      </p:sp>
      <p:sp>
        <p:nvSpPr>
          <p:cNvPr id="2" name="Slide Number Placeholder 1"/>
          <p:cNvSpPr>
            <a:spLocks noGrp="1"/>
          </p:cNvSpPr>
          <p:nvPr>
            <p:ph type="sldNum" sz="quarter" idx="12"/>
          </p:nvPr>
        </p:nvSpPr>
        <p:spPr/>
        <p:txBody>
          <a:bodyPr/>
          <a:lstStyle/>
          <a:p>
            <a:fld id="{444BD923-67C3-41E9-957C-8E47AB11A637}" type="slidenum">
              <a:rPr kumimoji="1" lang="ja-JP" altLang="en-US" smtClean="0"/>
              <a:pPr/>
              <a:t>13</a:t>
            </a:fld>
            <a:endParaRPr kumimoji="1" lang="ja-JP" altLang="en-US" dirty="0"/>
          </a:p>
        </p:txBody>
      </p:sp>
      <p:sp>
        <p:nvSpPr>
          <p:cNvPr id="18"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a:latin typeface="メイリオ"/>
                <a:ea typeface="メイリオ"/>
                <a:cs typeface="メイリオ"/>
              </a:rPr>
              <a:t>本当に学歴が原因か？</a:t>
            </a:r>
          </a:p>
        </p:txBody>
      </p:sp>
      <p:sp>
        <p:nvSpPr>
          <p:cNvPr id="22" name="TextBox 21"/>
          <p:cNvSpPr txBox="1"/>
          <p:nvPr/>
        </p:nvSpPr>
        <p:spPr>
          <a:xfrm>
            <a:off x="7137243" y="260648"/>
            <a:ext cx="2121494"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a:t>
            </a:r>
            <a:r>
              <a:rPr lang="en-US" altLang="ja-JP" dirty="0" smtClean="0">
                <a:solidFill>
                  <a:schemeClr val="tx1">
                    <a:lumMod val="65000"/>
                    <a:lumOff val="35000"/>
                  </a:schemeClr>
                </a:solidFill>
                <a:latin typeface="メイリオ"/>
                <a:ea typeface="メイリオ"/>
                <a:cs typeface="メイリオ"/>
              </a:rPr>
              <a:t>2: </a:t>
            </a:r>
            <a:r>
              <a:rPr lang="ja-JP" altLang="en-US" dirty="0" smtClean="0">
                <a:solidFill>
                  <a:schemeClr val="tx1">
                    <a:lumMod val="65000"/>
                    <a:lumOff val="35000"/>
                  </a:schemeClr>
                </a:solidFill>
                <a:latin typeface="メイリオ"/>
                <a:ea typeface="メイリオ"/>
                <a:cs typeface="メイリオ"/>
              </a:rPr>
              <a:t>逆因果</a:t>
            </a:r>
            <a:endParaRPr lang="en-US" dirty="0">
              <a:solidFill>
                <a:schemeClr val="tx1">
                  <a:lumMod val="65000"/>
                  <a:lumOff val="35000"/>
                </a:schemeClr>
              </a:solidFill>
              <a:latin typeface="メイリオ"/>
              <a:ea typeface="メイリオ"/>
              <a:cs typeface="メイリオ"/>
            </a:endParaRPr>
          </a:p>
        </p:txBody>
      </p:sp>
    </p:spTree>
    <p:extLst>
      <p:ext uri="{BB962C8B-B14F-4D97-AF65-F5344CB8AC3E}">
        <p14:creationId xmlns:p14="http://schemas.microsoft.com/office/powerpoint/2010/main" val="216193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ja-JP" altLang="en-US" dirty="0" smtClean="0"/>
              <a:t>対象者の限定とコホート研究</a:t>
            </a:r>
            <a:endParaRPr lang="en-US" altLang="ja-JP" dirty="0" smtClean="0"/>
          </a:p>
          <a:p>
            <a:pPr marL="514350" indent="-514350">
              <a:buFont typeface="+mj-lt"/>
              <a:buAutoNum type="arabicPeriod"/>
            </a:pPr>
            <a:endParaRPr lang="en-US" dirty="0"/>
          </a:p>
          <a:p>
            <a:pPr marL="514350" indent="-514350">
              <a:buFont typeface="+mj-lt"/>
              <a:buAutoNum type="arabicPeriod"/>
            </a:pPr>
            <a:r>
              <a:rPr lang="en-US" dirty="0" smtClean="0"/>
              <a:t>(準</a:t>
            </a:r>
            <a:r>
              <a:rPr lang="en-US" dirty="0"/>
              <a:t>)</a:t>
            </a:r>
            <a:r>
              <a:rPr lang="en-US" dirty="0" smtClean="0"/>
              <a:t>ランダム化比較試験</a:t>
            </a:r>
            <a:endParaRPr lang="en-US" dirty="0"/>
          </a:p>
        </p:txBody>
      </p:sp>
      <p:sp>
        <p:nvSpPr>
          <p:cNvPr id="4" name="Slide Number Placeholder 3"/>
          <p:cNvSpPr>
            <a:spLocks noGrp="1"/>
          </p:cNvSpPr>
          <p:nvPr>
            <p:ph type="sldNum" sz="quarter" idx="12"/>
          </p:nvPr>
        </p:nvSpPr>
        <p:spPr/>
        <p:txBody>
          <a:bodyPr/>
          <a:lstStyle/>
          <a:p>
            <a:fld id="{444BD923-67C3-41E9-957C-8E47AB11A637}" type="slidenum">
              <a:rPr kumimoji="1" lang="ja-JP" altLang="en-US" smtClean="0"/>
              <a:pPr/>
              <a:t>14</a:t>
            </a:fld>
            <a:endParaRPr kumimoji="1" lang="ja-JP" altLang="en-US" dirty="0"/>
          </a:p>
        </p:txBody>
      </p:sp>
      <p:sp>
        <p:nvSpPr>
          <p:cNvPr id="5"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3600" dirty="0" smtClean="0">
                <a:latin typeface="メイリオ"/>
                <a:ea typeface="メイリオ"/>
                <a:cs typeface="メイリオ"/>
              </a:rPr>
              <a:t>“</a:t>
            </a:r>
            <a:r>
              <a:rPr lang="ja-JP" altLang="en-US" sz="3600" dirty="0" smtClean="0">
                <a:latin typeface="メイリオ"/>
                <a:ea typeface="メイリオ"/>
                <a:cs typeface="メイリオ"/>
              </a:rPr>
              <a:t>逆因果</a:t>
            </a:r>
            <a:r>
              <a:rPr lang="ja-JP" altLang="en-US" sz="3600" dirty="0">
                <a:latin typeface="メイリオ"/>
                <a:ea typeface="メイリオ"/>
                <a:cs typeface="メイリオ"/>
              </a:rPr>
              <a:t>”問題への対処</a:t>
            </a:r>
            <a:r>
              <a:rPr lang="ja-JP" altLang="en-US" sz="3600" dirty="0" smtClean="0">
                <a:latin typeface="メイリオ"/>
                <a:ea typeface="メイリオ"/>
                <a:cs typeface="メイリオ"/>
              </a:rPr>
              <a:t>法例</a:t>
            </a:r>
            <a:endParaRPr lang="ja-JP" altLang="en-US" sz="3600" dirty="0">
              <a:latin typeface="メイリオ"/>
              <a:ea typeface="メイリオ"/>
              <a:cs typeface="メイリオ"/>
            </a:endParaRPr>
          </a:p>
        </p:txBody>
      </p:sp>
      <p:sp>
        <p:nvSpPr>
          <p:cNvPr id="8" name="TextBox 7"/>
          <p:cNvSpPr txBox="1"/>
          <p:nvPr/>
        </p:nvSpPr>
        <p:spPr>
          <a:xfrm>
            <a:off x="7137243" y="260648"/>
            <a:ext cx="2121494"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a:t>
            </a:r>
            <a:r>
              <a:rPr lang="en-US" altLang="ja-JP" dirty="0" smtClean="0">
                <a:solidFill>
                  <a:schemeClr val="tx1">
                    <a:lumMod val="65000"/>
                    <a:lumOff val="35000"/>
                  </a:schemeClr>
                </a:solidFill>
                <a:latin typeface="メイリオ"/>
                <a:ea typeface="メイリオ"/>
                <a:cs typeface="メイリオ"/>
              </a:rPr>
              <a:t>2: </a:t>
            </a:r>
            <a:r>
              <a:rPr lang="ja-JP" altLang="en-US" dirty="0" smtClean="0">
                <a:solidFill>
                  <a:schemeClr val="tx1">
                    <a:lumMod val="65000"/>
                    <a:lumOff val="35000"/>
                  </a:schemeClr>
                </a:solidFill>
                <a:latin typeface="メイリオ"/>
                <a:ea typeface="メイリオ"/>
                <a:cs typeface="メイリオ"/>
              </a:rPr>
              <a:t>逆因果</a:t>
            </a:r>
            <a:endParaRPr lang="en-US" dirty="0">
              <a:solidFill>
                <a:schemeClr val="tx1">
                  <a:lumMod val="65000"/>
                  <a:lumOff val="35000"/>
                </a:schemeClr>
              </a:solidFill>
              <a:latin typeface="メイリオ"/>
              <a:ea typeface="メイリオ"/>
              <a:cs typeface="メイリオ"/>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079" y="2636912"/>
            <a:ext cx="3921125" cy="3810000"/>
          </a:xfrm>
          <a:prstGeom prst="rect">
            <a:avLst/>
          </a:prstGeom>
        </p:spPr>
      </p:pic>
    </p:spTree>
    <p:extLst>
      <p:ext uri="{BB962C8B-B14F-4D97-AF65-F5344CB8AC3E}">
        <p14:creationId xmlns:p14="http://schemas.microsoft.com/office/powerpoint/2010/main" val="272339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520" y="5085186"/>
            <a:ext cx="8496944" cy="1080118"/>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0" indent="0">
              <a:buNone/>
            </a:pPr>
            <a:r>
              <a:rPr lang="ja-JP" altLang="en-US" sz="2200" dirty="0" smtClean="0">
                <a:solidFill>
                  <a:schemeClr val="tx1"/>
                </a:solidFill>
                <a:latin typeface="メイリオ"/>
                <a:ea typeface="メイリオ"/>
                <a:cs typeface="メイリオ"/>
              </a:rPr>
              <a:t>もともと健康な人たちだけを対象にして</a:t>
            </a:r>
            <a:r>
              <a:rPr lang="en-US" altLang="ja-JP" sz="2200" dirty="0" smtClean="0">
                <a:solidFill>
                  <a:schemeClr val="tx1"/>
                </a:solidFill>
                <a:latin typeface="メイリオ"/>
                <a:ea typeface="メイリオ"/>
                <a:cs typeface="メイリオ"/>
              </a:rPr>
              <a:t>(</a:t>
            </a:r>
            <a:r>
              <a:rPr lang="ja-JP" altLang="en-US" sz="2200" dirty="0" smtClean="0">
                <a:solidFill>
                  <a:schemeClr val="accent2"/>
                </a:solidFill>
                <a:latin typeface="メイリオ"/>
                <a:ea typeface="メイリオ"/>
                <a:cs typeface="メイリオ"/>
              </a:rPr>
              <a:t>限定</a:t>
            </a:r>
            <a:r>
              <a:rPr lang="ja-JP" altLang="en-US" sz="2200" dirty="0" smtClean="0">
                <a:solidFill>
                  <a:schemeClr val="tx1"/>
                </a:solidFill>
                <a:latin typeface="メイリオ"/>
                <a:ea typeface="メイリオ"/>
                <a:cs typeface="メイリオ"/>
              </a:rPr>
              <a:t>)、学歴などによって将来の健康状態が異なるかを比較する</a:t>
            </a:r>
            <a:r>
              <a:rPr lang="en-US" altLang="ja-JP" sz="2200" dirty="0" smtClean="0">
                <a:solidFill>
                  <a:schemeClr val="tx1"/>
                </a:solidFill>
                <a:latin typeface="メイリオ"/>
                <a:ea typeface="メイリオ"/>
                <a:cs typeface="メイリオ"/>
              </a:rPr>
              <a:t>(</a:t>
            </a:r>
            <a:r>
              <a:rPr lang="ja-JP" altLang="en-US" sz="2200" dirty="0" smtClean="0">
                <a:solidFill>
                  <a:srgbClr val="C0504D"/>
                </a:solidFill>
                <a:latin typeface="メイリオ"/>
                <a:ea typeface="メイリオ"/>
                <a:cs typeface="メイリオ"/>
              </a:rPr>
              <a:t>コホート研究</a:t>
            </a:r>
            <a:r>
              <a:rPr lang="ja-JP" altLang="en-US" sz="2200" dirty="0" smtClean="0">
                <a:solidFill>
                  <a:schemeClr val="tx1"/>
                </a:solidFill>
                <a:latin typeface="メイリオ"/>
                <a:ea typeface="メイリオ"/>
                <a:cs typeface="メイリオ"/>
              </a:rPr>
              <a:t>）ことで、「不健康だから学歴が低い」というような、</a:t>
            </a:r>
            <a:r>
              <a:rPr lang="ja-JP" altLang="en-US" sz="2200" u="sng" dirty="0" smtClean="0">
                <a:solidFill>
                  <a:schemeClr val="tx1"/>
                </a:solidFill>
                <a:latin typeface="メイリオ"/>
                <a:ea typeface="メイリオ"/>
                <a:cs typeface="メイリオ"/>
              </a:rPr>
              <a:t>健康状態が社会経済状況に与える逆向きの影響に対応できる。</a:t>
            </a:r>
            <a:endParaRPr lang="en-US" altLang="ja-JP" sz="2200" u="sng" dirty="0" smtClean="0">
              <a:solidFill>
                <a:schemeClr val="tx1"/>
              </a:solidFill>
              <a:latin typeface="メイリオ"/>
              <a:ea typeface="メイリオ"/>
              <a:cs typeface="メイリオ"/>
            </a:endParaRPr>
          </a:p>
        </p:txBody>
      </p:sp>
      <p:sp>
        <p:nvSpPr>
          <p:cNvPr id="50" name="Rectangle 49"/>
          <p:cNvSpPr/>
          <p:nvPr/>
        </p:nvSpPr>
        <p:spPr>
          <a:xfrm>
            <a:off x="974558" y="1484784"/>
            <a:ext cx="1520068" cy="369332"/>
          </a:xfrm>
          <a:prstGeom prst="rect">
            <a:avLst/>
          </a:prstGeom>
        </p:spPr>
        <p:txBody>
          <a:bodyPr wrap="none">
            <a:spAutoFit/>
          </a:bodyPr>
          <a:lstStyle/>
          <a:p>
            <a:r>
              <a:rPr lang="ja-JP" altLang="en-US" dirty="0" smtClean="0">
                <a:latin typeface="メイリオ"/>
                <a:ea typeface="メイリオ"/>
                <a:cs typeface="メイリオ"/>
              </a:rPr>
              <a:t>健康</a:t>
            </a:r>
            <a:r>
              <a:rPr lang="ja-JP" altLang="en-US" dirty="0">
                <a:latin typeface="メイリオ"/>
                <a:ea typeface="メイリオ"/>
                <a:cs typeface="メイリオ"/>
              </a:rPr>
              <a:t>な</a:t>
            </a:r>
            <a:r>
              <a:rPr lang="ja-JP" altLang="en-US" dirty="0" smtClean="0"/>
              <a:t>人たち</a:t>
            </a:r>
            <a:endParaRPr lang="en-US" altLang="ja-JP" dirty="0"/>
          </a:p>
        </p:txBody>
      </p:sp>
      <p:grpSp>
        <p:nvGrpSpPr>
          <p:cNvPr id="52" name="Group 51"/>
          <p:cNvGrpSpPr/>
          <p:nvPr/>
        </p:nvGrpSpPr>
        <p:grpSpPr>
          <a:xfrm>
            <a:off x="3470835" y="1628801"/>
            <a:ext cx="312035" cy="576064"/>
            <a:chOff x="107503" y="1556792"/>
            <a:chExt cx="504057" cy="1080120"/>
          </a:xfrm>
          <a:solidFill>
            <a:schemeClr val="accent1"/>
          </a:solidFill>
        </p:grpSpPr>
        <p:sp>
          <p:nvSpPr>
            <p:cNvPr id="53" name="Oval 52"/>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094905" y="1628801"/>
            <a:ext cx="312035" cy="576064"/>
            <a:chOff x="107503" y="1556792"/>
            <a:chExt cx="504057" cy="1080120"/>
          </a:xfrm>
          <a:solidFill>
            <a:schemeClr val="accent1"/>
          </a:solidFill>
        </p:grpSpPr>
        <p:sp>
          <p:nvSpPr>
            <p:cNvPr id="56" name="Oval 55"/>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718974" y="1628801"/>
            <a:ext cx="312035" cy="576064"/>
            <a:chOff x="107503" y="1556792"/>
            <a:chExt cx="504057" cy="1080120"/>
          </a:xfrm>
          <a:solidFill>
            <a:schemeClr val="accent1"/>
          </a:solidFill>
        </p:grpSpPr>
        <p:sp>
          <p:nvSpPr>
            <p:cNvPr id="59" name="Oval 58"/>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3470835" y="2276873"/>
            <a:ext cx="312035" cy="576064"/>
            <a:chOff x="107503" y="1556792"/>
            <a:chExt cx="504057" cy="1080120"/>
          </a:xfrm>
          <a:solidFill>
            <a:schemeClr val="accent1"/>
          </a:solidFill>
        </p:grpSpPr>
        <p:sp>
          <p:nvSpPr>
            <p:cNvPr id="62" name="Oval 61"/>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094905" y="2276873"/>
            <a:ext cx="312035" cy="576064"/>
            <a:chOff x="107503" y="1556792"/>
            <a:chExt cx="504057" cy="1080120"/>
          </a:xfrm>
          <a:solidFill>
            <a:schemeClr val="accent1"/>
          </a:solidFill>
        </p:grpSpPr>
        <p:sp>
          <p:nvSpPr>
            <p:cNvPr id="65" name="Oval 64"/>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4718974" y="2276873"/>
            <a:ext cx="312035" cy="576064"/>
            <a:chOff x="107503" y="1556792"/>
            <a:chExt cx="504057" cy="1080120"/>
          </a:xfrm>
          <a:solidFill>
            <a:schemeClr val="accent1"/>
          </a:solidFill>
        </p:grpSpPr>
        <p:sp>
          <p:nvSpPr>
            <p:cNvPr id="68" name="Oval 67"/>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3470835" y="3429000"/>
            <a:ext cx="312035" cy="576064"/>
            <a:chOff x="107503" y="1556792"/>
            <a:chExt cx="504057" cy="1080120"/>
          </a:xfrm>
          <a:solidFill>
            <a:srgbClr val="9BBB59"/>
          </a:solidFill>
        </p:grpSpPr>
        <p:sp>
          <p:nvSpPr>
            <p:cNvPr id="71" name="Oval 70"/>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4094905" y="3429000"/>
            <a:ext cx="312035" cy="576064"/>
            <a:chOff x="107503" y="1556792"/>
            <a:chExt cx="504057" cy="1080120"/>
          </a:xfrm>
          <a:solidFill>
            <a:srgbClr val="9BBB59"/>
          </a:solidFill>
        </p:grpSpPr>
        <p:sp>
          <p:nvSpPr>
            <p:cNvPr id="74" name="Oval 73"/>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4718974" y="3429000"/>
            <a:ext cx="312035" cy="576064"/>
            <a:chOff x="107503" y="1556792"/>
            <a:chExt cx="504057" cy="1080120"/>
          </a:xfrm>
          <a:solidFill>
            <a:srgbClr val="9BBB59"/>
          </a:solidFill>
        </p:grpSpPr>
        <p:sp>
          <p:nvSpPr>
            <p:cNvPr id="77" name="Oval 76"/>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3470835" y="4077072"/>
            <a:ext cx="312035" cy="576064"/>
            <a:chOff x="107503" y="1556792"/>
            <a:chExt cx="504057" cy="1080120"/>
          </a:xfrm>
          <a:solidFill>
            <a:srgbClr val="9BBB59"/>
          </a:solidFill>
        </p:grpSpPr>
        <p:sp>
          <p:nvSpPr>
            <p:cNvPr id="80" name="Oval 79"/>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4094905" y="4077072"/>
            <a:ext cx="312035" cy="576064"/>
            <a:chOff x="107503" y="1556792"/>
            <a:chExt cx="504057" cy="1080120"/>
          </a:xfrm>
          <a:solidFill>
            <a:srgbClr val="9BBB59"/>
          </a:solidFill>
        </p:grpSpPr>
        <p:sp>
          <p:nvSpPr>
            <p:cNvPr id="83" name="Oval 82"/>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718974" y="4077072"/>
            <a:ext cx="312035" cy="576064"/>
            <a:chOff x="107503" y="1556792"/>
            <a:chExt cx="504057" cy="1080120"/>
          </a:xfrm>
          <a:solidFill>
            <a:srgbClr val="9BBB59"/>
          </a:solidFill>
        </p:grpSpPr>
        <p:sp>
          <p:nvSpPr>
            <p:cNvPr id="86" name="Oval 85"/>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p:cNvSpPr txBox="1"/>
          <p:nvPr/>
        </p:nvSpPr>
        <p:spPr>
          <a:xfrm>
            <a:off x="3782873" y="2843644"/>
            <a:ext cx="877163" cy="369332"/>
          </a:xfrm>
          <a:prstGeom prst="rect">
            <a:avLst/>
          </a:prstGeom>
          <a:noFill/>
        </p:spPr>
        <p:txBody>
          <a:bodyPr wrap="none" rtlCol="0">
            <a:spAutoFit/>
          </a:bodyPr>
          <a:lstStyle/>
          <a:p>
            <a:r>
              <a:rPr lang="ja-JP" altLang="en-US" dirty="0" smtClean="0">
                <a:latin typeface="メイリオ"/>
                <a:ea typeface="メイリオ"/>
                <a:cs typeface="メイリオ"/>
              </a:rPr>
              <a:t>高学歴</a:t>
            </a:r>
            <a:endParaRPr lang="en-US" dirty="0">
              <a:latin typeface="メイリオ"/>
              <a:ea typeface="メイリオ"/>
              <a:cs typeface="メイリオ"/>
            </a:endParaRPr>
          </a:p>
        </p:txBody>
      </p:sp>
      <p:sp>
        <p:nvSpPr>
          <p:cNvPr id="89" name="TextBox 88"/>
          <p:cNvSpPr txBox="1"/>
          <p:nvPr/>
        </p:nvSpPr>
        <p:spPr>
          <a:xfrm>
            <a:off x="3782873" y="4653136"/>
            <a:ext cx="877163" cy="369332"/>
          </a:xfrm>
          <a:prstGeom prst="rect">
            <a:avLst/>
          </a:prstGeom>
          <a:noFill/>
        </p:spPr>
        <p:txBody>
          <a:bodyPr wrap="none" rtlCol="0">
            <a:spAutoFit/>
          </a:bodyPr>
          <a:lstStyle/>
          <a:p>
            <a:r>
              <a:rPr lang="ja-JP" altLang="en-US" dirty="0" smtClean="0">
                <a:latin typeface="メイリオ"/>
                <a:ea typeface="メイリオ"/>
                <a:cs typeface="メイリオ"/>
              </a:rPr>
              <a:t>低学歴</a:t>
            </a:r>
            <a:endParaRPr lang="en-US" dirty="0">
              <a:latin typeface="メイリオ"/>
              <a:ea typeface="メイリオ"/>
              <a:cs typeface="メイリオ"/>
            </a:endParaRPr>
          </a:p>
        </p:txBody>
      </p:sp>
      <p:sp>
        <p:nvSpPr>
          <p:cNvPr id="90" name="Right Arrow 89"/>
          <p:cNvSpPr/>
          <p:nvPr/>
        </p:nvSpPr>
        <p:spPr>
          <a:xfrm rot="19616323">
            <a:off x="2690748" y="2091354"/>
            <a:ext cx="546061" cy="432048"/>
          </a:xfrm>
          <a:prstGeom prst="rightArrow">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Right Arrow 90"/>
          <p:cNvSpPr/>
          <p:nvPr/>
        </p:nvSpPr>
        <p:spPr>
          <a:xfrm rot="1687331">
            <a:off x="2690817" y="3810324"/>
            <a:ext cx="546061" cy="432048"/>
          </a:xfrm>
          <a:prstGeom prst="rightArrow">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Right Arrow 91"/>
          <p:cNvSpPr/>
          <p:nvPr/>
        </p:nvSpPr>
        <p:spPr>
          <a:xfrm>
            <a:off x="5265035" y="2780928"/>
            <a:ext cx="1560173" cy="7006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smtClean="0">
                <a:latin typeface="メイリオ"/>
                <a:ea typeface="メイリオ"/>
                <a:cs typeface="メイリオ"/>
              </a:rPr>
              <a:t>追跡</a:t>
            </a:r>
            <a:endParaRPr lang="en-US" dirty="0">
              <a:latin typeface="メイリオ"/>
              <a:ea typeface="メイリオ"/>
              <a:cs typeface="メイリオ"/>
            </a:endParaRPr>
          </a:p>
        </p:txBody>
      </p:sp>
      <p:grpSp>
        <p:nvGrpSpPr>
          <p:cNvPr id="93" name="Group 92"/>
          <p:cNvGrpSpPr/>
          <p:nvPr/>
        </p:nvGrpSpPr>
        <p:grpSpPr>
          <a:xfrm>
            <a:off x="6981225" y="1988840"/>
            <a:ext cx="312035" cy="432048"/>
            <a:chOff x="107503" y="1556792"/>
            <a:chExt cx="504057" cy="1080120"/>
          </a:xfrm>
          <a:solidFill>
            <a:srgbClr val="9BBB59"/>
          </a:solidFill>
        </p:grpSpPr>
        <p:sp>
          <p:nvSpPr>
            <p:cNvPr id="94" name="Oval 93"/>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7605294" y="1988840"/>
            <a:ext cx="312035" cy="432048"/>
            <a:chOff x="107503" y="1556792"/>
            <a:chExt cx="504057" cy="1080120"/>
          </a:xfrm>
        </p:grpSpPr>
        <p:sp>
          <p:nvSpPr>
            <p:cNvPr id="97" name="Oval 96"/>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8229364" y="1988840"/>
            <a:ext cx="312035" cy="432048"/>
            <a:chOff x="107503" y="1556792"/>
            <a:chExt cx="504057" cy="1080120"/>
          </a:xfrm>
        </p:grpSpPr>
        <p:sp>
          <p:nvSpPr>
            <p:cNvPr id="100" name="Oval 99"/>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6981225" y="2564904"/>
            <a:ext cx="312035" cy="432048"/>
            <a:chOff x="107503" y="1556792"/>
            <a:chExt cx="504057" cy="1080120"/>
          </a:xfrm>
          <a:noFill/>
        </p:grpSpPr>
        <p:sp>
          <p:nvSpPr>
            <p:cNvPr id="103" name="Oval 102"/>
            <p:cNvSpPr/>
            <p:nvPr/>
          </p:nvSpPr>
          <p:spPr>
            <a:xfrm>
              <a:off x="107504" y="1556792"/>
              <a:ext cx="504056" cy="504056"/>
            </a:xfrm>
            <a:prstGeom prst="ellipse">
              <a:avLst/>
            </a:pr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p:cNvSpPr/>
            <p:nvPr/>
          </p:nvSpPr>
          <p:spPr>
            <a:xfrm>
              <a:off x="107503" y="2060848"/>
              <a:ext cx="502695" cy="576064"/>
            </a:xfrm>
            <a:prstGeom prst="triangle">
              <a:avLst/>
            </a:pr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7605294" y="2564904"/>
            <a:ext cx="312035" cy="432048"/>
            <a:chOff x="107503" y="1556792"/>
            <a:chExt cx="504057" cy="1080120"/>
          </a:xfrm>
          <a:solidFill>
            <a:schemeClr val="accent3"/>
          </a:solidFill>
        </p:grpSpPr>
        <p:sp>
          <p:nvSpPr>
            <p:cNvPr id="106" name="Oval 105"/>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8229364" y="2564904"/>
            <a:ext cx="312035" cy="432048"/>
            <a:chOff x="107503" y="1556792"/>
            <a:chExt cx="504057" cy="1080120"/>
          </a:xfrm>
        </p:grpSpPr>
        <p:sp>
          <p:nvSpPr>
            <p:cNvPr id="109" name="Oval 108"/>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6981225" y="3140968"/>
            <a:ext cx="312035" cy="432048"/>
            <a:chOff x="107503" y="1556792"/>
            <a:chExt cx="504057" cy="1080120"/>
          </a:xfrm>
          <a:solidFill>
            <a:srgbClr val="9BBB59"/>
          </a:solidFill>
        </p:grpSpPr>
        <p:sp>
          <p:nvSpPr>
            <p:cNvPr id="112" name="Oval 111"/>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7605294" y="3140968"/>
            <a:ext cx="312035" cy="432048"/>
            <a:chOff x="107503" y="1556792"/>
            <a:chExt cx="504057" cy="1080120"/>
          </a:xfrm>
          <a:solidFill>
            <a:srgbClr val="FFFFFF"/>
          </a:solidFill>
        </p:grpSpPr>
        <p:sp>
          <p:nvSpPr>
            <p:cNvPr id="115" name="Oval 114"/>
            <p:cNvSpPr/>
            <p:nvPr/>
          </p:nvSpPr>
          <p:spPr>
            <a:xfrm>
              <a:off x="107504" y="1556792"/>
              <a:ext cx="504056" cy="504056"/>
            </a:xfrm>
            <a:prstGeom prst="ellipse">
              <a:avLst/>
            </a:pr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p:cNvSpPr/>
            <p:nvPr/>
          </p:nvSpPr>
          <p:spPr>
            <a:xfrm>
              <a:off x="107503" y="2060848"/>
              <a:ext cx="502695" cy="576064"/>
            </a:xfrm>
            <a:prstGeom prst="triangle">
              <a:avLst/>
            </a:pr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8229364" y="3140968"/>
            <a:ext cx="312035" cy="432048"/>
            <a:chOff x="107503" y="1556792"/>
            <a:chExt cx="504057" cy="1080120"/>
          </a:xfrm>
          <a:solidFill>
            <a:srgbClr val="9BBB59"/>
          </a:solidFill>
        </p:grpSpPr>
        <p:sp>
          <p:nvSpPr>
            <p:cNvPr id="118" name="Oval 117"/>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981225" y="3717032"/>
            <a:ext cx="312035" cy="432048"/>
            <a:chOff x="107503" y="1556792"/>
            <a:chExt cx="504057" cy="1080120"/>
          </a:xfrm>
          <a:solidFill>
            <a:srgbClr val="FFFFFF"/>
          </a:solidFill>
        </p:grpSpPr>
        <p:sp>
          <p:nvSpPr>
            <p:cNvPr id="121" name="Oval 120"/>
            <p:cNvSpPr/>
            <p:nvPr/>
          </p:nvSpPr>
          <p:spPr>
            <a:xfrm>
              <a:off x="107504" y="1556792"/>
              <a:ext cx="504056" cy="504056"/>
            </a:xfrm>
            <a:prstGeom prst="ellipse">
              <a:avLst/>
            </a:pr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Isosceles Triangle 121"/>
            <p:cNvSpPr/>
            <p:nvPr/>
          </p:nvSpPr>
          <p:spPr>
            <a:xfrm>
              <a:off x="107503" y="2060848"/>
              <a:ext cx="502695" cy="576064"/>
            </a:xfrm>
            <a:prstGeom prst="triangle">
              <a:avLst/>
            </a:pr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7605294" y="3717032"/>
            <a:ext cx="312035" cy="432048"/>
            <a:chOff x="107503" y="1556792"/>
            <a:chExt cx="504057" cy="1080120"/>
          </a:xfrm>
        </p:grpSpPr>
        <p:sp>
          <p:nvSpPr>
            <p:cNvPr id="124" name="Oval 123"/>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8229364" y="3717032"/>
            <a:ext cx="312035" cy="432048"/>
            <a:chOff x="107503" y="1556792"/>
            <a:chExt cx="504057" cy="1080120"/>
          </a:xfrm>
          <a:solidFill>
            <a:srgbClr val="FFFFFF"/>
          </a:solidFill>
        </p:grpSpPr>
        <p:sp>
          <p:nvSpPr>
            <p:cNvPr id="127" name="Oval 126"/>
            <p:cNvSpPr/>
            <p:nvPr/>
          </p:nvSpPr>
          <p:spPr>
            <a:xfrm>
              <a:off x="107504" y="1556792"/>
              <a:ext cx="504056" cy="504056"/>
            </a:xfrm>
            <a:prstGeom prst="ellipse">
              <a:avLst/>
            </a:pr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a:off x="107503" y="2060848"/>
              <a:ext cx="502695" cy="576064"/>
            </a:xfrm>
            <a:prstGeom prst="triangle">
              <a:avLst/>
            </a:pr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Box 128"/>
          <p:cNvSpPr txBox="1"/>
          <p:nvPr/>
        </p:nvSpPr>
        <p:spPr>
          <a:xfrm>
            <a:off x="6822222" y="1414517"/>
            <a:ext cx="1800493" cy="646331"/>
          </a:xfrm>
          <a:prstGeom prst="rect">
            <a:avLst/>
          </a:prstGeom>
          <a:noFill/>
        </p:spPr>
        <p:txBody>
          <a:bodyPr wrap="none" rtlCol="0">
            <a:spAutoFit/>
          </a:bodyPr>
          <a:lstStyle/>
          <a:p>
            <a:pPr algn="ctr"/>
            <a:r>
              <a:rPr lang="ja-JP" altLang="en-US" dirty="0" smtClean="0">
                <a:latin typeface="メイリオ"/>
                <a:ea typeface="メイリオ"/>
                <a:cs typeface="メイリオ"/>
              </a:rPr>
              <a:t>将来の健康状態</a:t>
            </a:r>
            <a:endParaRPr lang="en-US" altLang="ja-JP" dirty="0" smtClean="0">
              <a:latin typeface="メイリオ"/>
              <a:ea typeface="メイリオ"/>
              <a:cs typeface="メイリオ"/>
            </a:endParaRPr>
          </a:p>
          <a:p>
            <a:pPr algn="ctr"/>
            <a:r>
              <a:rPr lang="ja-JP" altLang="en-US" dirty="0" smtClean="0">
                <a:latin typeface="メイリオ"/>
                <a:ea typeface="メイリオ"/>
                <a:cs typeface="メイリオ"/>
              </a:rPr>
              <a:t>（死亡など）</a:t>
            </a:r>
            <a:endParaRPr lang="en-US" dirty="0">
              <a:latin typeface="メイリオ"/>
              <a:ea typeface="メイリオ"/>
              <a:cs typeface="メイリオ"/>
            </a:endParaRPr>
          </a:p>
        </p:txBody>
      </p:sp>
      <p:grpSp>
        <p:nvGrpSpPr>
          <p:cNvPr id="130" name="Group 129"/>
          <p:cNvGrpSpPr/>
          <p:nvPr/>
        </p:nvGrpSpPr>
        <p:grpSpPr>
          <a:xfrm>
            <a:off x="896549" y="1988840"/>
            <a:ext cx="312035" cy="432048"/>
            <a:chOff x="107503" y="1556792"/>
            <a:chExt cx="504057" cy="1080120"/>
          </a:xfrm>
          <a:solidFill>
            <a:srgbClr val="9BBB59"/>
          </a:solidFill>
        </p:grpSpPr>
        <p:sp>
          <p:nvSpPr>
            <p:cNvPr id="131" name="Oval 130"/>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1520619" y="1988840"/>
            <a:ext cx="312035" cy="432048"/>
            <a:chOff x="107503" y="1556792"/>
            <a:chExt cx="504057" cy="1080120"/>
          </a:xfrm>
        </p:grpSpPr>
        <p:sp>
          <p:nvSpPr>
            <p:cNvPr id="134" name="Oval 133"/>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2144688" y="1988840"/>
            <a:ext cx="312035" cy="432048"/>
            <a:chOff x="107503" y="1556792"/>
            <a:chExt cx="504057" cy="1080120"/>
          </a:xfrm>
        </p:grpSpPr>
        <p:sp>
          <p:nvSpPr>
            <p:cNvPr id="137" name="Oval 136"/>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896549" y="2564904"/>
            <a:ext cx="312035" cy="432048"/>
            <a:chOff x="107503" y="1556792"/>
            <a:chExt cx="504057" cy="1080120"/>
          </a:xfrm>
          <a:solidFill>
            <a:schemeClr val="accent3"/>
          </a:solidFill>
        </p:grpSpPr>
        <p:sp>
          <p:nvSpPr>
            <p:cNvPr id="140" name="Oval 139"/>
            <p:cNvSpPr/>
            <p:nvPr/>
          </p:nvSpPr>
          <p:spPr>
            <a:xfrm>
              <a:off x="107504" y="1556792"/>
              <a:ext cx="504056" cy="504056"/>
            </a:xfrm>
            <a:prstGeom prst="ellipse">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107503" y="2060848"/>
              <a:ext cx="502695" cy="576064"/>
            </a:xfrm>
            <a:prstGeom prst="triangle">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1520619" y="2564904"/>
            <a:ext cx="312035" cy="432048"/>
            <a:chOff x="107503" y="1556792"/>
            <a:chExt cx="504057" cy="1080120"/>
          </a:xfrm>
          <a:solidFill>
            <a:schemeClr val="accent3"/>
          </a:solidFill>
        </p:grpSpPr>
        <p:sp>
          <p:nvSpPr>
            <p:cNvPr id="143" name="Oval 142"/>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2144688" y="2564904"/>
            <a:ext cx="312035" cy="432048"/>
            <a:chOff x="107503" y="1556792"/>
            <a:chExt cx="504057" cy="1080120"/>
          </a:xfrm>
        </p:grpSpPr>
        <p:sp>
          <p:nvSpPr>
            <p:cNvPr id="146" name="Oval 145"/>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896549" y="3140968"/>
            <a:ext cx="312035" cy="432048"/>
            <a:chOff x="107503" y="1556792"/>
            <a:chExt cx="504057" cy="1080120"/>
          </a:xfrm>
          <a:solidFill>
            <a:srgbClr val="9BBB59"/>
          </a:solidFill>
        </p:grpSpPr>
        <p:sp>
          <p:nvSpPr>
            <p:cNvPr id="149" name="Oval 148"/>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1520619" y="3140968"/>
            <a:ext cx="312035" cy="432048"/>
            <a:chOff x="107503" y="1556792"/>
            <a:chExt cx="504057" cy="1080120"/>
          </a:xfrm>
          <a:solidFill>
            <a:schemeClr val="accent1"/>
          </a:solidFill>
        </p:grpSpPr>
        <p:sp>
          <p:nvSpPr>
            <p:cNvPr id="152" name="Oval 151"/>
            <p:cNvSpPr/>
            <p:nvPr/>
          </p:nvSpPr>
          <p:spPr>
            <a:xfrm>
              <a:off x="107504" y="1556792"/>
              <a:ext cx="504056" cy="504056"/>
            </a:xfrm>
            <a:prstGeom prst="ellipse">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Isosceles Triangle 152"/>
            <p:cNvSpPr/>
            <p:nvPr/>
          </p:nvSpPr>
          <p:spPr>
            <a:xfrm>
              <a:off x="107503" y="2060848"/>
              <a:ext cx="502695" cy="576064"/>
            </a:xfrm>
            <a:prstGeom prst="triangle">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2144688" y="3140968"/>
            <a:ext cx="312035" cy="432048"/>
            <a:chOff x="107503" y="1556792"/>
            <a:chExt cx="504057" cy="1080120"/>
          </a:xfrm>
          <a:solidFill>
            <a:srgbClr val="9BBB59"/>
          </a:solidFill>
        </p:grpSpPr>
        <p:sp>
          <p:nvSpPr>
            <p:cNvPr id="155" name="Oval 154"/>
            <p:cNvSpPr/>
            <p:nvPr/>
          </p:nvSpPr>
          <p:spPr>
            <a:xfrm>
              <a:off x="107504" y="15567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a:off x="107503" y="2060848"/>
              <a:ext cx="502695" cy="5760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896549" y="3717032"/>
            <a:ext cx="312035" cy="432048"/>
            <a:chOff x="107503" y="1556792"/>
            <a:chExt cx="504057" cy="1080120"/>
          </a:xfrm>
          <a:solidFill>
            <a:srgbClr val="4F81BD"/>
          </a:solidFill>
        </p:grpSpPr>
        <p:sp>
          <p:nvSpPr>
            <p:cNvPr id="158" name="Oval 157"/>
            <p:cNvSpPr/>
            <p:nvPr/>
          </p:nvSpPr>
          <p:spPr>
            <a:xfrm>
              <a:off x="107504" y="1556792"/>
              <a:ext cx="504056" cy="504056"/>
            </a:xfrm>
            <a:prstGeom prst="ellipse">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p:cNvSpPr/>
            <p:nvPr/>
          </p:nvSpPr>
          <p:spPr>
            <a:xfrm>
              <a:off x="107503" y="2060848"/>
              <a:ext cx="502695" cy="576064"/>
            </a:xfrm>
            <a:prstGeom prst="triangle">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1520619" y="3717032"/>
            <a:ext cx="312035" cy="432048"/>
            <a:chOff x="107503" y="1556792"/>
            <a:chExt cx="504057" cy="1080120"/>
          </a:xfrm>
        </p:grpSpPr>
        <p:sp>
          <p:nvSpPr>
            <p:cNvPr id="161" name="Oval 160"/>
            <p:cNvSpPr/>
            <p:nvPr/>
          </p:nvSpPr>
          <p:spPr>
            <a:xfrm>
              <a:off x="107504" y="1556792"/>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107503" y="2060848"/>
              <a:ext cx="502695" cy="576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2144688" y="3717032"/>
            <a:ext cx="312035" cy="432048"/>
            <a:chOff x="107503" y="1556792"/>
            <a:chExt cx="504057" cy="1080120"/>
          </a:xfrm>
          <a:solidFill>
            <a:srgbClr val="9BBB59"/>
          </a:solidFill>
        </p:grpSpPr>
        <p:sp>
          <p:nvSpPr>
            <p:cNvPr id="164" name="Oval 163"/>
            <p:cNvSpPr/>
            <p:nvPr/>
          </p:nvSpPr>
          <p:spPr>
            <a:xfrm>
              <a:off x="107504" y="1556792"/>
              <a:ext cx="504056" cy="504056"/>
            </a:xfrm>
            <a:prstGeom prst="ellipse">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a:off x="107503" y="2060848"/>
              <a:ext cx="502695" cy="576064"/>
            </a:xfrm>
            <a:prstGeom prst="triangle">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444BD923-67C3-41E9-957C-8E47AB11A637}" type="slidenum">
              <a:rPr kumimoji="1" lang="ja-JP" altLang="en-US" smtClean="0"/>
              <a:pPr/>
              <a:t>15</a:t>
            </a:fld>
            <a:endParaRPr kumimoji="1" lang="ja-JP" altLang="en-US" dirty="0"/>
          </a:p>
        </p:txBody>
      </p:sp>
      <p:sp>
        <p:nvSpPr>
          <p:cNvPr id="167"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3600" dirty="0">
                <a:latin typeface="メイリオ"/>
                <a:ea typeface="メイリオ"/>
                <a:cs typeface="メイリオ"/>
              </a:rPr>
              <a:t>1.</a:t>
            </a:r>
            <a:r>
              <a:rPr lang="ja-JP" altLang="en-US" sz="3600" dirty="0">
                <a:latin typeface="メイリオ"/>
                <a:ea typeface="メイリオ"/>
                <a:cs typeface="メイリオ"/>
              </a:rPr>
              <a:t> 対象者の限定とコホート</a:t>
            </a:r>
            <a:r>
              <a:rPr lang="ja-JP" altLang="en-US" sz="3600" dirty="0" smtClean="0">
                <a:latin typeface="メイリオ"/>
                <a:ea typeface="メイリオ"/>
                <a:cs typeface="メイリオ"/>
              </a:rPr>
              <a:t>研究</a:t>
            </a:r>
            <a:endParaRPr lang="ja-JP" altLang="en-US" sz="3600" dirty="0">
              <a:latin typeface="メイリオ"/>
              <a:ea typeface="メイリオ"/>
              <a:cs typeface="メイリオ"/>
            </a:endParaRPr>
          </a:p>
        </p:txBody>
      </p:sp>
      <p:sp>
        <p:nvSpPr>
          <p:cNvPr id="168" name="TextBox 167"/>
          <p:cNvSpPr txBox="1"/>
          <p:nvPr/>
        </p:nvSpPr>
        <p:spPr>
          <a:xfrm>
            <a:off x="7137243" y="260648"/>
            <a:ext cx="2121494"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a:t>
            </a:r>
            <a:r>
              <a:rPr lang="en-US" altLang="ja-JP" dirty="0" smtClean="0">
                <a:solidFill>
                  <a:schemeClr val="tx1">
                    <a:lumMod val="65000"/>
                    <a:lumOff val="35000"/>
                  </a:schemeClr>
                </a:solidFill>
                <a:latin typeface="メイリオ"/>
                <a:ea typeface="メイリオ"/>
                <a:cs typeface="メイリオ"/>
              </a:rPr>
              <a:t>2: </a:t>
            </a:r>
            <a:r>
              <a:rPr lang="ja-JP" altLang="en-US" dirty="0" smtClean="0">
                <a:solidFill>
                  <a:schemeClr val="tx1">
                    <a:lumMod val="65000"/>
                    <a:lumOff val="35000"/>
                  </a:schemeClr>
                </a:solidFill>
                <a:latin typeface="メイリオ"/>
                <a:ea typeface="メイリオ"/>
                <a:cs typeface="メイリオ"/>
              </a:rPr>
              <a:t>逆因果</a:t>
            </a:r>
            <a:endParaRPr lang="en-US" dirty="0">
              <a:solidFill>
                <a:schemeClr val="tx1">
                  <a:lumMod val="65000"/>
                  <a:lumOff val="35000"/>
                </a:schemeClr>
              </a:solidFill>
              <a:latin typeface="メイリオ"/>
              <a:ea typeface="メイリオ"/>
              <a:cs typeface="メイリオ"/>
            </a:endParaRPr>
          </a:p>
        </p:txBody>
      </p:sp>
    </p:spTree>
    <p:extLst>
      <p:ext uri="{BB962C8B-B14F-4D97-AF65-F5344CB8AC3E}">
        <p14:creationId xmlns:p14="http://schemas.microsoft.com/office/powerpoint/2010/main" val="399004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506" y="2564906"/>
            <a:ext cx="8915400" cy="1257003"/>
          </a:xfrm>
        </p:spPr>
        <p:txBody>
          <a:bodyPr>
            <a:normAutofit lnSpcReduction="10000"/>
          </a:bodyPr>
          <a:lstStyle/>
          <a:p>
            <a:pPr marL="0" indent="0">
              <a:buNone/>
            </a:pPr>
            <a:r>
              <a:rPr lang="ja-JP" altLang="en-US" sz="2000" dirty="0" smtClean="0"/>
              <a:t>もし教育を受ける年数を</a:t>
            </a:r>
            <a:r>
              <a:rPr lang="ja-JP" altLang="en-US" sz="2000" u="sng" dirty="0" smtClean="0">
                <a:solidFill>
                  <a:schemeClr val="accent2"/>
                </a:solidFill>
              </a:rPr>
              <a:t>健康と無関係に</a:t>
            </a:r>
            <a:r>
              <a:rPr lang="ja-JP" altLang="en-US" sz="2000" dirty="0" smtClean="0"/>
              <a:t>全くの運</a:t>
            </a:r>
            <a:r>
              <a:rPr lang="en-US" altLang="ja-JP" sz="2000" dirty="0" smtClean="0"/>
              <a:t>(</a:t>
            </a:r>
            <a:r>
              <a:rPr lang="ja-JP" altLang="en-US" sz="2000" dirty="0" smtClean="0"/>
              <a:t>くじ引き</a:t>
            </a:r>
            <a:r>
              <a:rPr lang="en-US" altLang="en-US" sz="2000" dirty="0" smtClean="0"/>
              <a:t>)</a:t>
            </a:r>
            <a:r>
              <a:rPr lang="ja-JP" altLang="en-US" sz="2000" dirty="0" smtClean="0"/>
              <a:t>で決め、その後の健康状態を比較する実験を行うことができれば逆因果は起こりません。</a:t>
            </a:r>
            <a:r>
              <a:rPr lang="en-US" altLang="ja-JP" sz="2000" dirty="0"/>
              <a:t/>
            </a:r>
            <a:br>
              <a:rPr lang="en-US" altLang="ja-JP" sz="2000" dirty="0"/>
            </a:br>
            <a:r>
              <a:rPr lang="ja-JP" altLang="en-US" sz="2000" dirty="0" smtClean="0"/>
              <a:t>これを</a:t>
            </a:r>
            <a:r>
              <a:rPr lang="ja-JP" altLang="en-US" sz="2000" dirty="0" smtClean="0">
                <a:solidFill>
                  <a:schemeClr val="accent1"/>
                </a:solidFill>
              </a:rPr>
              <a:t>ランダム化比較試験</a:t>
            </a:r>
            <a:r>
              <a:rPr lang="ja-JP" altLang="en-US" sz="2000" dirty="0" smtClean="0"/>
              <a:t>と呼びます。しかし、実際に学歴や所得などの社会的因子をくじ引きで決めることは難しい。</a:t>
            </a:r>
            <a:endParaRPr lang="en-US" altLang="ja-JP" sz="2000" dirty="0" smtClean="0"/>
          </a:p>
        </p:txBody>
      </p:sp>
      <p:sp>
        <p:nvSpPr>
          <p:cNvPr id="4" name="Slide Number Placeholder 3"/>
          <p:cNvSpPr>
            <a:spLocks noGrp="1"/>
          </p:cNvSpPr>
          <p:nvPr>
            <p:ph type="sldNum" sz="quarter" idx="12"/>
          </p:nvPr>
        </p:nvSpPr>
        <p:spPr/>
        <p:txBody>
          <a:bodyPr/>
          <a:lstStyle/>
          <a:p>
            <a:fld id="{444BD923-67C3-41E9-957C-8E47AB11A637}" type="slidenum">
              <a:rPr kumimoji="1" lang="ja-JP" altLang="en-US" smtClean="0"/>
              <a:pPr/>
              <a:t>16</a:t>
            </a:fld>
            <a:endParaRPr kumimoji="1" lang="ja-JP" altLang="en-US" dirty="0"/>
          </a:p>
        </p:txBody>
      </p:sp>
      <p:sp>
        <p:nvSpPr>
          <p:cNvPr id="6"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ja-JP" sz="3600" dirty="0" smtClean="0">
                <a:latin typeface="メイリオ"/>
                <a:ea typeface="メイリオ"/>
                <a:cs typeface="メイリオ"/>
              </a:rPr>
              <a:t>2</a:t>
            </a:r>
            <a:r>
              <a:rPr lang="en-US" altLang="ja-JP" sz="3600" dirty="0" smtClean="0">
                <a:latin typeface="メイリオ"/>
                <a:ea typeface="メイリオ"/>
                <a:cs typeface="メイリオ"/>
              </a:rPr>
              <a:t>.</a:t>
            </a:r>
            <a:r>
              <a:rPr lang="ja-JP" altLang="en-US" sz="3600" dirty="0" smtClean="0">
                <a:latin typeface="メイリオ"/>
                <a:ea typeface="メイリオ"/>
                <a:cs typeface="メイリオ"/>
              </a:rPr>
              <a:t> （準）ランダム化比較試験</a:t>
            </a:r>
            <a:endParaRPr lang="ja-JP" altLang="en-US" sz="3600" dirty="0">
              <a:latin typeface="メイリオ"/>
              <a:ea typeface="メイリオ"/>
              <a:cs typeface="メイリオ"/>
            </a:endParaRPr>
          </a:p>
        </p:txBody>
      </p:sp>
      <p:sp>
        <p:nvSpPr>
          <p:cNvPr id="12" name="Cloud 11"/>
          <p:cNvSpPr/>
          <p:nvPr/>
        </p:nvSpPr>
        <p:spPr>
          <a:xfrm>
            <a:off x="350489" y="1578496"/>
            <a:ext cx="2514279" cy="914400"/>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メイリオ"/>
                <a:ea typeface="メイリオ"/>
                <a:cs typeface="メイリオ"/>
              </a:rPr>
              <a:t>くじ引き</a:t>
            </a:r>
            <a:endParaRPr lang="en-US" altLang="ja-JP" sz="1600" dirty="0" smtClean="0">
              <a:latin typeface="メイリオ"/>
              <a:ea typeface="メイリオ"/>
              <a:cs typeface="メイリオ"/>
            </a:endParaRPr>
          </a:p>
          <a:p>
            <a:pPr algn="ctr"/>
            <a:r>
              <a:rPr lang="ja-JP" altLang="en-US" sz="1600" dirty="0" smtClean="0">
                <a:latin typeface="メイリオ"/>
                <a:ea typeface="メイリオ"/>
                <a:cs typeface="メイリオ"/>
              </a:rPr>
              <a:t>（ランダム化）</a:t>
            </a:r>
            <a:endParaRPr lang="en-US" sz="1600" dirty="0">
              <a:latin typeface="メイリオ"/>
              <a:ea typeface="メイリオ"/>
              <a:cs typeface="メイリオ"/>
            </a:endParaRPr>
          </a:p>
        </p:txBody>
      </p:sp>
      <p:sp>
        <p:nvSpPr>
          <p:cNvPr id="13" name="Right Arrow 12"/>
          <p:cNvSpPr/>
          <p:nvPr/>
        </p:nvSpPr>
        <p:spPr>
          <a:xfrm>
            <a:off x="2699629" y="1772817"/>
            <a:ext cx="1473286" cy="3618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164104" y="1743201"/>
            <a:ext cx="4154593" cy="461665"/>
            <a:chOff x="3203847" y="2420888"/>
            <a:chExt cx="3835009" cy="461665"/>
          </a:xfrm>
        </p:grpSpPr>
        <p:sp>
          <p:nvSpPr>
            <p:cNvPr id="9" name="TextBox 8"/>
            <p:cNvSpPr txBox="1"/>
            <p:nvPr/>
          </p:nvSpPr>
          <p:spPr>
            <a:xfrm>
              <a:off x="3203847" y="2420888"/>
              <a:ext cx="1448291" cy="461665"/>
            </a:xfrm>
            <a:prstGeom prst="rect">
              <a:avLst/>
            </a:prstGeom>
            <a:solidFill>
              <a:srgbClr val="77933C"/>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ja-JP" altLang="en-US" sz="2400" dirty="0" smtClean="0">
                  <a:latin typeface="メイリオ"/>
                  <a:ea typeface="メイリオ"/>
                  <a:cs typeface="メイリオ"/>
                </a:rPr>
                <a:t>教育年数</a:t>
              </a:r>
              <a:endParaRPr lang="en-US" sz="2400" dirty="0">
                <a:latin typeface="メイリオ"/>
                <a:ea typeface="メイリオ"/>
                <a:cs typeface="メイリオ"/>
              </a:endParaRPr>
            </a:p>
          </p:txBody>
        </p:sp>
        <p:sp>
          <p:nvSpPr>
            <p:cNvPr id="10" name="TextBox 9"/>
            <p:cNvSpPr txBox="1"/>
            <p:nvPr/>
          </p:nvSpPr>
          <p:spPr>
            <a:xfrm>
              <a:off x="6300192" y="2420888"/>
              <a:ext cx="738664" cy="46166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ja-JP" altLang="en-US" sz="2400" dirty="0" smtClean="0">
                  <a:latin typeface="メイリオ"/>
                  <a:ea typeface="メイリオ"/>
                  <a:cs typeface="メイリオ"/>
                </a:rPr>
                <a:t>健康</a:t>
              </a:r>
              <a:endParaRPr lang="en-US" sz="2400" dirty="0">
                <a:latin typeface="メイリオ"/>
                <a:ea typeface="メイリオ"/>
                <a:cs typeface="メイリオ"/>
              </a:endParaRPr>
            </a:p>
          </p:txBody>
        </p:sp>
      </p:grpSp>
      <p:sp>
        <p:nvSpPr>
          <p:cNvPr id="22" name="Cloud 21"/>
          <p:cNvSpPr/>
          <p:nvPr/>
        </p:nvSpPr>
        <p:spPr>
          <a:xfrm>
            <a:off x="506506" y="3933056"/>
            <a:ext cx="2418269" cy="914400"/>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メイリオ"/>
                <a:ea typeface="メイリオ"/>
                <a:cs typeface="メイリオ"/>
              </a:rPr>
              <a:t>第三の要因（操作変数）</a:t>
            </a:r>
            <a:endParaRPr lang="en-US" sz="1600" dirty="0">
              <a:latin typeface="メイリオ"/>
              <a:ea typeface="メイリオ"/>
              <a:cs typeface="メイリオ"/>
            </a:endParaRPr>
          </a:p>
        </p:txBody>
      </p:sp>
      <p:grpSp>
        <p:nvGrpSpPr>
          <p:cNvPr id="23" name="Group 22"/>
          <p:cNvGrpSpPr/>
          <p:nvPr/>
        </p:nvGrpSpPr>
        <p:grpSpPr>
          <a:xfrm>
            <a:off x="4172916" y="4077074"/>
            <a:ext cx="4154592" cy="461665"/>
            <a:chOff x="3203848" y="2420888"/>
            <a:chExt cx="3835008" cy="461665"/>
          </a:xfrm>
        </p:grpSpPr>
        <p:sp>
          <p:nvSpPr>
            <p:cNvPr id="24" name="TextBox 23"/>
            <p:cNvSpPr txBox="1"/>
            <p:nvPr/>
          </p:nvSpPr>
          <p:spPr>
            <a:xfrm>
              <a:off x="3203848" y="2420888"/>
              <a:ext cx="1440160" cy="461665"/>
            </a:xfrm>
            <a:prstGeom prst="rect">
              <a:avLst/>
            </a:prstGeom>
            <a:solidFill>
              <a:srgbClr val="77933C"/>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ja-JP" altLang="en-US" sz="2400" dirty="0" smtClean="0">
                  <a:latin typeface="メイリオ"/>
                  <a:ea typeface="メイリオ"/>
                  <a:cs typeface="メイリオ"/>
                </a:rPr>
                <a:t>教育年数</a:t>
              </a:r>
              <a:endParaRPr lang="en-US" sz="2400" dirty="0">
                <a:latin typeface="メイリオ"/>
                <a:ea typeface="メイリオ"/>
                <a:cs typeface="メイリオ"/>
              </a:endParaRPr>
            </a:p>
          </p:txBody>
        </p:sp>
        <p:sp>
          <p:nvSpPr>
            <p:cNvPr id="25" name="TextBox 24"/>
            <p:cNvSpPr txBox="1"/>
            <p:nvPr/>
          </p:nvSpPr>
          <p:spPr>
            <a:xfrm>
              <a:off x="6300192" y="2420888"/>
              <a:ext cx="738664" cy="46166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ja-JP" altLang="en-US" sz="2400" dirty="0" smtClean="0">
                  <a:latin typeface="メイリオ"/>
                  <a:ea typeface="メイリオ"/>
                  <a:cs typeface="メイリオ"/>
                </a:rPr>
                <a:t>健康</a:t>
              </a:r>
              <a:endParaRPr lang="en-US" sz="2400" dirty="0">
                <a:latin typeface="メイリオ"/>
                <a:ea typeface="メイリオ"/>
                <a:cs typeface="メイリオ"/>
              </a:endParaRPr>
            </a:p>
          </p:txBody>
        </p:sp>
      </p:grpSp>
      <p:sp>
        <p:nvSpPr>
          <p:cNvPr id="27" name="TextBox 26"/>
          <p:cNvSpPr txBox="1"/>
          <p:nvPr/>
        </p:nvSpPr>
        <p:spPr>
          <a:xfrm>
            <a:off x="506506" y="4913874"/>
            <a:ext cx="8892988" cy="1323439"/>
          </a:xfrm>
          <a:prstGeom prst="rect">
            <a:avLst/>
          </a:prstGeom>
          <a:noFill/>
        </p:spPr>
        <p:txBody>
          <a:bodyPr wrap="square" rtlCol="0">
            <a:spAutoFit/>
          </a:bodyPr>
          <a:lstStyle/>
          <a:p>
            <a:r>
              <a:rPr lang="ja-JP" altLang="en-US" sz="2000" dirty="0" smtClean="0">
                <a:latin typeface="メイリオ"/>
                <a:ea typeface="メイリオ"/>
                <a:cs typeface="メイリオ"/>
              </a:rPr>
              <a:t>そこで近年の社会疫学研究では</a:t>
            </a:r>
            <a:r>
              <a:rPr lang="ja-JP" altLang="en-US" sz="2000" dirty="0" smtClean="0">
                <a:solidFill>
                  <a:srgbClr val="4F81BD"/>
                </a:solidFill>
                <a:latin typeface="メイリオ"/>
                <a:ea typeface="メイリオ"/>
                <a:cs typeface="メイリオ"/>
              </a:rPr>
              <a:t>操作変数</a:t>
            </a:r>
            <a:r>
              <a:rPr lang="ja-JP" altLang="en-US" sz="2000" dirty="0" smtClean="0">
                <a:latin typeface="メイリオ"/>
                <a:ea typeface="メイリオ"/>
                <a:cs typeface="メイリオ"/>
              </a:rPr>
              <a:t>と呼ばれる第三の要因（教育年数を左右するが、健康には影響しない要因）を使った統計学上の工夫などによって、</a:t>
            </a:r>
            <a:r>
              <a:rPr lang="ja-JP" altLang="en-US" sz="2000" u="sng" dirty="0" smtClean="0">
                <a:solidFill>
                  <a:schemeClr val="accent2"/>
                </a:solidFill>
                <a:latin typeface="メイリオ"/>
                <a:ea typeface="メイリオ"/>
                <a:cs typeface="メイリオ"/>
              </a:rPr>
              <a:t>仮想的にくじ引きを行った状態</a:t>
            </a:r>
            <a:r>
              <a:rPr lang="ja-JP" altLang="en-US" sz="2000" dirty="0" smtClean="0">
                <a:latin typeface="メイリオ"/>
                <a:ea typeface="メイリオ"/>
                <a:cs typeface="メイリオ"/>
              </a:rPr>
              <a:t>を引き起こすことでこの問題を克服しています。これを</a:t>
            </a:r>
            <a:r>
              <a:rPr lang="ja-JP" altLang="en-US" sz="2000" dirty="0" smtClean="0">
                <a:solidFill>
                  <a:schemeClr val="accent1"/>
                </a:solidFill>
                <a:latin typeface="メイリオ"/>
                <a:ea typeface="メイリオ"/>
                <a:cs typeface="メイリオ"/>
              </a:rPr>
              <a:t>準ランダム化比較試験</a:t>
            </a:r>
            <a:r>
              <a:rPr lang="ja-JP" altLang="en-US" sz="2000" dirty="0" smtClean="0">
                <a:latin typeface="メイリオ"/>
                <a:ea typeface="メイリオ"/>
                <a:cs typeface="メイリオ"/>
              </a:rPr>
              <a:t>と呼びます。</a:t>
            </a:r>
            <a:endParaRPr lang="en-US" sz="2000" dirty="0">
              <a:latin typeface="メイリオ"/>
              <a:ea typeface="メイリオ"/>
              <a:cs typeface="メイリオ"/>
            </a:endParaRPr>
          </a:p>
        </p:txBody>
      </p:sp>
      <p:sp>
        <p:nvSpPr>
          <p:cNvPr id="28" name="Right Arrow 27"/>
          <p:cNvSpPr/>
          <p:nvPr/>
        </p:nvSpPr>
        <p:spPr>
          <a:xfrm>
            <a:off x="5713275" y="1771012"/>
            <a:ext cx="1814011" cy="36184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5733087" y="4149081"/>
            <a:ext cx="1814011" cy="36184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2690750" y="4149081"/>
            <a:ext cx="1473286" cy="3618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137243" y="260648"/>
            <a:ext cx="2121494"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a:t>
            </a:r>
            <a:r>
              <a:rPr lang="en-US" altLang="ja-JP" dirty="0" smtClean="0">
                <a:solidFill>
                  <a:schemeClr val="tx1">
                    <a:lumMod val="65000"/>
                    <a:lumOff val="35000"/>
                  </a:schemeClr>
                </a:solidFill>
                <a:latin typeface="メイリオ"/>
                <a:ea typeface="メイリオ"/>
                <a:cs typeface="メイリオ"/>
              </a:rPr>
              <a:t>2: </a:t>
            </a:r>
            <a:r>
              <a:rPr lang="ja-JP" altLang="en-US" dirty="0" smtClean="0">
                <a:solidFill>
                  <a:schemeClr val="tx1">
                    <a:lumMod val="65000"/>
                    <a:lumOff val="35000"/>
                  </a:schemeClr>
                </a:solidFill>
                <a:latin typeface="メイリオ"/>
                <a:ea typeface="メイリオ"/>
                <a:cs typeface="メイリオ"/>
              </a:rPr>
              <a:t>逆因果</a:t>
            </a:r>
            <a:endParaRPr lang="en-US" dirty="0">
              <a:solidFill>
                <a:schemeClr val="tx1">
                  <a:lumMod val="65000"/>
                  <a:lumOff val="35000"/>
                </a:schemeClr>
              </a:solidFill>
              <a:latin typeface="メイリオ"/>
              <a:ea typeface="メイリオ"/>
              <a:cs typeface="メイリオ"/>
            </a:endParaRPr>
          </a:p>
        </p:txBody>
      </p:sp>
    </p:spTree>
    <p:extLst>
      <p:ext uri="{BB962C8B-B14F-4D97-AF65-F5344CB8AC3E}">
        <p14:creationId xmlns:p14="http://schemas.microsoft.com/office/powerpoint/2010/main" val="46575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6506" y="5229201"/>
            <a:ext cx="8915400" cy="1008112"/>
          </a:xfrm>
        </p:spPr>
        <p:txBody>
          <a:bodyPr>
            <a:normAutofit fontScale="92500" lnSpcReduction="10000"/>
          </a:bodyPr>
          <a:lstStyle/>
          <a:p>
            <a:pPr marL="0" indent="0" algn="ctr">
              <a:buNone/>
            </a:pPr>
            <a:r>
              <a:rPr lang="ja-JP" altLang="en-US" sz="2000" dirty="0" smtClean="0"/>
              <a:t>しかし、</a:t>
            </a:r>
            <a:endParaRPr kumimoji="1" lang="en-US" altLang="ja-JP" sz="2000" dirty="0" smtClean="0">
              <a:latin typeface="メイリオ"/>
              <a:ea typeface="メイリオ"/>
              <a:cs typeface="メイリオ"/>
            </a:endParaRPr>
          </a:p>
          <a:p>
            <a:pPr marL="0" indent="0" algn="ctr">
              <a:buNone/>
            </a:pPr>
            <a:r>
              <a:rPr kumimoji="1" lang="ja-JP" altLang="en-US" sz="2000" dirty="0" smtClean="0">
                <a:latin typeface="メイリオ"/>
                <a:ea typeface="メイリオ"/>
                <a:cs typeface="メイリオ"/>
              </a:rPr>
              <a:t>ある地域が他の地域より健康だとしても</a:t>
            </a:r>
            <a:endParaRPr kumimoji="1" lang="en-US" altLang="ja-JP" sz="2000" dirty="0" smtClean="0">
              <a:latin typeface="メイリオ"/>
              <a:ea typeface="メイリオ"/>
              <a:cs typeface="メイリオ"/>
            </a:endParaRPr>
          </a:p>
          <a:p>
            <a:pPr marL="0" indent="0" algn="ctr">
              <a:buNone/>
            </a:pPr>
            <a:r>
              <a:rPr kumimoji="1" lang="ja-JP" altLang="en-US" sz="2000" dirty="0" smtClean="0">
                <a:latin typeface="メイリオ"/>
                <a:ea typeface="メイリオ"/>
                <a:cs typeface="メイリオ"/>
              </a:rPr>
              <a:t>それが</a:t>
            </a:r>
            <a:r>
              <a:rPr kumimoji="1" lang="ja-JP" altLang="en-US" sz="2000" dirty="0" smtClean="0">
                <a:solidFill>
                  <a:schemeClr val="accent2"/>
                </a:solidFill>
                <a:latin typeface="メイリオ"/>
                <a:ea typeface="メイリオ"/>
                <a:cs typeface="メイリオ"/>
              </a:rPr>
              <a:t>地域レベル</a:t>
            </a:r>
            <a:r>
              <a:rPr kumimoji="1" lang="ja-JP" altLang="en-US" sz="2000" dirty="0" smtClean="0">
                <a:latin typeface="メイリオ"/>
                <a:ea typeface="メイリオ"/>
                <a:cs typeface="メイリオ"/>
              </a:rPr>
              <a:t>の要因によって引き起こされた違いとは言い切れません。</a:t>
            </a:r>
            <a:endParaRPr kumimoji="1" lang="en-US" altLang="ja-JP" sz="2000" dirty="0" smtClean="0">
              <a:latin typeface="メイリオ"/>
              <a:ea typeface="メイリオ"/>
              <a:cs typeface="メイリオ"/>
            </a:endParaRPr>
          </a:p>
        </p:txBody>
      </p:sp>
      <p:sp>
        <p:nvSpPr>
          <p:cNvPr id="5" name="角丸四角形 4"/>
          <p:cNvSpPr/>
          <p:nvPr/>
        </p:nvSpPr>
        <p:spPr>
          <a:xfrm>
            <a:off x="1442610" y="2492896"/>
            <a:ext cx="2340260" cy="648072"/>
          </a:xfrm>
          <a:prstGeom prst="roundRect">
            <a:avLst/>
          </a:prstGeom>
          <a:solidFill>
            <a:srgbClr val="7793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メイリオ"/>
                <a:ea typeface="メイリオ"/>
                <a:cs typeface="メイリオ"/>
              </a:rPr>
              <a:t>個人レベルの要因</a:t>
            </a:r>
            <a:endParaRPr kumimoji="1" lang="ja-JP" altLang="en-US" dirty="0">
              <a:latin typeface="メイリオ"/>
              <a:ea typeface="メイリオ"/>
              <a:cs typeface="メイリオ"/>
            </a:endParaRPr>
          </a:p>
        </p:txBody>
      </p:sp>
      <p:sp>
        <p:nvSpPr>
          <p:cNvPr id="8" name="角丸四角形 7"/>
          <p:cNvSpPr/>
          <p:nvPr/>
        </p:nvSpPr>
        <p:spPr>
          <a:xfrm>
            <a:off x="6435165" y="2492896"/>
            <a:ext cx="2340260" cy="9361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a:ea typeface="メイリオ"/>
                <a:cs typeface="メイリオ"/>
              </a:rPr>
              <a:t>健康状態</a:t>
            </a:r>
            <a:endParaRPr kumimoji="1" lang="ja-JP" altLang="en-US" dirty="0">
              <a:latin typeface="メイリオ"/>
              <a:ea typeface="メイリオ"/>
              <a:cs typeface="メイリオ"/>
            </a:endParaRPr>
          </a:p>
        </p:txBody>
      </p:sp>
      <p:sp>
        <p:nvSpPr>
          <p:cNvPr id="9" name="角丸四角形 8"/>
          <p:cNvSpPr/>
          <p:nvPr/>
        </p:nvSpPr>
        <p:spPr>
          <a:xfrm>
            <a:off x="1442610" y="3645024"/>
            <a:ext cx="2340260" cy="648072"/>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latin typeface="メイリオ"/>
                <a:ea typeface="メイリオ"/>
                <a:cs typeface="メイリオ"/>
              </a:rPr>
              <a:t>地域レベルの要因</a:t>
            </a:r>
            <a:endParaRPr kumimoji="1" lang="ja-JP" altLang="en-US" dirty="0">
              <a:latin typeface="メイリオ"/>
              <a:ea typeface="メイリオ"/>
              <a:cs typeface="メイリオ"/>
            </a:endParaRPr>
          </a:p>
        </p:txBody>
      </p:sp>
      <p:sp>
        <p:nvSpPr>
          <p:cNvPr id="10" name="円形吹き出し 9"/>
          <p:cNvSpPr/>
          <p:nvPr/>
        </p:nvSpPr>
        <p:spPr>
          <a:xfrm>
            <a:off x="662523" y="1772817"/>
            <a:ext cx="1014113" cy="576064"/>
          </a:xfrm>
          <a:prstGeom prst="wedgeEllipseCallout">
            <a:avLst>
              <a:gd name="adj1" fmla="val 28375"/>
              <a:gd name="adj2" fmla="val 6031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latin typeface="メイリオ"/>
                <a:ea typeface="メイリオ"/>
                <a:cs typeface="メイリオ"/>
              </a:rPr>
              <a:t>喫煙</a:t>
            </a:r>
            <a:endParaRPr kumimoji="1" lang="ja-JP" altLang="en-US" sz="1600" dirty="0">
              <a:latin typeface="メイリオ"/>
              <a:ea typeface="メイリオ"/>
              <a:cs typeface="メイリオ"/>
            </a:endParaRPr>
          </a:p>
        </p:txBody>
      </p:sp>
      <p:sp>
        <p:nvSpPr>
          <p:cNvPr id="11" name="円形吹き出し 10"/>
          <p:cNvSpPr/>
          <p:nvPr/>
        </p:nvSpPr>
        <p:spPr>
          <a:xfrm>
            <a:off x="1910662" y="1628801"/>
            <a:ext cx="1014113" cy="576064"/>
          </a:xfrm>
          <a:prstGeom prst="wedgeEllipseCallout">
            <a:avLst>
              <a:gd name="adj1" fmla="val -8745"/>
              <a:gd name="adj2" fmla="val 73414"/>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latin typeface="メイリオ"/>
                <a:ea typeface="メイリオ"/>
                <a:cs typeface="メイリオ"/>
              </a:rPr>
              <a:t>学歴</a:t>
            </a:r>
            <a:endParaRPr kumimoji="1" lang="en-US" altLang="ja-JP" sz="1600" dirty="0" smtClean="0">
              <a:latin typeface="メイリオ"/>
              <a:ea typeface="メイリオ"/>
              <a:cs typeface="メイリオ"/>
            </a:endParaRPr>
          </a:p>
        </p:txBody>
      </p:sp>
      <p:sp>
        <p:nvSpPr>
          <p:cNvPr id="12" name="円形吹き出し 11"/>
          <p:cNvSpPr/>
          <p:nvPr/>
        </p:nvSpPr>
        <p:spPr>
          <a:xfrm>
            <a:off x="3080792" y="1700808"/>
            <a:ext cx="2262251" cy="576064"/>
          </a:xfrm>
          <a:prstGeom prst="wedgeEllipseCallout">
            <a:avLst>
              <a:gd name="adj1" fmla="val -29887"/>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latin typeface="メイリオ"/>
                <a:ea typeface="メイリオ"/>
                <a:cs typeface="メイリオ"/>
              </a:rPr>
              <a:t>近所づきあい</a:t>
            </a:r>
            <a:endParaRPr kumimoji="1" lang="ja-JP" altLang="en-US" sz="1600" dirty="0">
              <a:latin typeface="メイリオ"/>
              <a:ea typeface="メイリオ"/>
              <a:cs typeface="メイリオ"/>
            </a:endParaRPr>
          </a:p>
        </p:txBody>
      </p:sp>
      <p:sp>
        <p:nvSpPr>
          <p:cNvPr id="13" name="右矢印 12"/>
          <p:cNvSpPr/>
          <p:nvPr/>
        </p:nvSpPr>
        <p:spPr>
          <a:xfrm>
            <a:off x="3938887" y="2636912"/>
            <a:ext cx="2340260" cy="432048"/>
          </a:xfrm>
          <a:prstGeom prst="rightArrow">
            <a:avLst/>
          </a:prstGeom>
          <a:solidFill>
            <a:srgbClr val="40404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右矢印 13"/>
          <p:cNvSpPr/>
          <p:nvPr/>
        </p:nvSpPr>
        <p:spPr>
          <a:xfrm rot="20385601">
            <a:off x="3946487" y="3435031"/>
            <a:ext cx="2376209" cy="432048"/>
          </a:xfrm>
          <a:prstGeom prst="rightArrow">
            <a:avLst>
              <a:gd name="adj1" fmla="val 50000"/>
              <a:gd name="adj2" fmla="val 47090"/>
            </a:avLst>
          </a:prstGeom>
          <a:solidFill>
            <a:srgbClr val="404040"/>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5" name="円形吹き出し 14"/>
          <p:cNvSpPr/>
          <p:nvPr/>
        </p:nvSpPr>
        <p:spPr>
          <a:xfrm>
            <a:off x="350489" y="3501008"/>
            <a:ext cx="936104" cy="648072"/>
          </a:xfrm>
          <a:prstGeom prst="wedgeEllipseCallout">
            <a:avLst>
              <a:gd name="adj1" fmla="val 56286"/>
              <a:gd name="adj2" fmla="val 15932"/>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latin typeface="メイリオ"/>
                <a:ea typeface="メイリオ"/>
                <a:cs typeface="メイリオ"/>
              </a:rPr>
              <a:t>気候</a:t>
            </a:r>
            <a:endParaRPr kumimoji="1" lang="ja-JP" altLang="en-US" sz="1600" dirty="0">
              <a:latin typeface="メイリオ"/>
              <a:ea typeface="メイリオ"/>
              <a:cs typeface="メイリオ"/>
            </a:endParaRPr>
          </a:p>
        </p:txBody>
      </p:sp>
      <p:sp>
        <p:nvSpPr>
          <p:cNvPr id="16" name="円形吹き出し 15"/>
          <p:cNvSpPr/>
          <p:nvPr/>
        </p:nvSpPr>
        <p:spPr>
          <a:xfrm>
            <a:off x="1364601" y="4509120"/>
            <a:ext cx="1638182" cy="576064"/>
          </a:xfrm>
          <a:prstGeom prst="wedgeEllipseCallout">
            <a:avLst>
              <a:gd name="adj1" fmla="val 14557"/>
              <a:gd name="adj2" fmla="val -72216"/>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latin typeface="メイリオ"/>
                <a:ea typeface="メイリオ"/>
                <a:cs typeface="メイリオ"/>
              </a:rPr>
              <a:t>地域の</a:t>
            </a:r>
            <a:endParaRPr kumimoji="1" lang="en-US" altLang="ja-JP" sz="1600" dirty="0" smtClean="0">
              <a:latin typeface="メイリオ"/>
              <a:ea typeface="メイリオ"/>
              <a:cs typeface="メイリオ"/>
            </a:endParaRPr>
          </a:p>
          <a:p>
            <a:pPr algn="ctr"/>
            <a:r>
              <a:rPr kumimoji="1" lang="ja-JP" altLang="en-US" sz="1600" dirty="0" smtClean="0">
                <a:latin typeface="メイリオ"/>
                <a:ea typeface="メイリオ"/>
                <a:cs typeface="メイリオ"/>
              </a:rPr>
              <a:t>所得格差</a:t>
            </a:r>
            <a:endParaRPr kumimoji="1" lang="ja-JP" altLang="en-US" sz="1600" dirty="0">
              <a:latin typeface="メイリオ"/>
              <a:ea typeface="メイリオ"/>
              <a:cs typeface="メイリオ"/>
            </a:endParaRPr>
          </a:p>
        </p:txBody>
      </p:sp>
      <p:sp>
        <p:nvSpPr>
          <p:cNvPr id="17" name="円形吹き出し 16"/>
          <p:cNvSpPr/>
          <p:nvPr/>
        </p:nvSpPr>
        <p:spPr>
          <a:xfrm>
            <a:off x="3158801" y="4509120"/>
            <a:ext cx="1560173" cy="576064"/>
          </a:xfrm>
          <a:prstGeom prst="wedgeEllipseCallout">
            <a:avLst>
              <a:gd name="adj1" fmla="val -33158"/>
              <a:gd name="adj2" fmla="val -70656"/>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latin typeface="メイリオ"/>
                <a:ea typeface="メイリオ"/>
                <a:cs typeface="メイリオ"/>
              </a:rPr>
              <a:t>生活環境</a:t>
            </a:r>
            <a:endParaRPr kumimoji="1" lang="ja-JP" altLang="en-US" sz="1600" dirty="0">
              <a:latin typeface="メイリオ"/>
              <a:ea typeface="メイリオ"/>
              <a:cs typeface="メイリオ"/>
            </a:endParaRPr>
          </a:p>
        </p:txBody>
      </p:sp>
      <p:sp>
        <p:nvSpPr>
          <p:cNvPr id="19" name="円形吹き出し 18"/>
          <p:cNvSpPr/>
          <p:nvPr/>
        </p:nvSpPr>
        <p:spPr>
          <a:xfrm>
            <a:off x="350489" y="4221089"/>
            <a:ext cx="1014113" cy="576064"/>
          </a:xfrm>
          <a:prstGeom prst="wedgeEllipseCallout">
            <a:avLst>
              <a:gd name="adj1" fmla="val 50843"/>
              <a:gd name="adj2" fmla="val -46643"/>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latin typeface="メイリオ"/>
                <a:ea typeface="メイリオ"/>
                <a:cs typeface="メイリオ"/>
              </a:rPr>
              <a:t>治安</a:t>
            </a:r>
            <a:endParaRPr kumimoji="1" lang="ja-JP" altLang="en-US" sz="1600" dirty="0">
              <a:latin typeface="メイリオ"/>
              <a:ea typeface="メイリオ"/>
              <a:cs typeface="メイリオ"/>
            </a:endParaRPr>
          </a:p>
        </p:txBody>
      </p:sp>
      <p:sp>
        <p:nvSpPr>
          <p:cNvPr id="4" name="Slide Number Placeholder 3"/>
          <p:cNvSpPr>
            <a:spLocks noGrp="1"/>
          </p:cNvSpPr>
          <p:nvPr>
            <p:ph type="sldNum" sz="quarter" idx="12"/>
          </p:nvPr>
        </p:nvSpPr>
        <p:spPr/>
        <p:txBody>
          <a:bodyPr/>
          <a:lstStyle/>
          <a:p>
            <a:fld id="{444BD923-67C3-41E9-957C-8E47AB11A637}" type="slidenum">
              <a:rPr kumimoji="1" lang="ja-JP" altLang="en-US" smtClean="0"/>
              <a:pPr/>
              <a:t>17</a:t>
            </a:fld>
            <a:endParaRPr kumimoji="1" lang="ja-JP" altLang="en-US" dirty="0"/>
          </a:p>
        </p:txBody>
      </p:sp>
      <p:sp>
        <p:nvSpPr>
          <p:cNvPr id="18" name="TextBox 17"/>
          <p:cNvSpPr txBox="1"/>
          <p:nvPr/>
        </p:nvSpPr>
        <p:spPr>
          <a:xfrm>
            <a:off x="5499061" y="188640"/>
            <a:ext cx="3647152"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ポイント３：文脈効果と構成効果</a:t>
            </a:r>
            <a:endParaRPr lang="en-US" dirty="0">
              <a:solidFill>
                <a:schemeClr val="tx1">
                  <a:lumMod val="65000"/>
                  <a:lumOff val="35000"/>
                </a:schemeClr>
              </a:solidFill>
              <a:latin typeface="メイリオ"/>
              <a:ea typeface="メイリオ"/>
              <a:cs typeface="メイリオ"/>
            </a:endParaRPr>
          </a:p>
        </p:txBody>
      </p:sp>
      <p:sp>
        <p:nvSpPr>
          <p:cNvPr id="20"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smtClean="0">
                <a:latin typeface="メイリオ"/>
                <a:ea typeface="メイリオ"/>
                <a:cs typeface="メイリオ"/>
              </a:rPr>
              <a:t>健康に影響する地域レベルの社会的要因</a:t>
            </a:r>
            <a:endParaRPr lang="ja-JP" altLang="en-US" sz="3600" dirty="0">
              <a:latin typeface="メイリオ"/>
              <a:ea typeface="メイリオ"/>
              <a:cs typeface="メイリオ"/>
            </a:endParaRPr>
          </a:p>
        </p:txBody>
      </p:sp>
      <p:sp>
        <p:nvSpPr>
          <p:cNvPr id="6" name="TextBox 5"/>
          <p:cNvSpPr txBox="1"/>
          <p:nvPr/>
        </p:nvSpPr>
        <p:spPr>
          <a:xfrm>
            <a:off x="5655079" y="3789042"/>
            <a:ext cx="3620860" cy="1015663"/>
          </a:xfrm>
          <a:prstGeom prst="rect">
            <a:avLst/>
          </a:prstGeom>
          <a:noFill/>
        </p:spPr>
        <p:txBody>
          <a:bodyPr wrap="square" rtlCol="0">
            <a:spAutoFit/>
          </a:bodyPr>
          <a:lstStyle/>
          <a:p>
            <a:r>
              <a:rPr lang="ja-JP" altLang="en-US" sz="2000" dirty="0" smtClean="0">
                <a:solidFill>
                  <a:schemeClr val="accent3">
                    <a:lumMod val="75000"/>
                  </a:schemeClr>
                </a:solidFill>
                <a:latin typeface="メイリオ"/>
                <a:ea typeface="メイリオ"/>
                <a:cs typeface="メイリオ"/>
              </a:rPr>
              <a:t>個人レベル</a:t>
            </a:r>
            <a:r>
              <a:rPr lang="ja-JP" altLang="en-US" sz="2000" dirty="0" smtClean="0">
                <a:latin typeface="メイリオ"/>
                <a:ea typeface="メイリオ"/>
                <a:cs typeface="メイリオ"/>
              </a:rPr>
              <a:t>の要因以外にも、</a:t>
            </a:r>
            <a:r>
              <a:rPr lang="ja-JP" altLang="en-US" sz="2000" dirty="0" smtClean="0">
                <a:solidFill>
                  <a:srgbClr val="C0504D"/>
                </a:solidFill>
                <a:latin typeface="メイリオ"/>
                <a:ea typeface="メイリオ"/>
                <a:cs typeface="メイリオ"/>
              </a:rPr>
              <a:t>地域レベル</a:t>
            </a:r>
            <a:r>
              <a:rPr lang="ja-JP" altLang="en-US" sz="2000" dirty="0" smtClean="0">
                <a:latin typeface="メイリオ"/>
                <a:ea typeface="メイリオ"/>
                <a:cs typeface="メイリオ"/>
              </a:rPr>
              <a:t>の要因が健康に</a:t>
            </a:r>
            <a:endParaRPr lang="en-US" altLang="ja-JP" sz="2000" dirty="0" smtClean="0">
              <a:latin typeface="メイリオ"/>
              <a:ea typeface="メイリオ"/>
              <a:cs typeface="メイリオ"/>
            </a:endParaRPr>
          </a:p>
          <a:p>
            <a:r>
              <a:rPr lang="ja-JP" altLang="en-US" sz="2000" dirty="0" smtClean="0">
                <a:latin typeface="メイリオ"/>
                <a:ea typeface="メイリオ"/>
                <a:cs typeface="メイリオ"/>
              </a:rPr>
              <a:t>影響している</a:t>
            </a:r>
            <a:endParaRPr lang="en-US" sz="2000" dirty="0">
              <a:latin typeface="メイリオ"/>
              <a:ea typeface="メイリオ"/>
              <a:cs typeface="メイリオ"/>
            </a:endParaRPr>
          </a:p>
        </p:txBody>
      </p:sp>
    </p:spTree>
    <p:extLst>
      <p:ext uri="{BB962C8B-B14F-4D97-AF65-F5344CB8AC3E}">
        <p14:creationId xmlns:p14="http://schemas.microsoft.com/office/powerpoint/2010/main" val="2288447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2490" y="1844824"/>
            <a:ext cx="9199022" cy="4137323"/>
          </a:xfrm>
        </p:spPr>
        <p:txBody>
          <a:bodyPr>
            <a:normAutofit/>
          </a:bodyPr>
          <a:lstStyle/>
          <a:p>
            <a:r>
              <a:rPr lang="ja-JP" altLang="en-US" sz="2800" dirty="0" smtClean="0"/>
              <a:t>文脈効果</a:t>
            </a:r>
            <a:r>
              <a:rPr lang="en-US" altLang="ja-JP" sz="2800" dirty="0" smtClean="0">
                <a:latin typeface="メイリオ"/>
                <a:ea typeface="メイリオ"/>
                <a:cs typeface="メイリオ"/>
              </a:rPr>
              <a:t> ……</a:t>
            </a:r>
            <a:r>
              <a:rPr lang="ja-JP" altLang="en-US" sz="2200" u="sng" dirty="0" smtClean="0">
                <a:solidFill>
                  <a:srgbClr val="C0504D"/>
                </a:solidFill>
                <a:latin typeface="メイリオ"/>
                <a:ea typeface="メイリオ"/>
                <a:cs typeface="メイリオ"/>
              </a:rPr>
              <a:t>地域レベルの要因の効果</a:t>
            </a:r>
            <a:endParaRPr lang="en-US" altLang="ja-JP" sz="2200" u="sng" dirty="0">
              <a:solidFill>
                <a:srgbClr val="C0504D"/>
              </a:solidFill>
              <a:latin typeface="メイリオ"/>
              <a:ea typeface="メイリオ"/>
              <a:cs typeface="メイリオ"/>
            </a:endParaRPr>
          </a:p>
          <a:p>
            <a:pPr lvl="1"/>
            <a:r>
              <a:rPr lang="ja-JP" altLang="en-US" sz="2400" dirty="0">
                <a:latin typeface="メイリオ"/>
                <a:ea typeface="メイリオ"/>
                <a:cs typeface="メイリオ"/>
              </a:rPr>
              <a:t>個人の特性を介することなく、住んでいる</a:t>
            </a:r>
            <a:r>
              <a:rPr lang="ja-JP" altLang="en-US" sz="2400" dirty="0" smtClean="0">
                <a:latin typeface="メイリオ"/>
                <a:ea typeface="メイリオ"/>
                <a:cs typeface="メイリオ"/>
              </a:rPr>
              <a:t>地域が健康に直接与える影響</a:t>
            </a:r>
            <a:r>
              <a:rPr lang="ja-JP" altLang="en-US" sz="2400" dirty="0" smtClean="0"/>
              <a:t>。例えば、健康を害する文脈効果のある地域に、他の地域から引っ越してくると健康状態が悪化する。</a:t>
            </a:r>
            <a:endParaRPr lang="en-US" altLang="ja-JP" sz="2400" dirty="0" smtClean="0">
              <a:latin typeface="メイリオ"/>
              <a:ea typeface="メイリオ"/>
              <a:cs typeface="メイリオ"/>
            </a:endParaRPr>
          </a:p>
          <a:p>
            <a:pPr lvl="1"/>
            <a:endParaRPr lang="en-US" altLang="ja-JP" sz="2400" dirty="0">
              <a:latin typeface="メイリオ"/>
              <a:ea typeface="メイリオ"/>
              <a:cs typeface="メイリオ"/>
            </a:endParaRPr>
          </a:p>
          <a:p>
            <a:r>
              <a:rPr lang="ja-JP" altLang="en-US" sz="2800" dirty="0" smtClean="0"/>
              <a:t>構成効果</a:t>
            </a:r>
            <a:r>
              <a:rPr lang="en-US" altLang="en-US" sz="2800" dirty="0" smtClean="0">
                <a:latin typeface="メイリオ"/>
                <a:ea typeface="メイリオ"/>
                <a:cs typeface="メイリオ"/>
              </a:rPr>
              <a:t> </a:t>
            </a:r>
            <a:r>
              <a:rPr lang="en-US" altLang="ja-JP" sz="2800" dirty="0" smtClean="0">
                <a:latin typeface="メイリオ"/>
                <a:ea typeface="メイリオ"/>
                <a:cs typeface="メイリオ"/>
              </a:rPr>
              <a:t>……</a:t>
            </a:r>
            <a:r>
              <a:rPr lang="ja-JP" altLang="en-US" sz="2200" u="sng" dirty="0" smtClean="0">
                <a:solidFill>
                  <a:srgbClr val="77933C"/>
                </a:solidFill>
                <a:latin typeface="メイリオ"/>
                <a:ea typeface="メイリオ"/>
                <a:cs typeface="メイリオ"/>
              </a:rPr>
              <a:t>個人レベルの要因の効果</a:t>
            </a:r>
            <a:endParaRPr lang="en-US" altLang="ja-JP" sz="2200" u="sng" dirty="0">
              <a:solidFill>
                <a:srgbClr val="77933C"/>
              </a:solidFill>
              <a:latin typeface="メイリオ"/>
              <a:ea typeface="メイリオ"/>
              <a:cs typeface="メイリオ"/>
            </a:endParaRPr>
          </a:p>
          <a:p>
            <a:pPr lvl="1"/>
            <a:r>
              <a:rPr lang="ja-JP" altLang="en-US" sz="2400" dirty="0" smtClean="0"/>
              <a:t>見かけ上は地域レベルの要因の影響に見えるが、実際にはその地域の住民ひとりひとりの特徴によって説明できる健康への影響。この場合、引越しは影響しない。</a:t>
            </a:r>
            <a:endParaRPr lang="en-US" altLang="ja-JP" sz="2400" dirty="0" smtClean="0">
              <a:latin typeface="メイリオ"/>
              <a:ea typeface="メイリオ"/>
              <a:cs typeface="メイリオ"/>
            </a:endParaRPr>
          </a:p>
        </p:txBody>
      </p:sp>
      <p:sp>
        <p:nvSpPr>
          <p:cNvPr id="4" name="Slide Number Placeholder 3"/>
          <p:cNvSpPr>
            <a:spLocks noGrp="1"/>
          </p:cNvSpPr>
          <p:nvPr>
            <p:ph type="sldNum" sz="quarter" idx="12"/>
          </p:nvPr>
        </p:nvSpPr>
        <p:spPr/>
        <p:txBody>
          <a:bodyPr/>
          <a:lstStyle/>
          <a:p>
            <a:fld id="{444BD923-67C3-41E9-957C-8E47AB11A637}" type="slidenum">
              <a:rPr kumimoji="1" lang="ja-JP" altLang="en-US" smtClean="0"/>
              <a:pPr/>
              <a:t>18</a:t>
            </a:fld>
            <a:endParaRPr kumimoji="1" lang="ja-JP" altLang="en-US" dirty="0"/>
          </a:p>
        </p:txBody>
      </p:sp>
      <p:sp>
        <p:nvSpPr>
          <p:cNvPr id="5" name="タイトル 1"/>
          <p:cNvSpPr txBox="1">
            <a:spLocks/>
          </p:cNvSpPr>
          <p:nvPr/>
        </p:nvSpPr>
        <p:spPr>
          <a:xfrm>
            <a:off x="513062" y="764704"/>
            <a:ext cx="8915400" cy="936104"/>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smtClean="0">
                <a:latin typeface="メイリオ"/>
                <a:ea typeface="メイリオ"/>
                <a:cs typeface="メイリオ"/>
              </a:rPr>
              <a:t>文脈効果と構成効果</a:t>
            </a:r>
            <a:endParaRPr lang="en-US" altLang="ja-JP" sz="3600" dirty="0" smtClean="0">
              <a:latin typeface="メイリオ"/>
              <a:ea typeface="メイリオ"/>
              <a:cs typeface="メイリオ"/>
            </a:endParaRPr>
          </a:p>
        </p:txBody>
      </p:sp>
      <p:sp>
        <p:nvSpPr>
          <p:cNvPr id="7" name="TextBox 6"/>
          <p:cNvSpPr txBox="1"/>
          <p:nvPr/>
        </p:nvSpPr>
        <p:spPr>
          <a:xfrm>
            <a:off x="5499061" y="188640"/>
            <a:ext cx="3647152"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ポイント３：文脈効果と構成効果</a:t>
            </a:r>
            <a:endParaRPr lang="en-US" dirty="0">
              <a:solidFill>
                <a:schemeClr val="tx1">
                  <a:lumMod val="65000"/>
                  <a:lumOff val="35000"/>
                </a:schemeClr>
              </a:solidFill>
              <a:latin typeface="メイリオ"/>
              <a:ea typeface="メイリオ"/>
              <a:cs typeface="メイリオ"/>
            </a:endParaRPr>
          </a:p>
        </p:txBody>
      </p:sp>
    </p:spTree>
    <p:extLst>
      <p:ext uri="{BB962C8B-B14F-4D97-AF65-F5344CB8AC3E}">
        <p14:creationId xmlns:p14="http://schemas.microsoft.com/office/powerpoint/2010/main" val="3120027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6506" y="2132856"/>
            <a:ext cx="8892988" cy="576063"/>
          </a:xfrm>
          <a:ln>
            <a:solidFill>
              <a:srgbClr val="C0504D"/>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buNone/>
            </a:pPr>
            <a:r>
              <a:rPr kumimoji="1" lang="ja-JP" altLang="en-US" sz="1400" dirty="0" smtClean="0">
                <a:latin typeface="メイリオ"/>
                <a:ea typeface="メイリオ"/>
                <a:cs typeface="メイリオ"/>
              </a:rPr>
              <a:t>近隣の地域に公園がある人では、そうでない地域の人に比べて個人の特性にかかわらず運動量が増加する。</a:t>
            </a:r>
            <a:endParaRPr lang="en-US" altLang="ja-JP" sz="1400" dirty="0">
              <a:latin typeface="メイリオ"/>
              <a:ea typeface="メイリオ"/>
              <a:cs typeface="メイリオ"/>
            </a:endParaRPr>
          </a:p>
          <a:p>
            <a:pPr marL="0" indent="0">
              <a:buNone/>
            </a:pPr>
            <a:r>
              <a:rPr kumimoji="1" lang="ja-JP" altLang="en-US" sz="1400" dirty="0" smtClean="0">
                <a:latin typeface="メイリオ"/>
                <a:ea typeface="メイリオ"/>
                <a:cs typeface="メイリオ"/>
              </a:rPr>
              <a:t>この場合、公園がない</a:t>
            </a:r>
            <a:r>
              <a:rPr lang="ja-JP" altLang="en-US" sz="1400" dirty="0" smtClean="0">
                <a:latin typeface="メイリオ"/>
                <a:ea typeface="メイリオ"/>
                <a:cs typeface="メイリオ"/>
              </a:rPr>
              <a:t>地域に</a:t>
            </a:r>
            <a:r>
              <a:rPr lang="ja-JP" altLang="en-US" sz="1400" u="sng" dirty="0" smtClean="0">
                <a:latin typeface="メイリオ"/>
                <a:ea typeface="メイリオ"/>
                <a:cs typeface="メイリオ"/>
              </a:rPr>
              <a:t>公園を新しくつくると肥満を減らせる</a:t>
            </a:r>
            <a:r>
              <a:rPr lang="ja-JP" altLang="en-US" sz="1400" dirty="0" smtClean="0">
                <a:latin typeface="メイリオ"/>
                <a:ea typeface="メイリオ"/>
                <a:cs typeface="メイリオ"/>
              </a:rPr>
              <a:t>。</a:t>
            </a:r>
            <a:endParaRPr kumimoji="1" lang="en-US" altLang="ja-JP" sz="1400" dirty="0" smtClean="0">
              <a:latin typeface="メイリオ"/>
              <a:ea typeface="メイリオ"/>
              <a:cs typeface="メイリオ"/>
            </a:endParaRPr>
          </a:p>
        </p:txBody>
      </p:sp>
      <p:sp>
        <p:nvSpPr>
          <p:cNvPr id="4" name="Slide Number Placeholder 3"/>
          <p:cNvSpPr>
            <a:spLocks noGrp="1"/>
          </p:cNvSpPr>
          <p:nvPr>
            <p:ph type="sldNum" sz="quarter" idx="12"/>
          </p:nvPr>
        </p:nvSpPr>
        <p:spPr/>
        <p:txBody>
          <a:bodyPr/>
          <a:lstStyle/>
          <a:p>
            <a:fld id="{444BD923-67C3-41E9-957C-8E47AB11A637}" type="slidenum">
              <a:rPr kumimoji="1" lang="ja-JP" altLang="en-US" smtClean="0"/>
              <a:pPr/>
              <a:t>19</a:t>
            </a:fld>
            <a:endParaRPr kumimoji="1" lang="ja-JP" altLang="en-US" dirty="0"/>
          </a:p>
        </p:txBody>
      </p:sp>
      <p:sp>
        <p:nvSpPr>
          <p:cNvPr id="12" name="タイトル 1"/>
          <p:cNvSpPr txBox="1">
            <a:spLocks/>
          </p:cNvSpPr>
          <p:nvPr/>
        </p:nvSpPr>
        <p:spPr>
          <a:xfrm>
            <a:off x="513062" y="764707"/>
            <a:ext cx="8915400" cy="933815"/>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smtClean="0">
                <a:latin typeface="メイリオ"/>
                <a:ea typeface="メイリオ"/>
                <a:cs typeface="メイリオ"/>
              </a:rPr>
              <a:t>地域レベルの要因と健康の関係を説明する</a:t>
            </a:r>
            <a:endParaRPr lang="en-US" altLang="ja-JP" sz="3600" dirty="0" smtClean="0">
              <a:latin typeface="メイリオ"/>
              <a:ea typeface="メイリオ"/>
              <a:cs typeface="メイリオ"/>
            </a:endParaRPr>
          </a:p>
          <a:p>
            <a:r>
              <a:rPr lang="en-US" altLang="ja-JP" sz="3600" dirty="0" smtClean="0">
                <a:latin typeface="メイリオ"/>
                <a:ea typeface="メイリオ"/>
                <a:cs typeface="メイリオ"/>
              </a:rPr>
              <a:t>2</a:t>
            </a:r>
            <a:r>
              <a:rPr lang="ja-JP" altLang="en-US" sz="3600" dirty="0" smtClean="0">
                <a:latin typeface="メイリオ"/>
                <a:ea typeface="メイリオ"/>
                <a:cs typeface="メイリオ"/>
              </a:rPr>
              <a:t>つの効果</a:t>
            </a:r>
            <a:endParaRPr lang="ja-JP" altLang="en-US" sz="3600" dirty="0">
              <a:latin typeface="メイリオ"/>
              <a:ea typeface="メイリオ"/>
              <a:cs typeface="メイリオ"/>
            </a:endParaRPr>
          </a:p>
        </p:txBody>
      </p:sp>
      <p:sp>
        <p:nvSpPr>
          <p:cNvPr id="17" name="TextBox 16"/>
          <p:cNvSpPr txBox="1"/>
          <p:nvPr/>
        </p:nvSpPr>
        <p:spPr>
          <a:xfrm>
            <a:off x="536069" y="1772815"/>
            <a:ext cx="2492990" cy="369332"/>
          </a:xfrm>
          <a:prstGeom prst="rect">
            <a:avLst/>
          </a:prstGeom>
          <a:noFill/>
        </p:spPr>
        <p:txBody>
          <a:bodyPr wrap="none" rtlCol="0">
            <a:spAutoFit/>
          </a:bodyPr>
          <a:lstStyle/>
          <a:p>
            <a:r>
              <a:rPr lang="ja-JP" altLang="en-US" dirty="0" smtClean="0">
                <a:latin typeface="メイリオ"/>
                <a:ea typeface="メイリオ"/>
                <a:cs typeface="メイリオ"/>
              </a:rPr>
              <a:t>例：公園の有無と肥満</a:t>
            </a:r>
            <a:endParaRPr lang="en-US" dirty="0">
              <a:latin typeface="メイリオ"/>
              <a:ea typeface="メイリオ"/>
              <a:cs typeface="メイリオ"/>
            </a:endParaRPr>
          </a:p>
        </p:txBody>
      </p:sp>
      <p:sp>
        <p:nvSpPr>
          <p:cNvPr id="19" name="TextBox 18"/>
          <p:cNvSpPr txBox="1"/>
          <p:nvPr/>
        </p:nvSpPr>
        <p:spPr>
          <a:xfrm>
            <a:off x="584516" y="4778568"/>
            <a:ext cx="8970998" cy="738664"/>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400" dirty="0">
                <a:latin typeface="メイリオ"/>
                <a:ea typeface="メイリオ"/>
                <a:cs typeface="メイリオ"/>
              </a:rPr>
              <a:t>公園がある地域に住んでいるような人は、もともと健康意識が高く運動も頻繁に行っていたから</a:t>
            </a:r>
            <a:r>
              <a:rPr lang="ja-JP" altLang="en-US" sz="1400" dirty="0" smtClean="0">
                <a:latin typeface="メイリオ"/>
                <a:ea typeface="メイリオ"/>
                <a:cs typeface="メイリオ"/>
              </a:rPr>
              <a:t>痩せているのかもしれない。</a:t>
            </a:r>
            <a:r>
              <a:rPr lang="ja-JP" altLang="en-US" sz="1400" dirty="0">
                <a:latin typeface="メイリオ"/>
                <a:ea typeface="メイリオ"/>
                <a:cs typeface="メイリオ"/>
              </a:rPr>
              <a:t>逆に、公園がない地域に住んでいる人は運動が嫌いなのかもしれない</a:t>
            </a:r>
            <a:r>
              <a:rPr lang="ja-JP" altLang="en-US" sz="1400" dirty="0" smtClean="0">
                <a:latin typeface="メイリオ"/>
                <a:ea typeface="メイリオ"/>
                <a:cs typeface="メイリオ"/>
              </a:rPr>
              <a:t>。</a:t>
            </a:r>
            <a:endParaRPr lang="en-US" altLang="ja-JP" sz="1400" dirty="0" smtClean="0">
              <a:latin typeface="メイリオ"/>
              <a:ea typeface="メイリオ"/>
              <a:cs typeface="メイリオ"/>
            </a:endParaRPr>
          </a:p>
          <a:p>
            <a:r>
              <a:rPr lang="ja-JP" altLang="en-US" sz="1400" dirty="0" smtClean="0">
                <a:latin typeface="メイリオ"/>
                <a:ea typeface="メイリオ"/>
                <a:cs typeface="メイリオ"/>
              </a:rPr>
              <a:t>この</a:t>
            </a:r>
            <a:r>
              <a:rPr lang="ja-JP" altLang="en-US" sz="1400" dirty="0">
                <a:latin typeface="メイリオ"/>
                <a:ea typeface="メイリオ"/>
                <a:cs typeface="メイリオ"/>
              </a:rPr>
              <a:t>場合、</a:t>
            </a:r>
            <a:r>
              <a:rPr lang="ja-JP" altLang="en-US" sz="1400" u="sng" dirty="0">
                <a:latin typeface="メイリオ"/>
                <a:ea typeface="メイリオ"/>
                <a:cs typeface="メイリオ"/>
              </a:rPr>
              <a:t>新たに公園</a:t>
            </a:r>
            <a:r>
              <a:rPr lang="ja-JP" altLang="en-US" sz="1400" u="sng" dirty="0" smtClean="0">
                <a:latin typeface="メイリオ"/>
                <a:ea typeface="メイリオ"/>
                <a:cs typeface="メイリオ"/>
              </a:rPr>
              <a:t>をつくっても</a:t>
            </a:r>
            <a:r>
              <a:rPr lang="ja-JP" altLang="en-US" sz="1400" u="sng" dirty="0">
                <a:latin typeface="メイリオ"/>
                <a:ea typeface="メイリオ"/>
                <a:cs typeface="メイリオ"/>
              </a:rPr>
              <a:t>肥満は</a:t>
            </a:r>
            <a:r>
              <a:rPr lang="ja-JP" altLang="en-US" sz="1400" u="sng" dirty="0" smtClean="0">
                <a:latin typeface="メイリオ"/>
                <a:ea typeface="メイリオ"/>
                <a:cs typeface="メイリオ"/>
              </a:rPr>
              <a:t>減らない</a:t>
            </a:r>
            <a:r>
              <a:rPr lang="ja-JP" altLang="en-US" sz="1400" dirty="0" smtClean="0">
                <a:latin typeface="メイリオ"/>
                <a:ea typeface="メイリオ"/>
                <a:cs typeface="メイリオ"/>
              </a:rPr>
              <a:t>。</a:t>
            </a:r>
            <a:endParaRPr lang="en-US" altLang="ja-JP" sz="1400" dirty="0">
              <a:latin typeface="メイリオ"/>
              <a:ea typeface="メイリオ"/>
              <a:cs typeface="メイリオ"/>
            </a:endParaRPr>
          </a:p>
        </p:txBody>
      </p:sp>
      <p:grpSp>
        <p:nvGrpSpPr>
          <p:cNvPr id="22" name="Group 21"/>
          <p:cNvGrpSpPr/>
          <p:nvPr/>
        </p:nvGrpSpPr>
        <p:grpSpPr>
          <a:xfrm>
            <a:off x="584515" y="2852937"/>
            <a:ext cx="8736971" cy="1800200"/>
            <a:chOff x="539552" y="2708920"/>
            <a:chExt cx="8064896" cy="1800200"/>
          </a:xfrm>
        </p:grpSpPr>
        <p:sp>
          <p:nvSpPr>
            <p:cNvPr id="5" name="角丸四角形 4"/>
            <p:cNvSpPr/>
            <p:nvPr/>
          </p:nvSpPr>
          <p:spPr>
            <a:xfrm>
              <a:off x="539552" y="3212976"/>
              <a:ext cx="2304256" cy="864096"/>
            </a:xfrm>
            <a:prstGeom prst="round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smtClean="0">
                  <a:latin typeface="メイリオ"/>
                  <a:ea typeface="メイリオ"/>
                  <a:cs typeface="メイリオ"/>
                </a:rPr>
                <a:t>近隣</a:t>
              </a:r>
              <a:r>
                <a:rPr kumimoji="1" lang="ja-JP" altLang="en-US" sz="1600" dirty="0" smtClean="0">
                  <a:latin typeface="メイリオ"/>
                  <a:ea typeface="メイリオ"/>
                  <a:cs typeface="メイリオ"/>
                </a:rPr>
                <a:t>に公園がある</a:t>
              </a:r>
              <a:endParaRPr kumimoji="1" lang="en-US" altLang="ja-JP" sz="1600" dirty="0" smtClean="0">
                <a:latin typeface="メイリオ"/>
                <a:ea typeface="メイリオ"/>
                <a:cs typeface="メイリオ"/>
              </a:endParaRPr>
            </a:p>
            <a:p>
              <a:pPr algn="ctr"/>
              <a:r>
                <a:rPr kumimoji="1" lang="ja-JP" altLang="en-US" sz="1600" dirty="0" smtClean="0">
                  <a:latin typeface="メイリオ"/>
                  <a:ea typeface="メイリオ"/>
                  <a:cs typeface="メイリオ"/>
                </a:rPr>
                <a:t>（地域レベルの要因）</a:t>
              </a:r>
              <a:endParaRPr kumimoji="1" lang="ja-JP" altLang="en-US" sz="1600" dirty="0">
                <a:latin typeface="メイリオ"/>
                <a:ea typeface="メイリオ"/>
                <a:cs typeface="メイリオ"/>
              </a:endParaRPr>
            </a:p>
          </p:txBody>
        </p:sp>
        <p:sp>
          <p:nvSpPr>
            <p:cNvPr id="8" name="角丸四角形 7"/>
            <p:cNvSpPr/>
            <p:nvPr/>
          </p:nvSpPr>
          <p:spPr>
            <a:xfrm>
              <a:off x="6804248" y="3212976"/>
              <a:ext cx="1800200" cy="8640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メイリオ"/>
                  <a:ea typeface="メイリオ"/>
                  <a:cs typeface="メイリオ"/>
                </a:rPr>
                <a:t>肥満が少ない</a:t>
              </a:r>
              <a:endParaRPr lang="en-US" altLang="ja-JP" sz="1600" dirty="0" smtClean="0">
                <a:latin typeface="メイリオ"/>
                <a:ea typeface="メイリオ"/>
                <a:cs typeface="メイリオ"/>
              </a:endParaRPr>
            </a:p>
            <a:p>
              <a:pPr algn="ctr"/>
              <a:r>
                <a:rPr kumimoji="1" lang="ja-JP" altLang="en-US" sz="1600" dirty="0" smtClean="0">
                  <a:latin typeface="メイリオ"/>
                  <a:ea typeface="メイリオ"/>
                  <a:cs typeface="メイリオ"/>
                </a:rPr>
                <a:t>（健康）</a:t>
              </a:r>
              <a:endParaRPr kumimoji="1" lang="ja-JP" altLang="en-US" sz="1600" dirty="0">
                <a:latin typeface="メイリオ"/>
                <a:ea typeface="メイリオ"/>
                <a:cs typeface="メイリオ"/>
              </a:endParaRPr>
            </a:p>
          </p:txBody>
        </p:sp>
        <p:sp>
          <p:nvSpPr>
            <p:cNvPr id="9" name="角丸四角形 8"/>
            <p:cNvSpPr/>
            <p:nvPr/>
          </p:nvSpPr>
          <p:spPr>
            <a:xfrm>
              <a:off x="3635896" y="3645024"/>
              <a:ext cx="2304256" cy="864096"/>
            </a:xfrm>
            <a:prstGeom prst="round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600" dirty="0" smtClean="0">
                  <a:latin typeface="メイリオ"/>
                  <a:ea typeface="メイリオ"/>
                  <a:cs typeface="メイリオ"/>
                </a:rPr>
                <a:t>健康意識が高く、運動が好きな地域住民</a:t>
              </a:r>
              <a:endParaRPr lang="en-US" altLang="ja-JP" sz="1600" dirty="0" smtClean="0">
                <a:latin typeface="メイリオ"/>
                <a:ea typeface="メイリオ"/>
                <a:cs typeface="メイリオ"/>
              </a:endParaRPr>
            </a:p>
            <a:p>
              <a:pPr algn="ctr"/>
              <a:r>
                <a:rPr lang="ja-JP" altLang="en-US" sz="1600" dirty="0" smtClean="0">
                  <a:latin typeface="メイリオ"/>
                  <a:ea typeface="メイリオ"/>
                  <a:cs typeface="メイリオ"/>
                </a:rPr>
                <a:t>（構成効果）</a:t>
              </a:r>
              <a:endParaRPr kumimoji="1" lang="ja-JP" altLang="en-US" sz="1600" dirty="0">
                <a:latin typeface="メイリオ"/>
                <a:ea typeface="メイリオ"/>
                <a:cs typeface="メイリオ"/>
              </a:endParaRPr>
            </a:p>
          </p:txBody>
        </p:sp>
        <p:sp>
          <p:nvSpPr>
            <p:cNvPr id="11" name="右矢印 10"/>
            <p:cNvSpPr/>
            <p:nvPr/>
          </p:nvSpPr>
          <p:spPr>
            <a:xfrm rot="19808099">
              <a:off x="2958800" y="2955404"/>
              <a:ext cx="552104" cy="360040"/>
            </a:xfrm>
            <a:prstGeom prst="rightArrow">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角丸四角形 4"/>
            <p:cNvSpPr/>
            <p:nvPr/>
          </p:nvSpPr>
          <p:spPr>
            <a:xfrm>
              <a:off x="3635896" y="2708920"/>
              <a:ext cx="2304256" cy="864096"/>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600" dirty="0" smtClean="0">
                  <a:latin typeface="メイリオ"/>
                  <a:ea typeface="メイリオ"/>
                  <a:cs typeface="メイリオ"/>
                </a:rPr>
                <a:t>運動をする環境があるので、運動量が増える</a:t>
              </a:r>
              <a:endParaRPr kumimoji="1" lang="en-US" altLang="ja-JP" sz="1600" dirty="0" smtClean="0">
                <a:latin typeface="メイリオ"/>
                <a:ea typeface="メイリオ"/>
                <a:cs typeface="メイリオ"/>
              </a:endParaRPr>
            </a:p>
            <a:p>
              <a:pPr algn="ctr"/>
              <a:r>
                <a:rPr kumimoji="1" lang="ja-JP" altLang="en-US" sz="1600" dirty="0" smtClean="0">
                  <a:latin typeface="メイリオ"/>
                  <a:ea typeface="メイリオ"/>
                  <a:cs typeface="メイリオ"/>
                </a:rPr>
                <a:t>（</a:t>
              </a:r>
              <a:r>
                <a:rPr lang="ja-JP" altLang="en-US" sz="1600" dirty="0" smtClean="0">
                  <a:latin typeface="メイリオ"/>
                  <a:ea typeface="メイリオ"/>
                  <a:cs typeface="メイリオ"/>
                </a:rPr>
                <a:t>文脈</a:t>
              </a:r>
              <a:r>
                <a:rPr kumimoji="1" lang="ja-JP" altLang="en-US" sz="1600" dirty="0" smtClean="0">
                  <a:latin typeface="メイリオ"/>
                  <a:ea typeface="メイリオ"/>
                  <a:cs typeface="メイリオ"/>
                </a:rPr>
                <a:t>効果）</a:t>
              </a:r>
              <a:endParaRPr kumimoji="1" lang="ja-JP" altLang="en-US" sz="1600" dirty="0">
                <a:latin typeface="メイリオ"/>
                <a:ea typeface="メイリオ"/>
                <a:cs typeface="メイリオ"/>
              </a:endParaRPr>
            </a:p>
          </p:txBody>
        </p:sp>
        <p:sp>
          <p:nvSpPr>
            <p:cNvPr id="18" name="右矢印 10"/>
            <p:cNvSpPr/>
            <p:nvPr/>
          </p:nvSpPr>
          <p:spPr>
            <a:xfrm rot="2214595">
              <a:off x="3040610" y="3918747"/>
              <a:ext cx="552104" cy="360040"/>
            </a:xfrm>
            <a:prstGeom prst="rightArrow">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右矢印 10"/>
            <p:cNvSpPr/>
            <p:nvPr/>
          </p:nvSpPr>
          <p:spPr>
            <a:xfrm rot="19808099">
              <a:off x="6137151" y="3902595"/>
              <a:ext cx="552104" cy="360040"/>
            </a:xfrm>
            <a:prstGeom prst="rightArrow">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右矢印 10"/>
            <p:cNvSpPr/>
            <p:nvPr/>
          </p:nvSpPr>
          <p:spPr>
            <a:xfrm rot="2214595">
              <a:off x="6136954" y="2939254"/>
              <a:ext cx="552104" cy="360040"/>
            </a:xfrm>
            <a:prstGeom prst="rightArrow">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3" name="TextBox 22"/>
          <p:cNvSpPr txBox="1"/>
          <p:nvPr/>
        </p:nvSpPr>
        <p:spPr>
          <a:xfrm>
            <a:off x="632520" y="5733256"/>
            <a:ext cx="8648521" cy="400110"/>
          </a:xfrm>
          <a:prstGeom prst="rect">
            <a:avLst/>
          </a:prstGeom>
          <a:noFill/>
        </p:spPr>
        <p:txBody>
          <a:bodyPr wrap="none" rtlCol="0">
            <a:spAutoFit/>
          </a:bodyPr>
          <a:lstStyle/>
          <a:p>
            <a:r>
              <a:rPr lang="ja-JP" altLang="en-US" sz="2000" dirty="0" smtClean="0">
                <a:latin typeface="メイリオ"/>
                <a:ea typeface="メイリオ"/>
                <a:cs typeface="メイリオ"/>
              </a:rPr>
              <a:t>どうすれば、これら２つの効果を切り分けて考えることができるのか！？</a:t>
            </a:r>
            <a:endParaRPr lang="en-US" sz="2000" dirty="0">
              <a:latin typeface="メイリオ"/>
              <a:ea typeface="メイリオ"/>
              <a:cs typeface="メイリオ"/>
            </a:endParaRPr>
          </a:p>
        </p:txBody>
      </p:sp>
      <p:sp>
        <p:nvSpPr>
          <p:cNvPr id="24" name="TextBox 23"/>
          <p:cNvSpPr txBox="1"/>
          <p:nvPr/>
        </p:nvSpPr>
        <p:spPr>
          <a:xfrm>
            <a:off x="5499061" y="188640"/>
            <a:ext cx="3647152"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ポイント３：文脈効果と構成効果</a:t>
            </a:r>
            <a:endParaRPr lang="en-US" dirty="0">
              <a:solidFill>
                <a:schemeClr val="tx1">
                  <a:lumMod val="65000"/>
                  <a:lumOff val="35000"/>
                </a:schemeClr>
              </a:solidFill>
              <a:latin typeface="メイリオ"/>
              <a:ea typeface="メイリオ"/>
              <a:cs typeface="メイリオ"/>
            </a:endParaRPr>
          </a:p>
        </p:txBody>
      </p:sp>
    </p:spTree>
    <p:extLst>
      <p:ext uri="{BB962C8B-B14F-4D97-AF65-F5344CB8AC3E}">
        <p14:creationId xmlns:p14="http://schemas.microsoft.com/office/powerpoint/2010/main" val="273142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3062" y="764704"/>
            <a:ext cx="8915400" cy="648072"/>
          </a:xfr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ja-JP" altLang="en-US" sz="3600" dirty="0" smtClean="0"/>
              <a:t>私たちの健康を決めるもの</a:t>
            </a:r>
            <a:endParaRPr kumimoji="1" lang="ja-JP" altLang="en-US" sz="3600" dirty="0"/>
          </a:p>
        </p:txBody>
      </p:sp>
      <p:sp>
        <p:nvSpPr>
          <p:cNvPr id="5" name="コンテンツ プレースホルダー 4"/>
          <p:cNvSpPr>
            <a:spLocks noGrp="1"/>
          </p:cNvSpPr>
          <p:nvPr>
            <p:ph idx="1"/>
          </p:nvPr>
        </p:nvSpPr>
        <p:spPr>
          <a:xfrm>
            <a:off x="0" y="1556793"/>
            <a:ext cx="9906000" cy="576064"/>
          </a:xfrm>
        </p:spPr>
        <p:txBody>
          <a:bodyPr>
            <a:normAutofit fontScale="77500" lnSpcReduction="20000"/>
          </a:bodyPr>
          <a:lstStyle/>
          <a:p>
            <a:pPr marL="0" indent="0" algn="ctr">
              <a:buNone/>
            </a:pPr>
            <a:r>
              <a:rPr lang="ja-JP" altLang="en-US" sz="2400" dirty="0" smtClean="0"/>
              <a:t>不健康であることは不規則な生活習慣などの結果であり、</a:t>
            </a:r>
            <a:r>
              <a:rPr lang="en-US" altLang="ja-JP" sz="2400" dirty="0" smtClean="0"/>
              <a:t/>
            </a:r>
            <a:br>
              <a:rPr lang="en-US" altLang="ja-JP" sz="2400" dirty="0" smtClean="0"/>
            </a:br>
            <a:r>
              <a:rPr lang="ja-JP" altLang="en-US" sz="2400" dirty="0" smtClean="0"/>
              <a:t>そのような行動をとった個人の責任である？</a:t>
            </a:r>
            <a:endParaRPr lang="en-US" altLang="ja-JP" sz="2400" dirty="0" smtClean="0"/>
          </a:p>
          <a:p>
            <a:pPr marL="0" indent="0" algn="ctr">
              <a:buNone/>
            </a:pPr>
            <a:endParaRPr lang="en-US" altLang="ja-JP" sz="2400" dirty="0" smtClean="0"/>
          </a:p>
          <a:p>
            <a:pPr marL="0" indent="0" algn="ctr">
              <a:buNone/>
            </a:pPr>
            <a:endParaRPr lang="en-US" altLang="ja-JP" sz="2400" dirty="0"/>
          </a:p>
          <a:p>
            <a:pPr marL="0" indent="0" algn="ctr">
              <a:buNone/>
            </a:pPr>
            <a:endParaRPr lang="en-US" altLang="ja-JP" sz="2400" dirty="0" smtClean="0"/>
          </a:p>
          <a:p>
            <a:pPr marL="0" indent="0" algn="ctr">
              <a:buNone/>
            </a:pPr>
            <a:endParaRPr lang="en-US" altLang="ja-JP" sz="2400" dirty="0" smtClean="0"/>
          </a:p>
          <a:p>
            <a:pPr marL="0" indent="0" algn="ctr">
              <a:buNone/>
            </a:pPr>
            <a:endParaRPr kumimoji="1" lang="ja-JP" altLang="en-US" sz="2400" dirty="0"/>
          </a:p>
        </p:txBody>
      </p:sp>
      <p:pic>
        <p:nvPicPr>
          <p:cNvPr id="1026" name="Picture 2" descr="C:\Users\heer_members\Desktop\aruki_tabak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165" y="2407479"/>
            <a:ext cx="1660329" cy="17416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heer_members\Desktop\hashiru_bo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662" y="2512535"/>
            <a:ext cx="1560173" cy="1636546"/>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考え事をしている人たちのイラスト（男性看護師）"/>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887" y="2316088"/>
            <a:ext cx="2063750"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28497" y="4509121"/>
            <a:ext cx="8736971" cy="1477328"/>
          </a:xfrm>
          <a:prstGeom prst="rect">
            <a:avLst/>
          </a:prstGeom>
          <a:noFill/>
        </p:spPr>
        <p:txBody>
          <a:bodyPr wrap="square" rtlCol="0">
            <a:spAutoFit/>
          </a:bodyPr>
          <a:lstStyle/>
          <a:p>
            <a:r>
              <a:rPr lang="ja-JP" altLang="en-US" dirty="0">
                <a:latin typeface="メイリオ"/>
                <a:ea typeface="メイリオ"/>
                <a:cs typeface="メイリオ"/>
              </a:rPr>
              <a:t>答えは</a:t>
            </a:r>
            <a:r>
              <a:rPr lang="en-US" altLang="ja-JP" dirty="0">
                <a:latin typeface="メイリオ"/>
                <a:ea typeface="メイリオ"/>
                <a:cs typeface="メイリオ"/>
              </a:rPr>
              <a:t>NO</a:t>
            </a:r>
            <a:r>
              <a:rPr lang="ja-JP" altLang="en-US" dirty="0" smtClean="0">
                <a:latin typeface="メイリオ"/>
                <a:ea typeface="メイリオ"/>
                <a:cs typeface="メイリオ"/>
              </a:rPr>
              <a:t>。私たち</a:t>
            </a:r>
            <a:r>
              <a:rPr lang="ja-JP" altLang="en-US" dirty="0">
                <a:latin typeface="メイリオ"/>
                <a:ea typeface="メイリオ"/>
                <a:cs typeface="メイリオ"/>
              </a:rPr>
              <a:t>の健康を決めている</a:t>
            </a:r>
            <a:r>
              <a:rPr lang="ja-JP" altLang="en-US" dirty="0" smtClean="0">
                <a:latin typeface="メイリオ"/>
                <a:ea typeface="メイリオ"/>
                <a:cs typeface="メイリオ"/>
              </a:rPr>
              <a:t>のは、</a:t>
            </a:r>
            <a:r>
              <a:rPr lang="ja-JP" altLang="en-US" dirty="0">
                <a:latin typeface="メイリオ"/>
                <a:ea typeface="メイリオ"/>
                <a:cs typeface="メイリオ"/>
              </a:rPr>
              <a:t>個人の遺伝子や生活習慣だけ</a:t>
            </a:r>
            <a:r>
              <a:rPr lang="ja-JP" altLang="en-US" dirty="0" smtClean="0">
                <a:latin typeface="メイリオ"/>
                <a:ea typeface="メイリオ"/>
                <a:cs typeface="メイリオ"/>
              </a:rPr>
              <a:t>ではないことが多くの研究によって明らかになってきて</a:t>
            </a:r>
            <a:r>
              <a:rPr lang="ja-JP" altLang="en-US" dirty="0">
                <a:latin typeface="メイリオ"/>
                <a:ea typeface="メイリオ"/>
                <a:cs typeface="メイリオ"/>
              </a:rPr>
              <a:t>います</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r>
              <a:rPr lang="ja-JP" altLang="en-US" dirty="0" smtClean="0">
                <a:latin typeface="メイリオ"/>
                <a:ea typeface="メイリオ"/>
                <a:cs typeface="メイリオ"/>
              </a:rPr>
              <a:t>私たち</a:t>
            </a:r>
            <a:r>
              <a:rPr lang="ja-JP" altLang="en-US" dirty="0">
                <a:latin typeface="メイリオ"/>
                <a:ea typeface="メイリオ"/>
                <a:cs typeface="メイリオ"/>
              </a:rPr>
              <a:t>の</a:t>
            </a:r>
            <a:r>
              <a:rPr lang="ja-JP" altLang="en-US" dirty="0">
                <a:solidFill>
                  <a:schemeClr val="accent2"/>
                </a:solidFill>
                <a:latin typeface="メイリオ"/>
                <a:ea typeface="メイリオ"/>
                <a:cs typeface="メイリオ"/>
              </a:rPr>
              <a:t>健康</a:t>
            </a:r>
            <a:r>
              <a:rPr lang="ja-JP" altLang="en-US" dirty="0">
                <a:latin typeface="メイリオ"/>
                <a:ea typeface="メイリオ"/>
                <a:cs typeface="メイリオ"/>
              </a:rPr>
              <a:t>に</a:t>
            </a:r>
            <a:r>
              <a:rPr lang="ja-JP" altLang="en-US" dirty="0" smtClean="0">
                <a:latin typeface="メイリオ"/>
                <a:ea typeface="メイリオ"/>
                <a:cs typeface="メイリオ"/>
              </a:rPr>
              <a:t>は、所得・学歴や住んでいる地域の特徴など</a:t>
            </a:r>
            <a:r>
              <a:rPr lang="ja-JP" altLang="en-US" dirty="0" smtClean="0">
                <a:solidFill>
                  <a:schemeClr val="accent3">
                    <a:lumMod val="75000"/>
                  </a:schemeClr>
                </a:solidFill>
                <a:latin typeface="メイリオ"/>
                <a:ea typeface="メイリオ"/>
                <a:cs typeface="メイリオ"/>
              </a:rPr>
              <a:t>社会</a:t>
            </a:r>
            <a:r>
              <a:rPr lang="ja-JP" altLang="en-US" dirty="0" smtClean="0">
                <a:latin typeface="メイリオ"/>
                <a:ea typeface="メイリオ"/>
                <a:cs typeface="メイリオ"/>
              </a:rPr>
              <a:t>的</a:t>
            </a:r>
            <a:r>
              <a:rPr lang="ja-JP" altLang="en-US" dirty="0">
                <a:latin typeface="メイリオ"/>
                <a:ea typeface="メイリオ"/>
                <a:cs typeface="メイリオ"/>
              </a:rPr>
              <a:t>な因子も影響しているのです！</a:t>
            </a:r>
            <a:endParaRPr lang="en-US" altLang="ja-JP" dirty="0">
              <a:latin typeface="メイリオ"/>
              <a:ea typeface="メイリオ"/>
              <a:cs typeface="メイリオ"/>
            </a:endParaRPr>
          </a:p>
          <a:p>
            <a:r>
              <a:rPr lang="ja-JP" altLang="en-US" dirty="0">
                <a:solidFill>
                  <a:srgbClr val="77933C"/>
                </a:solidFill>
                <a:latin typeface="メイリオ"/>
                <a:ea typeface="メイリオ"/>
                <a:cs typeface="メイリオ"/>
              </a:rPr>
              <a:t>社会</a:t>
            </a:r>
            <a:r>
              <a:rPr lang="ja-JP" altLang="en-US" dirty="0">
                <a:latin typeface="メイリオ"/>
                <a:ea typeface="メイリオ"/>
                <a:cs typeface="メイリオ"/>
              </a:rPr>
              <a:t>と</a:t>
            </a:r>
            <a:r>
              <a:rPr lang="ja-JP" altLang="en-US" dirty="0">
                <a:solidFill>
                  <a:srgbClr val="C0504D"/>
                </a:solidFill>
                <a:latin typeface="メイリオ"/>
                <a:ea typeface="メイリオ"/>
                <a:cs typeface="メイリオ"/>
              </a:rPr>
              <a:t>健康</a:t>
            </a:r>
            <a:r>
              <a:rPr lang="ja-JP" altLang="en-US" dirty="0">
                <a:latin typeface="メイリオ"/>
                <a:ea typeface="メイリオ"/>
                <a:cs typeface="メイリオ"/>
              </a:rPr>
              <a:t>はいったいどう関係して</a:t>
            </a:r>
            <a:r>
              <a:rPr lang="ja-JP" altLang="en-US" dirty="0" smtClean="0">
                <a:latin typeface="メイリオ"/>
                <a:ea typeface="メイリオ"/>
                <a:cs typeface="メイリオ"/>
              </a:rPr>
              <a:t>いるのでしょう</a:t>
            </a:r>
            <a:r>
              <a:rPr lang="ja-JP" altLang="en-US" dirty="0">
                <a:latin typeface="メイリオ"/>
                <a:ea typeface="メイリオ"/>
                <a:cs typeface="メイリオ"/>
              </a:rPr>
              <a:t>か</a:t>
            </a:r>
            <a:r>
              <a:rPr lang="ja-JP" altLang="en-US" dirty="0" smtClean="0">
                <a:latin typeface="メイリオ"/>
                <a:ea typeface="メイリオ"/>
                <a:cs typeface="メイリオ"/>
              </a:rPr>
              <a:t>？</a:t>
            </a:r>
            <a:endParaRPr lang="en-US" altLang="ja-JP" dirty="0">
              <a:latin typeface="メイリオ"/>
              <a:ea typeface="メイリオ"/>
              <a:cs typeface="メイリオ"/>
            </a:endParaRPr>
          </a:p>
        </p:txBody>
      </p:sp>
      <p:sp>
        <p:nvSpPr>
          <p:cNvPr id="8" name="Slide Number Placeholder 7"/>
          <p:cNvSpPr>
            <a:spLocks noGrp="1"/>
          </p:cNvSpPr>
          <p:nvPr>
            <p:ph type="sldNum" sz="quarter" idx="12"/>
          </p:nvPr>
        </p:nvSpPr>
        <p:spPr/>
        <p:txBody>
          <a:bodyPr/>
          <a:lstStyle/>
          <a:p>
            <a:fld id="{444BD923-67C3-41E9-957C-8E47AB11A637}" type="slidenum">
              <a:rPr kumimoji="1" lang="ja-JP" altLang="en-US" smtClean="0"/>
              <a:pPr/>
              <a:t>2</a:t>
            </a:fld>
            <a:endParaRPr kumimoji="1" lang="ja-JP" altLang="en-US" dirty="0"/>
          </a:p>
        </p:txBody>
      </p:sp>
      <p:sp>
        <p:nvSpPr>
          <p:cNvPr id="11" name="TextBox 10"/>
          <p:cNvSpPr txBox="1"/>
          <p:nvPr/>
        </p:nvSpPr>
        <p:spPr>
          <a:xfrm>
            <a:off x="6747199" y="260648"/>
            <a:ext cx="2492990" cy="369332"/>
          </a:xfrm>
          <a:prstGeom prst="rect">
            <a:avLst/>
          </a:prstGeom>
          <a:noFill/>
        </p:spPr>
        <p:txBody>
          <a:bodyPr wrap="none" rtlCol="0">
            <a:spAutoFit/>
          </a:bodyPr>
          <a:lstStyle/>
          <a:p>
            <a:r>
              <a:rPr lang="en-US" dirty="0" smtClean="0">
                <a:solidFill>
                  <a:schemeClr val="tx1">
                    <a:lumMod val="65000"/>
                    <a:lumOff val="35000"/>
                  </a:schemeClr>
                </a:solidFill>
                <a:latin typeface="メイリオ"/>
                <a:ea typeface="メイリオ"/>
                <a:cs typeface="メイリオ"/>
              </a:rPr>
              <a:t>社会疫学とその</a:t>
            </a:r>
            <a:r>
              <a:rPr lang="ja-JP" altLang="en-US" dirty="0" smtClean="0">
                <a:solidFill>
                  <a:schemeClr val="tx1">
                    <a:lumMod val="65000"/>
                    <a:lumOff val="35000"/>
                  </a:schemeClr>
                </a:solidFill>
                <a:latin typeface="メイリオ"/>
                <a:ea typeface="メイリオ"/>
                <a:cs typeface="メイリオ"/>
              </a:rPr>
              <a:t>注意点</a:t>
            </a:r>
            <a:endParaRPr lang="en-US" dirty="0">
              <a:solidFill>
                <a:schemeClr val="tx1">
                  <a:lumMod val="65000"/>
                  <a:lumOff val="35000"/>
                </a:schemeClr>
              </a:solidFill>
              <a:latin typeface="メイリオ"/>
              <a:ea typeface="メイリオ"/>
              <a:cs typeface="メイリオ"/>
            </a:endParaRPr>
          </a:p>
        </p:txBody>
      </p:sp>
      <p:sp>
        <p:nvSpPr>
          <p:cNvPr id="4" name="TextBox 3"/>
          <p:cNvSpPr txBox="1"/>
          <p:nvPr/>
        </p:nvSpPr>
        <p:spPr>
          <a:xfrm>
            <a:off x="4111047" y="2564904"/>
            <a:ext cx="625929" cy="523220"/>
          </a:xfrm>
          <a:prstGeom prst="rect">
            <a:avLst/>
          </a:prstGeom>
          <a:noFill/>
        </p:spPr>
        <p:txBody>
          <a:bodyPr wrap="square" rtlCol="0">
            <a:spAutoFit/>
          </a:bodyPr>
          <a:lstStyle/>
          <a:p>
            <a:pPr algn="ctr"/>
            <a:r>
              <a:rPr lang="ja-JP" altLang="en-US" sz="2800" dirty="0" smtClean="0"/>
              <a:t>？</a:t>
            </a:r>
            <a:endParaRPr lang="en-US" sz="2800" dirty="0"/>
          </a:p>
        </p:txBody>
      </p:sp>
    </p:spTree>
    <p:extLst>
      <p:ext uri="{BB962C8B-B14F-4D97-AF65-F5344CB8AC3E}">
        <p14:creationId xmlns:p14="http://schemas.microsoft.com/office/powerpoint/2010/main" val="1378025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3314818" y="1988841"/>
            <a:ext cx="2652295"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正方形/長方形 29"/>
          <p:cNvSpPr/>
          <p:nvPr/>
        </p:nvSpPr>
        <p:spPr>
          <a:xfrm>
            <a:off x="584515" y="1988841"/>
            <a:ext cx="2652295"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コンテンツ プレースホルダー 6"/>
          <p:cNvSpPr>
            <a:spLocks noGrp="1"/>
          </p:cNvSpPr>
          <p:nvPr>
            <p:ph idx="1"/>
          </p:nvPr>
        </p:nvSpPr>
        <p:spPr>
          <a:xfrm>
            <a:off x="344488" y="4941168"/>
            <a:ext cx="9271030" cy="1368152"/>
          </a:xfrm>
        </p:spPr>
        <p:txBody>
          <a:bodyPr>
            <a:normAutofit/>
          </a:bodyPr>
          <a:lstStyle/>
          <a:p>
            <a:pPr marL="0" indent="0">
              <a:buNone/>
            </a:pPr>
            <a:r>
              <a:rPr lang="ja-JP" altLang="en-US" sz="2000" dirty="0" smtClean="0">
                <a:solidFill>
                  <a:schemeClr val="accent2"/>
                </a:solidFill>
              </a:rPr>
              <a:t>地域レベルの要因と個人レベルの要因の効果を分けることが可能な統計的手法</a:t>
            </a:r>
            <a:endParaRPr lang="en-US" altLang="ja-JP" sz="2000" dirty="0" smtClean="0">
              <a:solidFill>
                <a:schemeClr val="accent2"/>
              </a:solidFill>
            </a:endParaRPr>
          </a:p>
          <a:p>
            <a:pPr lvl="1"/>
            <a:r>
              <a:rPr lang="ja-JP" altLang="en-US" sz="1800" dirty="0" smtClean="0"/>
              <a:t>地域レベルの要因とその地域に住む個人の特徴に関する情報を両方集める</a:t>
            </a:r>
            <a:endParaRPr lang="en-US" altLang="ja-JP" sz="1800" dirty="0" smtClean="0"/>
          </a:p>
          <a:p>
            <a:pPr lvl="1"/>
            <a:r>
              <a:rPr lang="en-US" altLang="ja-JP" sz="1800" dirty="0"/>
              <a:t>3</a:t>
            </a:r>
            <a:r>
              <a:rPr lang="ja-JP" altLang="en-US" sz="1800" dirty="0"/>
              <a:t>階層以上の階層構造でも対応可能。（例：地域</a:t>
            </a:r>
            <a:r>
              <a:rPr lang="en-US" altLang="ja-JP" sz="1800" dirty="0"/>
              <a:t> – </a:t>
            </a:r>
            <a:r>
              <a:rPr lang="ja-JP" altLang="en-US" sz="1800" dirty="0"/>
              <a:t>施設</a:t>
            </a:r>
            <a:r>
              <a:rPr lang="en-US" altLang="ja-JP" sz="1800" dirty="0"/>
              <a:t> – </a:t>
            </a:r>
            <a:r>
              <a:rPr lang="ja-JP" altLang="en-US" sz="1800" dirty="0"/>
              <a:t>入居者）</a:t>
            </a:r>
            <a:endParaRPr lang="en-US" altLang="ja-JP" sz="1800" dirty="0"/>
          </a:p>
          <a:p>
            <a:pPr lvl="1"/>
            <a:endParaRPr lang="en-US" altLang="ja-JP" sz="2000" dirty="0" smtClean="0">
              <a:latin typeface="メイリオ"/>
              <a:ea typeface="メイリオ"/>
              <a:cs typeface="メイリオ"/>
            </a:endParaRPr>
          </a:p>
          <a:p>
            <a:pPr lvl="1"/>
            <a:endParaRPr kumimoji="1" lang="ja-JP" altLang="en-US" sz="2000" dirty="0">
              <a:latin typeface="メイリオ"/>
              <a:ea typeface="メイリオ"/>
              <a:cs typeface="メイリオ"/>
            </a:endParaRPr>
          </a:p>
        </p:txBody>
      </p:sp>
      <p:sp>
        <p:nvSpPr>
          <p:cNvPr id="8" name="角丸四角形 7"/>
          <p:cNvSpPr/>
          <p:nvPr/>
        </p:nvSpPr>
        <p:spPr>
          <a:xfrm>
            <a:off x="740532" y="2132856"/>
            <a:ext cx="2340260" cy="792088"/>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latin typeface="メイリオ"/>
                <a:ea typeface="メイリオ"/>
                <a:cs typeface="メイリオ"/>
              </a:rPr>
              <a:t>地域</a:t>
            </a:r>
            <a:r>
              <a:rPr kumimoji="1" lang="en-US" altLang="ja-JP" dirty="0" smtClean="0">
                <a:latin typeface="メイリオ"/>
                <a:ea typeface="メイリオ"/>
                <a:cs typeface="メイリオ"/>
              </a:rPr>
              <a:t>1</a:t>
            </a:r>
          </a:p>
        </p:txBody>
      </p:sp>
      <p:sp>
        <p:nvSpPr>
          <p:cNvPr id="9" name="角丸四角形 8"/>
          <p:cNvSpPr/>
          <p:nvPr/>
        </p:nvSpPr>
        <p:spPr>
          <a:xfrm>
            <a:off x="3470835" y="2132856"/>
            <a:ext cx="2340260" cy="792088"/>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latin typeface="メイリオ"/>
                <a:ea typeface="メイリオ"/>
                <a:cs typeface="メイリオ"/>
              </a:rPr>
              <a:t>地域</a:t>
            </a:r>
            <a:r>
              <a:rPr kumimoji="1" lang="en-US" altLang="ja-JP" dirty="0" smtClean="0">
                <a:latin typeface="メイリオ"/>
                <a:ea typeface="メイリオ"/>
                <a:cs typeface="メイリオ"/>
              </a:rPr>
              <a:t>2</a:t>
            </a:r>
          </a:p>
        </p:txBody>
      </p:sp>
      <p:sp>
        <p:nvSpPr>
          <p:cNvPr id="10" name="スマイル 9"/>
          <p:cNvSpPr/>
          <p:nvPr/>
        </p:nvSpPr>
        <p:spPr>
          <a:xfrm>
            <a:off x="974558" y="3284986"/>
            <a:ext cx="468055" cy="432049"/>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1" name="スマイル 10"/>
          <p:cNvSpPr/>
          <p:nvPr/>
        </p:nvSpPr>
        <p:spPr>
          <a:xfrm>
            <a:off x="1754645" y="3284984"/>
            <a:ext cx="468052" cy="43204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2" name="スマイル 11"/>
          <p:cNvSpPr/>
          <p:nvPr/>
        </p:nvSpPr>
        <p:spPr>
          <a:xfrm>
            <a:off x="2534731" y="3284984"/>
            <a:ext cx="468052" cy="43204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3" name="スマイル 12"/>
          <p:cNvSpPr/>
          <p:nvPr/>
        </p:nvSpPr>
        <p:spPr>
          <a:xfrm>
            <a:off x="974558" y="3933056"/>
            <a:ext cx="468052" cy="43204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4" name="スマイル 13"/>
          <p:cNvSpPr/>
          <p:nvPr/>
        </p:nvSpPr>
        <p:spPr>
          <a:xfrm>
            <a:off x="1754645" y="3933056"/>
            <a:ext cx="468052" cy="43204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5" name="スマイル 14"/>
          <p:cNvSpPr/>
          <p:nvPr/>
        </p:nvSpPr>
        <p:spPr>
          <a:xfrm>
            <a:off x="2534731" y="3933056"/>
            <a:ext cx="468052" cy="43204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6" name="スマイル 15"/>
          <p:cNvSpPr/>
          <p:nvPr/>
        </p:nvSpPr>
        <p:spPr>
          <a:xfrm>
            <a:off x="3626853" y="3284984"/>
            <a:ext cx="468052" cy="43204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7" name="スマイル 16"/>
          <p:cNvSpPr/>
          <p:nvPr/>
        </p:nvSpPr>
        <p:spPr>
          <a:xfrm>
            <a:off x="4484948" y="3284984"/>
            <a:ext cx="468052" cy="43204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8" name="スマイル 17"/>
          <p:cNvSpPr/>
          <p:nvPr/>
        </p:nvSpPr>
        <p:spPr>
          <a:xfrm>
            <a:off x="5265035" y="3284984"/>
            <a:ext cx="468052" cy="43204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9" name="スマイル 18"/>
          <p:cNvSpPr/>
          <p:nvPr/>
        </p:nvSpPr>
        <p:spPr>
          <a:xfrm>
            <a:off x="3626853" y="3933056"/>
            <a:ext cx="468052" cy="43204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0" name="スマイル 19"/>
          <p:cNvSpPr/>
          <p:nvPr/>
        </p:nvSpPr>
        <p:spPr>
          <a:xfrm>
            <a:off x="4484948" y="3933056"/>
            <a:ext cx="468052" cy="43204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1" name="スマイル 20"/>
          <p:cNvSpPr/>
          <p:nvPr/>
        </p:nvSpPr>
        <p:spPr>
          <a:xfrm>
            <a:off x="5265035" y="3933056"/>
            <a:ext cx="468052" cy="43204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3" name="右中かっこ 22"/>
          <p:cNvSpPr/>
          <p:nvPr/>
        </p:nvSpPr>
        <p:spPr>
          <a:xfrm>
            <a:off x="6357156" y="2132856"/>
            <a:ext cx="390043" cy="237626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24" name="正方形/長方形 23"/>
          <p:cNvSpPr/>
          <p:nvPr/>
        </p:nvSpPr>
        <p:spPr>
          <a:xfrm>
            <a:off x="7215251" y="2276872"/>
            <a:ext cx="163818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latin typeface="メイリオ"/>
                <a:ea typeface="メイリオ"/>
                <a:cs typeface="メイリオ"/>
              </a:rPr>
              <a:t>地域レベル</a:t>
            </a:r>
            <a:endParaRPr kumimoji="1" lang="ja-JP" altLang="en-US" dirty="0">
              <a:latin typeface="メイリオ"/>
              <a:ea typeface="メイリオ"/>
              <a:cs typeface="メイリオ"/>
            </a:endParaRPr>
          </a:p>
        </p:txBody>
      </p:sp>
      <p:cxnSp>
        <p:nvCxnSpPr>
          <p:cNvPr id="26" name="直線コネクタ 25"/>
          <p:cNvCxnSpPr/>
          <p:nvPr/>
        </p:nvCxnSpPr>
        <p:spPr>
          <a:xfrm>
            <a:off x="8073347" y="2780928"/>
            <a:ext cx="0" cy="648072"/>
          </a:xfrm>
          <a:prstGeom prst="line">
            <a:avLst/>
          </a:prstGeom>
        </p:spPr>
        <p:style>
          <a:lnRef idx="2">
            <a:schemeClr val="dk1"/>
          </a:lnRef>
          <a:fillRef idx="0">
            <a:schemeClr val="dk1"/>
          </a:fillRef>
          <a:effectRef idx="1">
            <a:schemeClr val="dk1"/>
          </a:effectRef>
          <a:fontRef idx="minor">
            <a:schemeClr val="tx1"/>
          </a:fontRef>
        </p:style>
      </p:cxnSp>
      <p:sp>
        <p:nvSpPr>
          <p:cNvPr id="27" name="正方形/長方形 26"/>
          <p:cNvSpPr/>
          <p:nvPr/>
        </p:nvSpPr>
        <p:spPr>
          <a:xfrm>
            <a:off x="7215251" y="3429001"/>
            <a:ext cx="163818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latin typeface="メイリオ"/>
                <a:ea typeface="メイリオ"/>
                <a:cs typeface="メイリオ"/>
              </a:rPr>
              <a:t>個人レベル</a:t>
            </a:r>
            <a:endParaRPr kumimoji="1" lang="ja-JP" altLang="en-US" dirty="0">
              <a:latin typeface="メイリオ"/>
              <a:ea typeface="メイリオ"/>
              <a:cs typeface="メイリオ"/>
            </a:endParaRPr>
          </a:p>
        </p:txBody>
      </p:sp>
      <p:sp>
        <p:nvSpPr>
          <p:cNvPr id="29" name="テキスト ボックス 28"/>
          <p:cNvSpPr txBox="1"/>
          <p:nvPr/>
        </p:nvSpPr>
        <p:spPr>
          <a:xfrm>
            <a:off x="94082" y="3140968"/>
            <a:ext cx="430887" cy="1728192"/>
          </a:xfrm>
          <a:prstGeom prst="rect">
            <a:avLst/>
          </a:prstGeom>
          <a:noFill/>
        </p:spPr>
        <p:txBody>
          <a:bodyPr vert="eaVert" wrap="square" rtlCol="0">
            <a:spAutoFit/>
          </a:bodyPr>
          <a:lstStyle/>
          <a:p>
            <a:r>
              <a:rPr kumimoji="1" lang="ja-JP" altLang="en-US" sz="1600" i="1" dirty="0" smtClean="0">
                <a:latin typeface="メイリオ"/>
                <a:ea typeface="メイリオ"/>
                <a:cs typeface="メイリオ"/>
              </a:rPr>
              <a:t>各地域に住む個人</a:t>
            </a:r>
            <a:endParaRPr kumimoji="1" lang="ja-JP" altLang="en-US" sz="1600" i="1" dirty="0">
              <a:latin typeface="メイリオ"/>
              <a:ea typeface="メイリオ"/>
              <a:cs typeface="メイリオ"/>
            </a:endParaRPr>
          </a:p>
        </p:txBody>
      </p:sp>
      <p:cxnSp>
        <p:nvCxnSpPr>
          <p:cNvPr id="33" name="直線コネクタ 32"/>
          <p:cNvCxnSpPr/>
          <p:nvPr/>
        </p:nvCxnSpPr>
        <p:spPr>
          <a:xfrm>
            <a:off x="350489" y="3068960"/>
            <a:ext cx="585065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Slide Number Placeholder 2"/>
          <p:cNvSpPr>
            <a:spLocks noGrp="1"/>
          </p:cNvSpPr>
          <p:nvPr>
            <p:ph type="sldNum" sz="quarter" idx="12"/>
          </p:nvPr>
        </p:nvSpPr>
        <p:spPr/>
        <p:txBody>
          <a:bodyPr/>
          <a:lstStyle/>
          <a:p>
            <a:fld id="{444BD923-67C3-41E9-957C-8E47AB11A637}" type="slidenum">
              <a:rPr kumimoji="1" lang="ja-JP" altLang="en-US" smtClean="0"/>
              <a:pPr/>
              <a:t>20</a:t>
            </a:fld>
            <a:endParaRPr kumimoji="1" lang="ja-JP" altLang="en-US" dirty="0"/>
          </a:p>
        </p:txBody>
      </p:sp>
      <p:sp>
        <p:nvSpPr>
          <p:cNvPr id="32" name="タイトル 1"/>
          <p:cNvSpPr txBox="1">
            <a:spLocks/>
          </p:cNvSpPr>
          <p:nvPr/>
        </p:nvSpPr>
        <p:spPr>
          <a:xfrm>
            <a:off x="513062" y="764707"/>
            <a:ext cx="8915400" cy="933815"/>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a:latin typeface="メイリオ"/>
                <a:ea typeface="メイリオ"/>
                <a:cs typeface="メイリオ"/>
              </a:rPr>
              <a:t>マルチレベル</a:t>
            </a:r>
            <a:r>
              <a:rPr lang="ja-JP" altLang="en-US" sz="3600" dirty="0" smtClean="0">
                <a:latin typeface="メイリオ"/>
                <a:ea typeface="メイリオ"/>
                <a:cs typeface="メイリオ"/>
              </a:rPr>
              <a:t>分析</a:t>
            </a:r>
            <a:endParaRPr lang="ja-JP" altLang="en-US" sz="3600" dirty="0"/>
          </a:p>
        </p:txBody>
      </p:sp>
      <p:sp>
        <p:nvSpPr>
          <p:cNvPr id="35" name="TextBox 34"/>
          <p:cNvSpPr txBox="1"/>
          <p:nvPr/>
        </p:nvSpPr>
        <p:spPr>
          <a:xfrm>
            <a:off x="5499061" y="188640"/>
            <a:ext cx="3647152"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ポイント３：文脈効果と構成効果</a:t>
            </a:r>
            <a:endParaRPr lang="en-US" dirty="0">
              <a:solidFill>
                <a:schemeClr val="tx1">
                  <a:lumMod val="65000"/>
                  <a:lumOff val="35000"/>
                </a:schemeClr>
              </a:solidFill>
              <a:latin typeface="メイリオ"/>
              <a:ea typeface="メイリオ"/>
              <a:cs typeface="メイリオ"/>
            </a:endParaRPr>
          </a:p>
        </p:txBody>
      </p:sp>
      <p:sp>
        <p:nvSpPr>
          <p:cNvPr id="2" name="TextBox 1"/>
          <p:cNvSpPr txBox="1"/>
          <p:nvPr/>
        </p:nvSpPr>
        <p:spPr>
          <a:xfrm>
            <a:off x="7026131" y="4005064"/>
            <a:ext cx="2031325" cy="646331"/>
          </a:xfrm>
          <a:prstGeom prst="rect">
            <a:avLst/>
          </a:prstGeom>
          <a:noFill/>
        </p:spPr>
        <p:txBody>
          <a:bodyPr wrap="none" rtlCol="0">
            <a:spAutoFit/>
          </a:bodyPr>
          <a:lstStyle/>
          <a:p>
            <a:pPr algn="ctr"/>
            <a:r>
              <a:rPr lang="ja-JP" altLang="en-US" dirty="0" smtClean="0">
                <a:latin typeface="メイリオ"/>
                <a:ea typeface="メイリオ"/>
                <a:cs typeface="メイリオ"/>
              </a:rPr>
              <a:t>という階層構造</a:t>
            </a:r>
            <a:r>
              <a:rPr lang="en-US" altLang="ja-JP" dirty="0" smtClean="0">
                <a:latin typeface="メイリオ"/>
                <a:ea typeface="メイリオ"/>
                <a:cs typeface="メイリオ"/>
              </a:rPr>
              <a:t/>
            </a:r>
            <a:br>
              <a:rPr lang="en-US" altLang="ja-JP" dirty="0" smtClean="0">
                <a:latin typeface="メイリオ"/>
                <a:ea typeface="メイリオ"/>
                <a:cs typeface="メイリオ"/>
              </a:rPr>
            </a:br>
            <a:r>
              <a:rPr lang="ja-JP" altLang="en-US" dirty="0" smtClean="0">
                <a:latin typeface="メイリオ"/>
                <a:ea typeface="メイリオ"/>
                <a:cs typeface="メイリオ"/>
              </a:rPr>
              <a:t>（マルチレベル）</a:t>
            </a:r>
            <a:endParaRPr lang="en-US" altLang="ja-JP" dirty="0" smtClean="0">
              <a:latin typeface="メイリオ"/>
              <a:ea typeface="メイリオ"/>
              <a:cs typeface="メイリオ"/>
            </a:endParaRPr>
          </a:p>
        </p:txBody>
      </p:sp>
    </p:spTree>
    <p:extLst>
      <p:ext uri="{BB962C8B-B14F-4D97-AF65-F5344CB8AC3E}">
        <p14:creationId xmlns:p14="http://schemas.microsoft.com/office/powerpoint/2010/main" val="3681992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620689"/>
            <a:ext cx="8915400" cy="936104"/>
          </a:xfrm>
        </p:spPr>
        <p:txBody>
          <a:bodyPr/>
          <a:lstStyle/>
          <a:p>
            <a:r>
              <a:rPr lang="ja-JP" altLang="en-US" dirty="0" smtClean="0"/>
              <a:t>まとめ</a:t>
            </a:r>
            <a:endParaRPr lang="en-US" dirty="0"/>
          </a:p>
        </p:txBody>
      </p:sp>
      <p:sp>
        <p:nvSpPr>
          <p:cNvPr id="3" name="Content Placeholder 2"/>
          <p:cNvSpPr>
            <a:spLocks noGrp="1"/>
          </p:cNvSpPr>
          <p:nvPr>
            <p:ph idx="1"/>
          </p:nvPr>
        </p:nvSpPr>
        <p:spPr>
          <a:xfrm>
            <a:off x="350489" y="1523927"/>
            <a:ext cx="9216229" cy="4569371"/>
          </a:xfrm>
        </p:spPr>
        <p:txBody>
          <a:bodyPr>
            <a:normAutofit/>
          </a:bodyPr>
          <a:lstStyle/>
          <a:p>
            <a:pPr marL="0" indent="0">
              <a:buNone/>
            </a:pPr>
            <a:r>
              <a:rPr lang="ja-JP" altLang="en-US" sz="2800" dirty="0" smtClean="0"/>
              <a:t>社会と健康の因果関係を考えるうえでは交絡、逆因果、文脈効果と構成効果の区別の他にも多くの難しさがあります。</a:t>
            </a:r>
            <a:endParaRPr lang="en-US" altLang="ja-JP" sz="2800" dirty="0" smtClean="0"/>
          </a:p>
          <a:p>
            <a:pPr marL="0" indent="0">
              <a:buNone/>
            </a:pPr>
            <a:r>
              <a:rPr lang="ja-JP" altLang="en-US" sz="2800" dirty="0" smtClean="0"/>
              <a:t>しかし、社会疫学では研究のデザインや統計手法を活用しながらこれらの問題に対処し、</a:t>
            </a:r>
            <a:endParaRPr lang="en-US" altLang="ja-JP" sz="2800" dirty="0" smtClean="0"/>
          </a:p>
          <a:p>
            <a:pPr marL="0" indent="0" algn="ctr">
              <a:buNone/>
            </a:pPr>
            <a:r>
              <a:rPr lang="ja-JP" altLang="en-US" sz="3000" dirty="0" smtClean="0"/>
              <a:t>「</a:t>
            </a:r>
            <a:r>
              <a:rPr lang="ja-JP" altLang="en-US" sz="3000" dirty="0" smtClean="0">
                <a:solidFill>
                  <a:schemeClr val="accent3">
                    <a:lumMod val="75000"/>
                  </a:schemeClr>
                </a:solidFill>
              </a:rPr>
              <a:t>社会</a:t>
            </a:r>
            <a:r>
              <a:rPr lang="ja-JP" altLang="en-US" sz="3000" dirty="0" smtClean="0"/>
              <a:t>」と「</a:t>
            </a:r>
            <a:r>
              <a:rPr lang="ja-JP" altLang="en-US" sz="3000" dirty="0" smtClean="0">
                <a:solidFill>
                  <a:srgbClr val="C0504D"/>
                </a:solidFill>
              </a:rPr>
              <a:t>健康</a:t>
            </a:r>
            <a:r>
              <a:rPr lang="ja-JP" altLang="en-US" sz="3000" dirty="0" smtClean="0"/>
              <a:t>」の関係を科学しています！</a:t>
            </a:r>
            <a:endParaRPr lang="en-US" altLang="ja-JP" sz="3000" dirty="0" smtClean="0"/>
          </a:p>
        </p:txBody>
      </p:sp>
      <p:sp>
        <p:nvSpPr>
          <p:cNvPr id="4" name="Slide Number Placeholder 3"/>
          <p:cNvSpPr>
            <a:spLocks noGrp="1"/>
          </p:cNvSpPr>
          <p:nvPr>
            <p:ph type="sldNum" sz="quarter" idx="12"/>
          </p:nvPr>
        </p:nvSpPr>
        <p:spPr/>
        <p:txBody>
          <a:bodyPr/>
          <a:lstStyle/>
          <a:p>
            <a:fld id="{444BD923-67C3-41E9-957C-8E47AB11A637}" type="slidenum">
              <a:rPr kumimoji="1" lang="ja-JP" altLang="en-US" smtClean="0"/>
              <a:pPr/>
              <a:t>21</a:t>
            </a:fld>
            <a:endParaRPr kumimoji="1" lang="ja-JP" altLang="en-US" dirty="0"/>
          </a:p>
        </p:txBody>
      </p:sp>
      <p:sp>
        <p:nvSpPr>
          <p:cNvPr id="6"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en-US" sz="3600" dirty="0" smtClean="0">
                <a:latin typeface="メイリオ"/>
                <a:ea typeface="メイリオ"/>
                <a:cs typeface="メイリオ"/>
              </a:rPr>
              <a:t>まとめ</a:t>
            </a:r>
            <a:endParaRPr lang="ja-JP" altLang="en-US" sz="3600" dirty="0">
              <a:latin typeface="メイリオ"/>
              <a:ea typeface="メイリオ"/>
              <a:cs typeface="メイリオ"/>
            </a:endParaRPr>
          </a:p>
        </p:txBody>
      </p:sp>
      <p:sp>
        <p:nvSpPr>
          <p:cNvPr id="7" name="雲形吹き出し 6"/>
          <p:cNvSpPr/>
          <p:nvPr/>
        </p:nvSpPr>
        <p:spPr>
          <a:xfrm>
            <a:off x="1" y="4460754"/>
            <a:ext cx="7496194" cy="1734913"/>
          </a:xfrm>
          <a:prstGeom prst="cloudCallout">
            <a:avLst>
              <a:gd name="adj1" fmla="val 48522"/>
              <a:gd name="adj2" fmla="val 527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メイリオ"/>
                <a:ea typeface="メイリオ"/>
                <a:cs typeface="メイリオ"/>
              </a:rPr>
              <a:t>誰もがが健康に生きていける社会づくりを</a:t>
            </a:r>
            <a:endParaRPr lang="en-US" altLang="ja-JP" dirty="0" smtClean="0">
              <a:latin typeface="メイリオ"/>
              <a:ea typeface="メイリオ"/>
              <a:cs typeface="メイリオ"/>
            </a:endParaRPr>
          </a:p>
          <a:p>
            <a:pPr algn="ctr"/>
            <a:r>
              <a:rPr lang="ja-JP" altLang="en-US" dirty="0" smtClean="0">
                <a:latin typeface="メイリオ"/>
                <a:ea typeface="メイリオ"/>
                <a:cs typeface="メイリオ"/>
              </a:rPr>
              <a:t>目指して、社会疫学者の挑戦は続きます！</a:t>
            </a:r>
            <a:endParaRPr kumimoji="1" lang="ja-JP" altLang="en-US" dirty="0">
              <a:latin typeface="メイリオ"/>
              <a:ea typeface="メイリオ"/>
              <a:cs typeface="メイリオ"/>
            </a:endParaRPr>
          </a:p>
        </p:txBody>
      </p:sp>
      <p:pic>
        <p:nvPicPr>
          <p:cNvPr id="9" name="図 8" descr="roujin_famil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3387" y="5012877"/>
            <a:ext cx="2482613" cy="1343475"/>
          </a:xfrm>
          <a:prstGeom prst="rect">
            <a:avLst/>
          </a:prstGeom>
        </p:spPr>
      </p:pic>
    </p:spTree>
    <p:extLst>
      <p:ext uri="{BB962C8B-B14F-4D97-AF65-F5344CB8AC3E}">
        <p14:creationId xmlns:p14="http://schemas.microsoft.com/office/powerpoint/2010/main" val="79216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006" y="2756823"/>
            <a:ext cx="6392526" cy="34084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smtClean="0">
                <a:latin typeface="メイリオ"/>
                <a:ea typeface="メイリオ"/>
                <a:cs typeface="メイリオ"/>
              </a:rPr>
              <a:t>健康の社会的決定要因</a:t>
            </a:r>
            <a:endParaRPr lang="ja-JP" altLang="en-US" sz="3600" dirty="0">
              <a:latin typeface="メイリオ"/>
              <a:ea typeface="メイリオ"/>
              <a:cs typeface="メイリオ"/>
            </a:endParaRPr>
          </a:p>
        </p:txBody>
      </p:sp>
      <p:sp>
        <p:nvSpPr>
          <p:cNvPr id="9" name="Slide Number Placeholder 8"/>
          <p:cNvSpPr>
            <a:spLocks noGrp="1"/>
          </p:cNvSpPr>
          <p:nvPr>
            <p:ph type="sldNum" sz="quarter" idx="12"/>
          </p:nvPr>
        </p:nvSpPr>
        <p:spPr/>
        <p:txBody>
          <a:bodyPr/>
          <a:lstStyle/>
          <a:p>
            <a:fld id="{444BD923-67C3-41E9-957C-8E47AB11A637}" type="slidenum">
              <a:rPr kumimoji="1" lang="ja-JP" altLang="en-US" smtClean="0"/>
              <a:pPr/>
              <a:t>3</a:t>
            </a:fld>
            <a:endParaRPr kumimoji="1" lang="ja-JP" altLang="en-US" dirty="0"/>
          </a:p>
        </p:txBody>
      </p:sp>
      <p:sp>
        <p:nvSpPr>
          <p:cNvPr id="5" name="TextBox 4"/>
          <p:cNvSpPr txBox="1"/>
          <p:nvPr/>
        </p:nvSpPr>
        <p:spPr>
          <a:xfrm>
            <a:off x="350489" y="1580601"/>
            <a:ext cx="9243477" cy="1200329"/>
          </a:xfrm>
          <a:prstGeom prst="rect">
            <a:avLst/>
          </a:prstGeom>
          <a:noFill/>
        </p:spPr>
        <p:txBody>
          <a:bodyPr wrap="square" rtlCol="0">
            <a:spAutoFit/>
          </a:bodyPr>
          <a:lstStyle/>
          <a:p>
            <a:r>
              <a:rPr lang="ja-JP" altLang="en-US" dirty="0" smtClean="0">
                <a:latin typeface="メイリオ"/>
                <a:ea typeface="メイリオ"/>
                <a:cs typeface="メイリオ"/>
              </a:rPr>
              <a:t>私たちの健康に影響する社会的な要因には、様々なものがあります。所得や学歴のような個人ごとに決まるミクロレベルの要因から、個人間の人間関係の有り様、住んでいる地域の特徴・経済動向のようなマクロレベルの要因まで幅広い</a:t>
            </a:r>
            <a:r>
              <a:rPr lang="ja-JP" altLang="ja-JP" dirty="0" smtClean="0">
                <a:latin typeface="メイリオ"/>
                <a:ea typeface="メイリオ"/>
                <a:cs typeface="メイリオ"/>
              </a:rPr>
              <a:t>(</a:t>
            </a:r>
            <a:r>
              <a:rPr lang="ja-JP" altLang="en-US" dirty="0" smtClean="0">
                <a:latin typeface="メイリオ"/>
                <a:ea typeface="メイリオ"/>
                <a:cs typeface="メイリオ"/>
              </a:rPr>
              <a:t>マルチレベルの</a:t>
            </a:r>
            <a:r>
              <a:rPr lang="en-US" altLang="ja-JP" dirty="0" smtClean="0">
                <a:latin typeface="メイリオ"/>
                <a:ea typeface="メイリオ"/>
                <a:cs typeface="メイリオ"/>
              </a:rPr>
              <a:t>)</a:t>
            </a:r>
            <a:r>
              <a:rPr lang="ja-JP" altLang="en-US" dirty="0" smtClean="0">
                <a:latin typeface="メイリオ"/>
                <a:ea typeface="メイリオ"/>
                <a:cs typeface="メイリオ"/>
              </a:rPr>
              <a:t>要因が複雑に絡み合いながら私たちの健康に影響しています。</a:t>
            </a:r>
            <a:endParaRPr lang="en-US" dirty="0">
              <a:latin typeface="メイリオ"/>
              <a:ea typeface="メイリオ"/>
              <a:cs typeface="メイリオ"/>
            </a:endParaRPr>
          </a:p>
        </p:txBody>
      </p:sp>
      <p:sp>
        <p:nvSpPr>
          <p:cNvPr id="12" name="TextBox 11"/>
          <p:cNvSpPr txBox="1"/>
          <p:nvPr/>
        </p:nvSpPr>
        <p:spPr>
          <a:xfrm>
            <a:off x="350489" y="3081734"/>
            <a:ext cx="4992555" cy="923330"/>
          </a:xfrm>
          <a:prstGeom prst="rect">
            <a:avLst/>
          </a:prstGeom>
          <a:noFill/>
        </p:spPr>
        <p:txBody>
          <a:bodyPr wrap="square" rtlCol="0">
            <a:spAutoFit/>
          </a:bodyPr>
          <a:lstStyle/>
          <a:p>
            <a:r>
              <a:rPr lang="ja-JP" altLang="en-US" dirty="0" smtClean="0">
                <a:latin typeface="メイリオ"/>
                <a:ea typeface="メイリオ"/>
                <a:cs typeface="メイリオ"/>
              </a:rPr>
              <a:t>これらはまとめて、</a:t>
            </a:r>
            <a:endParaRPr lang="en-US" altLang="ja-JP" dirty="0" smtClean="0">
              <a:latin typeface="メイリオ"/>
              <a:ea typeface="メイリオ"/>
              <a:cs typeface="メイリオ"/>
            </a:endParaRPr>
          </a:p>
          <a:p>
            <a:r>
              <a:rPr lang="ja-JP" altLang="en-US" dirty="0" smtClean="0">
                <a:latin typeface="メイリオ"/>
                <a:ea typeface="メイリオ"/>
                <a:cs typeface="メイリオ"/>
              </a:rPr>
              <a:t>「</a:t>
            </a:r>
            <a:r>
              <a:rPr lang="ja-JP" altLang="en-US" dirty="0" smtClean="0">
                <a:solidFill>
                  <a:schemeClr val="accent2"/>
                </a:solidFill>
                <a:latin typeface="メイリオ"/>
                <a:ea typeface="メイリオ"/>
                <a:cs typeface="メイリオ"/>
              </a:rPr>
              <a:t>健康</a:t>
            </a:r>
            <a:r>
              <a:rPr lang="ja-JP" altLang="en-US" dirty="0" smtClean="0">
                <a:latin typeface="メイリオ"/>
                <a:ea typeface="メイリオ"/>
                <a:cs typeface="メイリオ"/>
              </a:rPr>
              <a:t>の</a:t>
            </a:r>
            <a:r>
              <a:rPr lang="ja-JP" altLang="en-US" dirty="0" smtClean="0">
                <a:solidFill>
                  <a:srgbClr val="77933C"/>
                </a:solidFill>
                <a:latin typeface="メイリオ"/>
                <a:ea typeface="メイリオ"/>
                <a:cs typeface="メイリオ"/>
              </a:rPr>
              <a:t>社会的決定要因</a:t>
            </a:r>
            <a:r>
              <a:rPr lang="ja-JP" altLang="en-US" dirty="0" smtClean="0">
                <a:solidFill>
                  <a:srgbClr val="000000"/>
                </a:solidFill>
                <a:latin typeface="メイリオ"/>
                <a:ea typeface="メイリオ"/>
                <a:cs typeface="メイリオ"/>
              </a:rPr>
              <a:t>」</a:t>
            </a:r>
            <a:endParaRPr lang="en-US" altLang="ja-JP" dirty="0" smtClean="0">
              <a:solidFill>
                <a:srgbClr val="000000"/>
              </a:solidFill>
              <a:latin typeface="メイリオ"/>
              <a:ea typeface="メイリオ"/>
              <a:cs typeface="メイリオ"/>
            </a:endParaRPr>
          </a:p>
          <a:p>
            <a:r>
              <a:rPr lang="ja-JP" altLang="en-US" dirty="0" smtClean="0">
                <a:latin typeface="メイリオ"/>
                <a:ea typeface="メイリオ"/>
                <a:cs typeface="メイリオ"/>
              </a:rPr>
              <a:t>とよばれています。</a:t>
            </a:r>
            <a:endParaRPr lang="en-US" altLang="ja-JP" dirty="0" smtClean="0">
              <a:latin typeface="メイリオ"/>
              <a:ea typeface="メイリオ"/>
              <a:cs typeface="メイリオ"/>
            </a:endParaRPr>
          </a:p>
        </p:txBody>
      </p:sp>
      <p:sp>
        <p:nvSpPr>
          <p:cNvPr id="13" name="TextBox 12"/>
          <p:cNvSpPr txBox="1"/>
          <p:nvPr/>
        </p:nvSpPr>
        <p:spPr>
          <a:xfrm>
            <a:off x="350489" y="4244897"/>
            <a:ext cx="3900433" cy="923330"/>
          </a:xfrm>
          <a:prstGeom prst="rect">
            <a:avLst/>
          </a:prstGeom>
          <a:noFill/>
        </p:spPr>
        <p:txBody>
          <a:bodyPr wrap="square" rtlCol="0">
            <a:spAutoFit/>
          </a:bodyPr>
          <a:lstStyle/>
          <a:p>
            <a:r>
              <a:rPr lang="ja-JP" altLang="en-US" dirty="0" smtClean="0">
                <a:latin typeface="メイリオ"/>
                <a:ea typeface="メイリオ"/>
                <a:cs typeface="メイリオ"/>
              </a:rPr>
              <a:t>健康の社会的決定要因についての科学的な探求を行っている学問分野は、</a:t>
            </a:r>
            <a:endParaRPr lang="en-US" altLang="ja-JP" dirty="0" smtClean="0">
              <a:latin typeface="メイリオ"/>
              <a:ea typeface="メイリオ"/>
              <a:cs typeface="メイリオ"/>
            </a:endParaRPr>
          </a:p>
          <a:p>
            <a:r>
              <a:rPr lang="ja-JP" altLang="en-US" dirty="0" smtClean="0">
                <a:solidFill>
                  <a:srgbClr val="000000"/>
                </a:solidFill>
                <a:latin typeface="メイリオ"/>
                <a:ea typeface="メイリオ"/>
                <a:cs typeface="メイリオ"/>
              </a:rPr>
              <a:t>「</a:t>
            </a:r>
            <a:r>
              <a:rPr lang="ja-JP" altLang="en-US" dirty="0" smtClean="0">
                <a:solidFill>
                  <a:schemeClr val="accent3"/>
                </a:solidFill>
                <a:latin typeface="メイリオ"/>
                <a:ea typeface="メイリオ"/>
                <a:cs typeface="メイリオ"/>
              </a:rPr>
              <a:t>社会</a:t>
            </a:r>
            <a:r>
              <a:rPr lang="ja-JP" altLang="en-US" dirty="0" smtClean="0">
                <a:solidFill>
                  <a:schemeClr val="accent1"/>
                </a:solidFill>
                <a:latin typeface="メイリオ"/>
                <a:ea typeface="メイリオ"/>
                <a:cs typeface="メイリオ"/>
              </a:rPr>
              <a:t>疫学</a:t>
            </a:r>
            <a:r>
              <a:rPr lang="ja-JP" altLang="en-US" dirty="0" smtClean="0">
                <a:solidFill>
                  <a:srgbClr val="000000"/>
                </a:solidFill>
                <a:latin typeface="メイリオ"/>
                <a:ea typeface="メイリオ"/>
                <a:cs typeface="メイリオ"/>
              </a:rPr>
              <a:t>」</a:t>
            </a:r>
            <a:r>
              <a:rPr lang="ja-JP" altLang="en-US" dirty="0" smtClean="0">
                <a:latin typeface="メイリオ"/>
                <a:ea typeface="メイリオ"/>
                <a:cs typeface="メイリオ"/>
              </a:rPr>
              <a:t>とよばれています。</a:t>
            </a:r>
            <a:endParaRPr lang="en-US" altLang="ja-JP" dirty="0" smtClean="0">
              <a:latin typeface="メイリオ"/>
              <a:ea typeface="メイリオ"/>
              <a:cs typeface="メイリオ"/>
            </a:endParaRPr>
          </a:p>
        </p:txBody>
      </p:sp>
      <p:sp>
        <p:nvSpPr>
          <p:cNvPr id="14" name="TextBox 13"/>
          <p:cNvSpPr txBox="1"/>
          <p:nvPr/>
        </p:nvSpPr>
        <p:spPr>
          <a:xfrm>
            <a:off x="6747199" y="260648"/>
            <a:ext cx="2492990" cy="369332"/>
          </a:xfrm>
          <a:prstGeom prst="rect">
            <a:avLst/>
          </a:prstGeom>
          <a:noFill/>
        </p:spPr>
        <p:txBody>
          <a:bodyPr wrap="none" rtlCol="0">
            <a:spAutoFit/>
          </a:bodyPr>
          <a:lstStyle/>
          <a:p>
            <a:r>
              <a:rPr lang="en-US" dirty="0" smtClean="0">
                <a:solidFill>
                  <a:schemeClr val="tx1">
                    <a:lumMod val="65000"/>
                    <a:lumOff val="35000"/>
                  </a:schemeClr>
                </a:solidFill>
                <a:latin typeface="メイリオ"/>
                <a:ea typeface="メイリオ"/>
                <a:cs typeface="メイリオ"/>
              </a:rPr>
              <a:t>社会疫学とその</a:t>
            </a:r>
            <a:r>
              <a:rPr lang="ja-JP" altLang="en-US" dirty="0" smtClean="0">
                <a:solidFill>
                  <a:schemeClr val="tx1">
                    <a:lumMod val="65000"/>
                    <a:lumOff val="35000"/>
                  </a:schemeClr>
                </a:solidFill>
                <a:latin typeface="メイリオ"/>
                <a:ea typeface="メイリオ"/>
                <a:cs typeface="メイリオ"/>
              </a:rPr>
              <a:t>注意点</a:t>
            </a:r>
            <a:endParaRPr lang="en-US" dirty="0">
              <a:solidFill>
                <a:schemeClr val="tx1">
                  <a:lumMod val="65000"/>
                  <a:lumOff val="35000"/>
                </a:schemeClr>
              </a:solidFill>
              <a:latin typeface="メイリオ"/>
              <a:ea typeface="メイリオ"/>
              <a:cs typeface="メイリオ"/>
            </a:endParaRPr>
          </a:p>
        </p:txBody>
      </p:sp>
    </p:spTree>
    <p:extLst>
      <p:ext uri="{BB962C8B-B14F-4D97-AF65-F5344CB8AC3E}">
        <p14:creationId xmlns:p14="http://schemas.microsoft.com/office/powerpoint/2010/main" val="1398682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04528" y="3861048"/>
            <a:ext cx="8712968" cy="1440160"/>
          </a:xfrm>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ja-JP" altLang="en-US" sz="2400" dirty="0">
                <a:solidFill>
                  <a:schemeClr val="accent1"/>
                </a:solidFill>
                <a:latin typeface="メイリオ"/>
                <a:ea typeface="メイリオ"/>
                <a:cs typeface="メイリオ"/>
              </a:rPr>
              <a:t>集団を対象とした大規模データの統計</a:t>
            </a:r>
            <a:r>
              <a:rPr lang="ja-JP" altLang="en-US" sz="2400" dirty="0" smtClean="0">
                <a:solidFill>
                  <a:schemeClr val="accent1"/>
                </a:solidFill>
                <a:latin typeface="メイリオ"/>
                <a:ea typeface="メイリオ"/>
                <a:cs typeface="メイリオ"/>
              </a:rPr>
              <a:t>解析を通して</a:t>
            </a:r>
            <a:endParaRPr lang="en-US" sz="2400" dirty="0">
              <a:solidFill>
                <a:schemeClr val="accent1"/>
              </a:solidFill>
              <a:latin typeface="メイリオ"/>
              <a:ea typeface="メイリオ"/>
              <a:cs typeface="メイリオ"/>
            </a:endParaRPr>
          </a:p>
          <a:p>
            <a:pPr marL="0" indent="0" algn="ctr">
              <a:buNone/>
            </a:pPr>
            <a:r>
              <a:rPr lang="ja-JP" altLang="en-US" sz="2400" dirty="0" smtClean="0">
                <a:solidFill>
                  <a:schemeClr val="accent3">
                    <a:lumMod val="75000"/>
                  </a:schemeClr>
                </a:solidFill>
                <a:latin typeface="メイリオ"/>
                <a:ea typeface="メイリオ"/>
                <a:cs typeface="メイリオ"/>
              </a:rPr>
              <a:t>人びとの健康に影響する社会的な要因</a:t>
            </a:r>
            <a:r>
              <a:rPr lang="ja-JP" altLang="en-US" sz="2400" dirty="0" smtClean="0">
                <a:latin typeface="メイリオ"/>
                <a:ea typeface="メイリオ"/>
                <a:cs typeface="メイリオ"/>
              </a:rPr>
              <a:t>を明らかにし、</a:t>
            </a:r>
            <a:endParaRPr lang="en-US" altLang="ja-JP" sz="2400" dirty="0" smtClean="0">
              <a:latin typeface="メイリオ"/>
              <a:ea typeface="メイリオ"/>
              <a:cs typeface="メイリオ"/>
            </a:endParaRPr>
          </a:p>
          <a:p>
            <a:pPr marL="0" indent="0" algn="ctr">
              <a:buNone/>
            </a:pPr>
            <a:r>
              <a:rPr lang="ja-JP" altLang="en-US" sz="2400" dirty="0" smtClean="0">
                <a:latin typeface="メイリオ"/>
                <a:ea typeface="メイリオ"/>
                <a:cs typeface="メイリオ"/>
              </a:rPr>
              <a:t>それらの健康影響の大きさやメカニズムを解明する学問分野</a:t>
            </a:r>
            <a:endParaRPr kumimoji="1" lang="en-US" altLang="ja-JP" sz="2400" dirty="0" smtClean="0">
              <a:latin typeface="メイリオ"/>
              <a:ea typeface="メイリオ"/>
              <a:cs typeface="メイリオ"/>
            </a:endParaRPr>
          </a:p>
        </p:txBody>
      </p:sp>
      <p:sp>
        <p:nvSpPr>
          <p:cNvPr id="4" name="TextBox 3"/>
          <p:cNvSpPr txBox="1"/>
          <p:nvPr/>
        </p:nvSpPr>
        <p:spPr>
          <a:xfrm>
            <a:off x="1523194" y="1988840"/>
            <a:ext cx="1933943" cy="1077218"/>
          </a:xfrm>
          <a:prstGeom prst="rect">
            <a:avLst/>
          </a:prstGeom>
          <a:noFill/>
        </p:spPr>
        <p:txBody>
          <a:bodyPr wrap="none" rtlCol="0">
            <a:spAutoFit/>
          </a:bodyPr>
          <a:lstStyle/>
          <a:p>
            <a:pPr algn="ctr"/>
            <a:r>
              <a:rPr lang="ja-JP" altLang="en-US" sz="3200" dirty="0" smtClean="0">
                <a:solidFill>
                  <a:srgbClr val="77933C"/>
                </a:solidFill>
                <a:latin typeface="メイリオ"/>
                <a:ea typeface="メイリオ"/>
                <a:cs typeface="メイリオ"/>
              </a:rPr>
              <a:t>社会</a:t>
            </a:r>
            <a:endParaRPr lang="en-US" altLang="ja-JP" sz="3200" dirty="0" smtClean="0">
              <a:solidFill>
                <a:srgbClr val="77933C"/>
              </a:solidFill>
              <a:latin typeface="メイリオ"/>
              <a:ea typeface="メイリオ"/>
              <a:cs typeface="メイリオ"/>
            </a:endParaRPr>
          </a:p>
          <a:p>
            <a:pPr algn="ctr"/>
            <a:r>
              <a:rPr lang="ja-JP" altLang="en-US" sz="3200" dirty="0" smtClean="0">
                <a:solidFill>
                  <a:srgbClr val="77933C"/>
                </a:solidFill>
                <a:latin typeface="メイリオ"/>
                <a:ea typeface="メイリオ"/>
                <a:cs typeface="メイリオ"/>
              </a:rPr>
              <a:t>（</a:t>
            </a:r>
            <a:r>
              <a:rPr lang="en-US" altLang="ja-JP" sz="3200" dirty="0" smtClean="0">
                <a:solidFill>
                  <a:srgbClr val="77933C"/>
                </a:solidFill>
                <a:latin typeface="メイリオ"/>
                <a:ea typeface="メイリオ"/>
                <a:cs typeface="メイリオ"/>
              </a:rPr>
              <a:t>Social)</a:t>
            </a:r>
            <a:endParaRPr lang="en-US" sz="3200" dirty="0">
              <a:solidFill>
                <a:srgbClr val="77933C"/>
              </a:solidFill>
              <a:latin typeface="メイリオ"/>
              <a:ea typeface="メイリオ"/>
              <a:cs typeface="メイリオ"/>
            </a:endParaRPr>
          </a:p>
        </p:txBody>
      </p:sp>
      <p:sp>
        <p:nvSpPr>
          <p:cNvPr id="5" name="TextBox 4"/>
          <p:cNvSpPr txBox="1"/>
          <p:nvPr/>
        </p:nvSpPr>
        <p:spPr>
          <a:xfrm>
            <a:off x="5665774" y="1988840"/>
            <a:ext cx="3209933" cy="1077218"/>
          </a:xfrm>
          <a:prstGeom prst="rect">
            <a:avLst/>
          </a:prstGeom>
          <a:noFill/>
        </p:spPr>
        <p:txBody>
          <a:bodyPr wrap="none" rtlCol="0">
            <a:spAutoFit/>
          </a:bodyPr>
          <a:lstStyle/>
          <a:p>
            <a:pPr algn="ctr"/>
            <a:r>
              <a:rPr lang="ja-JP" altLang="en-US" sz="3200" dirty="0" smtClean="0">
                <a:solidFill>
                  <a:schemeClr val="accent1"/>
                </a:solidFill>
                <a:latin typeface="メイリオ"/>
                <a:ea typeface="メイリオ"/>
                <a:cs typeface="メイリオ"/>
              </a:rPr>
              <a:t>疫学</a:t>
            </a:r>
            <a:endParaRPr lang="en-US" altLang="ja-JP" sz="3200" dirty="0">
              <a:solidFill>
                <a:schemeClr val="accent1"/>
              </a:solidFill>
              <a:latin typeface="メイリオ"/>
              <a:ea typeface="メイリオ"/>
              <a:cs typeface="メイリオ"/>
            </a:endParaRPr>
          </a:p>
          <a:p>
            <a:pPr algn="ctr"/>
            <a:r>
              <a:rPr lang="en-US" altLang="ja-JP" sz="3200" dirty="0" smtClean="0">
                <a:solidFill>
                  <a:schemeClr val="accent1"/>
                </a:solidFill>
                <a:latin typeface="メイリオ"/>
                <a:ea typeface="メイリオ"/>
                <a:cs typeface="メイリオ"/>
              </a:rPr>
              <a:t>(Epidemiology)</a:t>
            </a:r>
            <a:endParaRPr lang="en-US" sz="3200" dirty="0">
              <a:solidFill>
                <a:schemeClr val="accent1"/>
              </a:solidFill>
              <a:latin typeface="メイリオ"/>
              <a:ea typeface="メイリオ"/>
              <a:cs typeface="メイリオ"/>
            </a:endParaRPr>
          </a:p>
        </p:txBody>
      </p:sp>
      <p:sp>
        <p:nvSpPr>
          <p:cNvPr id="6" name="Plus 5"/>
          <p:cNvSpPr/>
          <p:nvPr/>
        </p:nvSpPr>
        <p:spPr>
          <a:xfrm>
            <a:off x="4016896" y="2132856"/>
            <a:ext cx="990600" cy="914400"/>
          </a:xfrm>
          <a:prstGeom prst="mathPlus">
            <a:avLst>
              <a:gd name="adj1" fmla="val 6934"/>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a:latin typeface="メイリオ"/>
                <a:ea typeface="メイリオ"/>
                <a:cs typeface="メイリオ"/>
              </a:rPr>
              <a:t>社会疫学</a:t>
            </a:r>
            <a:r>
              <a:rPr lang="en-US" altLang="ja-JP" sz="3600" dirty="0">
                <a:latin typeface="メイリオ"/>
                <a:ea typeface="メイリオ"/>
                <a:cs typeface="メイリオ"/>
              </a:rPr>
              <a:t>(</a:t>
            </a:r>
            <a:r>
              <a:rPr lang="en-US" altLang="ja-JP" sz="3600" dirty="0" smtClean="0">
                <a:latin typeface="メイリオ"/>
                <a:ea typeface="メイリオ"/>
                <a:cs typeface="メイリオ"/>
              </a:rPr>
              <a:t>Social </a:t>
            </a:r>
            <a:r>
              <a:rPr lang="en-US" altLang="ja-JP" sz="3600" dirty="0">
                <a:latin typeface="メイリオ"/>
                <a:ea typeface="メイリオ"/>
                <a:cs typeface="メイリオ"/>
              </a:rPr>
              <a:t>Epidemiology)</a:t>
            </a:r>
            <a:r>
              <a:rPr lang="ja-JP" altLang="en-US" sz="3600" dirty="0">
                <a:latin typeface="メイリオ"/>
                <a:ea typeface="メイリオ"/>
                <a:cs typeface="メイリオ"/>
              </a:rPr>
              <a:t>とは？</a:t>
            </a:r>
          </a:p>
        </p:txBody>
      </p:sp>
      <p:sp>
        <p:nvSpPr>
          <p:cNvPr id="11" name="Slide Number Placeholder 10"/>
          <p:cNvSpPr>
            <a:spLocks noGrp="1"/>
          </p:cNvSpPr>
          <p:nvPr>
            <p:ph type="sldNum" sz="quarter" idx="12"/>
          </p:nvPr>
        </p:nvSpPr>
        <p:spPr/>
        <p:txBody>
          <a:bodyPr/>
          <a:lstStyle/>
          <a:p>
            <a:fld id="{444BD923-67C3-41E9-957C-8E47AB11A637}" type="slidenum">
              <a:rPr kumimoji="1" lang="ja-JP" altLang="en-US" smtClean="0"/>
              <a:pPr/>
              <a:t>4</a:t>
            </a:fld>
            <a:endParaRPr kumimoji="1" lang="ja-JP" altLang="en-US" dirty="0"/>
          </a:p>
        </p:txBody>
      </p:sp>
      <p:sp>
        <p:nvSpPr>
          <p:cNvPr id="14" name="TextBox 13"/>
          <p:cNvSpPr txBox="1"/>
          <p:nvPr/>
        </p:nvSpPr>
        <p:spPr>
          <a:xfrm>
            <a:off x="6747199" y="260648"/>
            <a:ext cx="2492990" cy="369332"/>
          </a:xfrm>
          <a:prstGeom prst="rect">
            <a:avLst/>
          </a:prstGeom>
          <a:noFill/>
        </p:spPr>
        <p:txBody>
          <a:bodyPr wrap="none" rtlCol="0">
            <a:spAutoFit/>
          </a:bodyPr>
          <a:lstStyle/>
          <a:p>
            <a:r>
              <a:rPr lang="en-US" dirty="0" smtClean="0">
                <a:solidFill>
                  <a:schemeClr val="tx1">
                    <a:lumMod val="65000"/>
                    <a:lumOff val="35000"/>
                  </a:schemeClr>
                </a:solidFill>
                <a:latin typeface="メイリオ"/>
                <a:ea typeface="メイリオ"/>
                <a:cs typeface="メイリオ"/>
              </a:rPr>
              <a:t>社会疫学とその</a:t>
            </a:r>
            <a:r>
              <a:rPr lang="ja-JP" altLang="en-US" dirty="0" smtClean="0">
                <a:solidFill>
                  <a:schemeClr val="tx1">
                    <a:lumMod val="65000"/>
                    <a:lumOff val="35000"/>
                  </a:schemeClr>
                </a:solidFill>
                <a:latin typeface="メイリオ"/>
                <a:ea typeface="メイリオ"/>
                <a:cs typeface="メイリオ"/>
              </a:rPr>
              <a:t>注意点</a:t>
            </a:r>
            <a:endParaRPr lang="en-US" dirty="0">
              <a:solidFill>
                <a:schemeClr val="tx1">
                  <a:lumMod val="65000"/>
                  <a:lumOff val="35000"/>
                </a:schemeClr>
              </a:solidFill>
              <a:latin typeface="メイリオ"/>
              <a:ea typeface="メイリオ"/>
              <a:cs typeface="メイリオ"/>
            </a:endParaRPr>
          </a:p>
        </p:txBody>
      </p:sp>
    </p:spTree>
    <p:extLst>
      <p:ext uri="{BB962C8B-B14F-4D97-AF65-F5344CB8AC3E}">
        <p14:creationId xmlns:p14="http://schemas.microsoft.com/office/powerpoint/2010/main" val="4077380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6506" y="4351412"/>
            <a:ext cx="8814979" cy="1813892"/>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ja-JP" altLang="en-US" sz="2000" dirty="0" smtClean="0">
                <a:latin typeface="メイリオ"/>
                <a:ea typeface="メイリオ"/>
                <a:cs typeface="メイリオ"/>
              </a:rPr>
              <a:t>本当に社会的な要因が</a:t>
            </a:r>
            <a:r>
              <a:rPr lang="ja-JP" altLang="en-US" sz="2000" dirty="0" smtClean="0">
                <a:solidFill>
                  <a:srgbClr val="C0504D"/>
                </a:solidFill>
                <a:latin typeface="メイリオ"/>
                <a:ea typeface="メイリオ"/>
                <a:cs typeface="メイリオ"/>
              </a:rPr>
              <a:t>原因</a:t>
            </a:r>
            <a:r>
              <a:rPr lang="ja-JP" altLang="en-US" sz="2000" dirty="0" smtClean="0">
                <a:latin typeface="メイリオ"/>
                <a:ea typeface="メイリオ"/>
                <a:cs typeface="メイリオ"/>
              </a:rPr>
              <a:t>として、健康状態を左右しているのか（このような関係を</a:t>
            </a:r>
            <a:r>
              <a:rPr lang="ja-JP" altLang="en-US" sz="2000" dirty="0" smtClean="0">
                <a:solidFill>
                  <a:srgbClr val="C0504D"/>
                </a:solidFill>
                <a:latin typeface="メイリオ"/>
                <a:ea typeface="メイリオ"/>
                <a:cs typeface="メイリオ"/>
              </a:rPr>
              <a:t>「因果関係」</a:t>
            </a:r>
            <a:r>
              <a:rPr lang="ja-JP" altLang="en-US" sz="2000" dirty="0" smtClean="0">
                <a:latin typeface="メイリオ"/>
                <a:ea typeface="メイリオ"/>
                <a:cs typeface="メイリオ"/>
              </a:rPr>
              <a:t>と呼びます）を探ることは実はとても難しいです。</a:t>
            </a:r>
            <a:endParaRPr lang="en-US" altLang="ja-JP" sz="2000" dirty="0" smtClean="0">
              <a:latin typeface="メイリオ"/>
              <a:ea typeface="メイリオ"/>
              <a:cs typeface="メイリオ"/>
            </a:endParaRPr>
          </a:p>
          <a:p>
            <a:pPr marL="0" indent="0">
              <a:buNone/>
            </a:pPr>
            <a:r>
              <a:rPr lang="ja-JP" altLang="en-US" sz="2000" dirty="0" smtClean="0">
                <a:latin typeface="メイリオ"/>
                <a:ea typeface="メイリオ"/>
                <a:cs typeface="メイリオ"/>
              </a:rPr>
              <a:t>社会と健康の因果関係の推論が難しい背景には多くの理由がありますが、今回はそのなかでも三つの重要なポイントをご紹介します！</a:t>
            </a:r>
            <a:endParaRPr lang="en-US" altLang="ja-JP" sz="2000" dirty="0" smtClean="0">
              <a:latin typeface="メイリオ"/>
              <a:ea typeface="メイリオ"/>
              <a:cs typeface="メイリオ"/>
            </a:endParaRPr>
          </a:p>
          <a:p>
            <a:pPr marL="0" indent="0">
              <a:buNone/>
            </a:pPr>
            <a:r>
              <a:rPr lang="ja-JP" altLang="en-US" sz="2000" dirty="0" smtClean="0">
                <a:latin typeface="メイリオ"/>
                <a:ea typeface="メイリオ"/>
                <a:cs typeface="メイリオ"/>
              </a:rPr>
              <a:t>社会疫学はどのようにこれらの課題を克服しているのでしょうか？</a:t>
            </a:r>
            <a:endParaRPr lang="en-US" altLang="ja-JP" sz="2000" dirty="0">
              <a:latin typeface="メイリオ"/>
              <a:ea typeface="メイリオ"/>
              <a:cs typeface="メイリオ"/>
            </a:endParaRPr>
          </a:p>
        </p:txBody>
      </p:sp>
      <p:pic>
        <p:nvPicPr>
          <p:cNvPr id="2050" name="Picture 2" descr="C:\Users\heer_members\Desktop\binbo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72" y="1467839"/>
            <a:ext cx="1734550" cy="160112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雲形吹き出し 4"/>
          <p:cNvSpPr/>
          <p:nvPr/>
        </p:nvSpPr>
        <p:spPr>
          <a:xfrm>
            <a:off x="2066681" y="1556793"/>
            <a:ext cx="7435224" cy="720080"/>
          </a:xfrm>
          <a:prstGeom prst="cloudCallout">
            <a:avLst>
              <a:gd name="adj1" fmla="val -52254"/>
              <a:gd name="adj2" fmla="val 51898"/>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メイリオ"/>
                <a:ea typeface="メイリオ"/>
                <a:cs typeface="メイリオ"/>
              </a:rPr>
              <a:t>貧しい人</a:t>
            </a:r>
            <a:r>
              <a:rPr kumimoji="1" lang="ja-JP" altLang="en-US" sz="2400" dirty="0" smtClean="0">
                <a:solidFill>
                  <a:schemeClr val="tx1"/>
                </a:solidFill>
                <a:latin typeface="メイリオ"/>
                <a:ea typeface="メイリオ"/>
                <a:cs typeface="メイリオ"/>
              </a:rPr>
              <a:t>に不健康が多い</a:t>
            </a:r>
            <a:r>
              <a:rPr kumimoji="1" lang="en-US" altLang="ja-JP" sz="2400" dirty="0" smtClean="0">
                <a:solidFill>
                  <a:schemeClr val="tx1"/>
                </a:solidFill>
                <a:latin typeface="メイリオ"/>
                <a:ea typeface="メイリオ"/>
                <a:cs typeface="メイリオ"/>
              </a:rPr>
              <a:t>…</a:t>
            </a:r>
            <a:endParaRPr kumimoji="1" lang="ja-JP" altLang="en-US" sz="2400" dirty="0">
              <a:solidFill>
                <a:schemeClr val="tx1"/>
              </a:solidFill>
              <a:latin typeface="メイリオ"/>
              <a:ea typeface="メイリオ"/>
              <a:cs typeface="メイリオ"/>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347" y="2571750"/>
            <a:ext cx="1630767" cy="1505322"/>
          </a:xfrm>
          <a:prstGeom prst="rect">
            <a:avLst/>
          </a:prstGeom>
        </p:spPr>
      </p:pic>
      <p:sp>
        <p:nvSpPr>
          <p:cNvPr id="7" name="雲形吹き出し 6"/>
          <p:cNvSpPr/>
          <p:nvPr/>
        </p:nvSpPr>
        <p:spPr>
          <a:xfrm>
            <a:off x="506506" y="2708922"/>
            <a:ext cx="7722858" cy="1483493"/>
          </a:xfrm>
          <a:prstGeom prst="cloudCallout">
            <a:avLst>
              <a:gd name="adj1" fmla="val 51650"/>
              <a:gd name="adj2" fmla="val -340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dirty="0" smtClean="0">
              <a:solidFill>
                <a:schemeClr val="tx1"/>
              </a:solidFill>
            </a:endParaRPr>
          </a:p>
          <a:p>
            <a:pPr algn="ctr"/>
            <a:r>
              <a:rPr lang="ja-JP" altLang="en-US" sz="2000" dirty="0" smtClean="0">
                <a:solidFill>
                  <a:schemeClr val="tx1"/>
                </a:solidFill>
                <a:latin typeface="メイリオ"/>
                <a:ea typeface="メイリオ"/>
                <a:cs typeface="メイリオ"/>
              </a:rPr>
              <a:t>貧困</a:t>
            </a:r>
            <a:r>
              <a:rPr lang="ja-JP" altLang="en-US" sz="2000" dirty="0">
                <a:solidFill>
                  <a:schemeClr val="tx1"/>
                </a:solidFill>
                <a:latin typeface="メイリオ"/>
                <a:ea typeface="メイリオ"/>
                <a:cs typeface="メイリオ"/>
              </a:rPr>
              <a:t>を</a:t>
            </a:r>
            <a:r>
              <a:rPr lang="ja-JP" altLang="en-US" sz="2000" dirty="0" smtClean="0">
                <a:solidFill>
                  <a:schemeClr val="tx1"/>
                </a:solidFill>
                <a:latin typeface="メイリオ"/>
                <a:ea typeface="メイリオ"/>
                <a:cs typeface="メイリオ"/>
              </a:rPr>
              <a:t>なくせば皆が健康になる</a:t>
            </a:r>
            <a:r>
              <a:rPr lang="en-US" altLang="ja-JP" sz="2000" dirty="0" smtClean="0">
                <a:solidFill>
                  <a:schemeClr val="tx1"/>
                </a:solidFill>
                <a:latin typeface="メイリオ"/>
                <a:ea typeface="メイリオ"/>
                <a:cs typeface="メイリオ"/>
              </a:rPr>
              <a:t/>
            </a:r>
            <a:br>
              <a:rPr lang="en-US" altLang="ja-JP" sz="2000" dirty="0" smtClean="0">
                <a:solidFill>
                  <a:schemeClr val="tx1"/>
                </a:solidFill>
                <a:latin typeface="メイリオ"/>
                <a:ea typeface="メイリオ"/>
                <a:cs typeface="メイリオ"/>
              </a:rPr>
            </a:br>
            <a:r>
              <a:rPr lang="ja-JP" altLang="en-US" sz="2000" dirty="0" smtClean="0">
                <a:solidFill>
                  <a:schemeClr val="tx1"/>
                </a:solidFill>
                <a:latin typeface="メイリオ"/>
                <a:ea typeface="メイリオ"/>
                <a:cs typeface="メイリオ"/>
              </a:rPr>
              <a:t>（貧困が不健康の原因である）とは</a:t>
            </a:r>
            <a:endParaRPr lang="en-US" altLang="ja-JP" sz="2000" dirty="0">
              <a:solidFill>
                <a:schemeClr val="tx1"/>
              </a:solidFill>
              <a:latin typeface="メイリオ"/>
              <a:ea typeface="メイリオ"/>
              <a:cs typeface="メイリオ"/>
            </a:endParaRPr>
          </a:p>
          <a:p>
            <a:pPr algn="ctr"/>
            <a:r>
              <a:rPr lang="ja-JP" altLang="en-US" sz="2000" dirty="0" smtClean="0">
                <a:solidFill>
                  <a:schemeClr val="tx1"/>
                </a:solidFill>
                <a:latin typeface="メイリオ"/>
                <a:ea typeface="メイリオ"/>
                <a:cs typeface="メイリオ"/>
              </a:rPr>
              <a:t>必ずしも結論付けられない</a:t>
            </a:r>
            <a:r>
              <a:rPr lang="en-US" altLang="ja-JP" sz="2000" dirty="0" smtClean="0">
                <a:solidFill>
                  <a:schemeClr val="tx1"/>
                </a:solidFill>
                <a:latin typeface="メイリオ"/>
                <a:ea typeface="メイリオ"/>
                <a:cs typeface="メイリオ"/>
              </a:rPr>
              <a:t>…</a:t>
            </a:r>
            <a:endParaRPr lang="en-US" altLang="ja-JP" sz="2000" dirty="0">
              <a:solidFill>
                <a:schemeClr val="tx1"/>
              </a:solidFill>
              <a:latin typeface="メイリオ"/>
              <a:ea typeface="メイリオ"/>
              <a:cs typeface="メイリオ"/>
            </a:endParaRPr>
          </a:p>
          <a:p>
            <a:pPr algn="ctr"/>
            <a:endParaRPr kumimoji="1" lang="ja-JP" altLang="en-US" sz="2800" dirty="0">
              <a:solidFill>
                <a:schemeClr val="tx1"/>
              </a:solidFill>
            </a:endParaRPr>
          </a:p>
        </p:txBody>
      </p:sp>
      <p:sp>
        <p:nvSpPr>
          <p:cNvPr id="8"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a:latin typeface="メイリオ"/>
                <a:ea typeface="メイリオ"/>
                <a:cs typeface="メイリオ"/>
              </a:rPr>
              <a:t>社会と健康との因果関係は複雑？</a:t>
            </a:r>
          </a:p>
        </p:txBody>
      </p:sp>
      <p:sp>
        <p:nvSpPr>
          <p:cNvPr id="4" name="Slide Number Placeholder 3"/>
          <p:cNvSpPr>
            <a:spLocks noGrp="1"/>
          </p:cNvSpPr>
          <p:nvPr>
            <p:ph type="sldNum" sz="quarter" idx="12"/>
          </p:nvPr>
        </p:nvSpPr>
        <p:spPr/>
        <p:txBody>
          <a:bodyPr/>
          <a:lstStyle/>
          <a:p>
            <a:fld id="{444BD923-67C3-41E9-957C-8E47AB11A637}" type="slidenum">
              <a:rPr kumimoji="1" lang="ja-JP" altLang="en-US" smtClean="0"/>
              <a:pPr/>
              <a:t>5</a:t>
            </a:fld>
            <a:endParaRPr kumimoji="1" lang="ja-JP" altLang="en-US" dirty="0"/>
          </a:p>
        </p:txBody>
      </p:sp>
      <p:sp>
        <p:nvSpPr>
          <p:cNvPr id="2" name="TextBox 1"/>
          <p:cNvSpPr txBox="1"/>
          <p:nvPr/>
        </p:nvSpPr>
        <p:spPr>
          <a:xfrm>
            <a:off x="4640968" y="2276874"/>
            <a:ext cx="800219" cy="461665"/>
          </a:xfrm>
          <a:prstGeom prst="rect">
            <a:avLst/>
          </a:prstGeom>
          <a:noFill/>
        </p:spPr>
        <p:txBody>
          <a:bodyPr wrap="none" rtlCol="0">
            <a:spAutoFit/>
          </a:bodyPr>
          <a:lstStyle/>
          <a:p>
            <a:r>
              <a:rPr lang="ja-JP" altLang="en-US" sz="2400" dirty="0" smtClean="0">
                <a:latin typeface="メイリオ"/>
                <a:ea typeface="メイリオ"/>
                <a:cs typeface="メイリオ"/>
              </a:rPr>
              <a:t>でも</a:t>
            </a:r>
            <a:endParaRPr lang="en-US" sz="2400" dirty="0">
              <a:latin typeface="メイリオ"/>
              <a:ea typeface="メイリオ"/>
              <a:cs typeface="メイリオ"/>
            </a:endParaRPr>
          </a:p>
        </p:txBody>
      </p:sp>
      <p:sp>
        <p:nvSpPr>
          <p:cNvPr id="13" name="TextBox 12"/>
          <p:cNvSpPr txBox="1"/>
          <p:nvPr/>
        </p:nvSpPr>
        <p:spPr>
          <a:xfrm>
            <a:off x="6747199" y="260648"/>
            <a:ext cx="2492990" cy="369332"/>
          </a:xfrm>
          <a:prstGeom prst="rect">
            <a:avLst/>
          </a:prstGeom>
          <a:noFill/>
        </p:spPr>
        <p:txBody>
          <a:bodyPr wrap="none" rtlCol="0">
            <a:spAutoFit/>
          </a:bodyPr>
          <a:lstStyle/>
          <a:p>
            <a:r>
              <a:rPr lang="en-US" dirty="0" smtClean="0">
                <a:solidFill>
                  <a:schemeClr val="tx1">
                    <a:lumMod val="65000"/>
                    <a:lumOff val="35000"/>
                  </a:schemeClr>
                </a:solidFill>
                <a:latin typeface="メイリオ"/>
                <a:ea typeface="メイリオ"/>
                <a:cs typeface="メイリオ"/>
              </a:rPr>
              <a:t>社会疫学とその</a:t>
            </a:r>
            <a:r>
              <a:rPr lang="ja-JP" altLang="en-US" dirty="0" smtClean="0">
                <a:solidFill>
                  <a:schemeClr val="tx1">
                    <a:lumMod val="65000"/>
                    <a:lumOff val="35000"/>
                  </a:schemeClr>
                </a:solidFill>
                <a:latin typeface="メイリオ"/>
                <a:ea typeface="メイリオ"/>
                <a:cs typeface="メイリオ"/>
              </a:rPr>
              <a:t>注意点</a:t>
            </a:r>
            <a:endParaRPr lang="en-US" dirty="0">
              <a:solidFill>
                <a:schemeClr val="tx1">
                  <a:lumMod val="65000"/>
                  <a:lumOff val="35000"/>
                </a:schemeClr>
              </a:solidFill>
              <a:latin typeface="メイリオ"/>
              <a:ea typeface="メイリオ"/>
              <a:cs typeface="メイリオ"/>
            </a:endParaRPr>
          </a:p>
        </p:txBody>
      </p:sp>
    </p:spTree>
    <p:extLst>
      <p:ext uri="{BB962C8B-B14F-4D97-AF65-F5344CB8AC3E}">
        <p14:creationId xmlns:p14="http://schemas.microsoft.com/office/powerpoint/2010/main" val="422167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6506" y="2348880"/>
            <a:ext cx="8915400" cy="1944216"/>
          </a:xfrm>
        </p:spPr>
        <p:txBody>
          <a:bodyPr/>
          <a:lstStyle/>
          <a:p>
            <a:pPr marL="514350" indent="-514350" algn="ctr">
              <a:buFont typeface="+mj-lt"/>
              <a:buAutoNum type="arabicPeriod"/>
            </a:pPr>
            <a:r>
              <a:rPr lang="ja-JP" altLang="en-US" dirty="0" smtClean="0"/>
              <a:t>交絡</a:t>
            </a:r>
            <a:endParaRPr lang="en-US" altLang="ja-JP" dirty="0" smtClean="0"/>
          </a:p>
          <a:p>
            <a:pPr marL="514350" indent="-514350" algn="ctr">
              <a:buFont typeface="+mj-lt"/>
              <a:buAutoNum type="arabicPeriod"/>
            </a:pPr>
            <a:r>
              <a:rPr kumimoji="1" lang="ja-JP" altLang="en-US" dirty="0" smtClean="0"/>
              <a:t>逆因果</a:t>
            </a:r>
            <a:endParaRPr kumimoji="1" lang="en-US" altLang="ja-JP" dirty="0" smtClean="0"/>
          </a:p>
          <a:p>
            <a:pPr marL="514350" indent="-514350" algn="ctr">
              <a:buFont typeface="+mj-lt"/>
              <a:buAutoNum type="arabicPeriod"/>
            </a:pPr>
            <a:r>
              <a:rPr lang="ja-JP" altLang="en-US" dirty="0" smtClean="0"/>
              <a:t>文脈効果と構成効果</a:t>
            </a:r>
            <a:endParaRPr lang="en-US" altLang="ja-JP" dirty="0" smtClean="0"/>
          </a:p>
        </p:txBody>
      </p:sp>
      <p:sp>
        <p:nvSpPr>
          <p:cNvPr id="4" name="タイトル 1"/>
          <p:cNvSpPr txBox="1">
            <a:spLocks/>
          </p:cNvSpPr>
          <p:nvPr/>
        </p:nvSpPr>
        <p:spPr>
          <a:xfrm>
            <a:off x="513062" y="764704"/>
            <a:ext cx="8915400" cy="1080120"/>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a:latin typeface="メイリオ"/>
                <a:ea typeface="メイリオ"/>
                <a:cs typeface="メイリオ"/>
              </a:rPr>
              <a:t>社会と</a:t>
            </a:r>
            <a:r>
              <a:rPr lang="ja-JP" altLang="en-US" sz="3600" dirty="0" smtClean="0">
                <a:latin typeface="メイリオ"/>
                <a:ea typeface="メイリオ"/>
                <a:cs typeface="メイリオ"/>
              </a:rPr>
              <a:t>健康の因果関係を</a:t>
            </a:r>
            <a:r>
              <a:rPr lang="ja-JP" altLang="en-US" sz="3600" dirty="0">
                <a:latin typeface="メイリオ"/>
                <a:ea typeface="メイリオ"/>
                <a:cs typeface="メイリオ"/>
              </a:rPr>
              <a:t>考える上</a:t>
            </a:r>
            <a:r>
              <a:rPr lang="ja-JP" altLang="en-US" sz="3600" dirty="0" smtClean="0">
                <a:latin typeface="メイリオ"/>
                <a:ea typeface="メイリオ"/>
                <a:cs typeface="メイリオ"/>
              </a:rPr>
              <a:t>で</a:t>
            </a:r>
            <a:endParaRPr lang="en-US" altLang="ja-JP" sz="3600" dirty="0" smtClean="0">
              <a:latin typeface="メイリオ"/>
              <a:ea typeface="メイリオ"/>
              <a:cs typeface="メイリオ"/>
            </a:endParaRPr>
          </a:p>
          <a:p>
            <a:r>
              <a:rPr lang="ja-JP" altLang="en-US" sz="3600" dirty="0" smtClean="0">
                <a:latin typeface="メイリオ"/>
                <a:ea typeface="メイリオ"/>
                <a:cs typeface="メイリオ"/>
              </a:rPr>
              <a:t>注意</a:t>
            </a:r>
            <a:r>
              <a:rPr lang="ja-JP" altLang="en-US" sz="3600" dirty="0">
                <a:latin typeface="メイリオ"/>
                <a:ea typeface="メイリオ"/>
                <a:cs typeface="メイリオ"/>
              </a:rPr>
              <a:t>したい</a:t>
            </a:r>
            <a:r>
              <a:rPr lang="ja-JP" altLang="en-US" sz="3600" dirty="0" smtClean="0">
                <a:latin typeface="メイリオ"/>
                <a:ea typeface="メイリオ"/>
                <a:cs typeface="メイリオ"/>
              </a:rPr>
              <a:t>３つのポイント</a:t>
            </a:r>
            <a:endParaRPr lang="en-US" altLang="ja-JP" sz="3600" dirty="0" smtClean="0">
              <a:latin typeface="メイリオ"/>
              <a:ea typeface="メイリオ"/>
              <a:cs typeface="メイリオ"/>
            </a:endParaRPr>
          </a:p>
        </p:txBody>
      </p:sp>
      <p:sp>
        <p:nvSpPr>
          <p:cNvPr id="5" name="TextBox 4"/>
          <p:cNvSpPr txBox="1"/>
          <p:nvPr/>
        </p:nvSpPr>
        <p:spPr>
          <a:xfrm>
            <a:off x="6747199" y="260648"/>
            <a:ext cx="2492990" cy="369332"/>
          </a:xfrm>
          <a:prstGeom prst="rect">
            <a:avLst/>
          </a:prstGeom>
          <a:noFill/>
        </p:spPr>
        <p:txBody>
          <a:bodyPr wrap="none" rtlCol="0">
            <a:spAutoFit/>
          </a:bodyPr>
          <a:lstStyle/>
          <a:p>
            <a:r>
              <a:rPr lang="en-US" dirty="0" smtClean="0">
                <a:solidFill>
                  <a:schemeClr val="tx1">
                    <a:lumMod val="65000"/>
                    <a:lumOff val="35000"/>
                  </a:schemeClr>
                </a:solidFill>
                <a:latin typeface="メイリオ"/>
                <a:ea typeface="メイリオ"/>
                <a:cs typeface="メイリオ"/>
              </a:rPr>
              <a:t>社会疫学とその</a:t>
            </a:r>
            <a:r>
              <a:rPr lang="ja-JP" altLang="en-US" dirty="0" smtClean="0">
                <a:solidFill>
                  <a:schemeClr val="tx1">
                    <a:lumMod val="65000"/>
                    <a:lumOff val="35000"/>
                  </a:schemeClr>
                </a:solidFill>
                <a:latin typeface="メイリオ"/>
                <a:ea typeface="メイリオ"/>
                <a:cs typeface="メイリオ"/>
              </a:rPr>
              <a:t>注意点</a:t>
            </a:r>
            <a:endParaRPr lang="en-US" dirty="0">
              <a:solidFill>
                <a:schemeClr val="tx1">
                  <a:lumMod val="65000"/>
                  <a:lumOff val="35000"/>
                </a:schemeClr>
              </a:solidFill>
              <a:latin typeface="メイリオ"/>
              <a:ea typeface="メイリオ"/>
              <a:cs typeface="メイリオ"/>
            </a:endParaRPr>
          </a:p>
        </p:txBody>
      </p:sp>
      <p:sp>
        <p:nvSpPr>
          <p:cNvPr id="6" name="Slide Number Placeholder 5"/>
          <p:cNvSpPr>
            <a:spLocks noGrp="1"/>
          </p:cNvSpPr>
          <p:nvPr>
            <p:ph type="sldNum" sz="quarter" idx="12"/>
          </p:nvPr>
        </p:nvSpPr>
        <p:spPr/>
        <p:txBody>
          <a:bodyPr/>
          <a:lstStyle/>
          <a:p>
            <a:fld id="{444BD923-67C3-41E9-957C-8E47AB11A637}" type="slidenum">
              <a:rPr kumimoji="1" lang="ja-JP" altLang="en-US" smtClean="0"/>
              <a:pPr/>
              <a:t>6</a:t>
            </a:fld>
            <a:endParaRPr kumimoji="1" lang="ja-JP" altLang="en-US" dirty="0"/>
          </a:p>
        </p:txBody>
      </p:sp>
      <p:sp>
        <p:nvSpPr>
          <p:cNvPr id="7" name="TextBox 6"/>
          <p:cNvSpPr txBox="1"/>
          <p:nvPr/>
        </p:nvSpPr>
        <p:spPr>
          <a:xfrm>
            <a:off x="2378716" y="4509122"/>
            <a:ext cx="5460608" cy="9541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ja-JP" altLang="en-US" sz="2800" dirty="0">
                <a:latin typeface="メイリオ"/>
                <a:ea typeface="メイリオ"/>
                <a:cs typeface="メイリオ"/>
              </a:rPr>
              <a:t>これらの概念や事例を知って</a:t>
            </a:r>
            <a:endParaRPr lang="en-US" altLang="ja-JP" sz="2800" dirty="0">
              <a:latin typeface="メイリオ"/>
              <a:ea typeface="メイリオ"/>
              <a:cs typeface="メイリオ"/>
            </a:endParaRPr>
          </a:p>
          <a:p>
            <a:pPr algn="ctr"/>
            <a:r>
              <a:rPr lang="ja-JP" altLang="en-US" sz="2800" dirty="0">
                <a:latin typeface="メイリオ"/>
                <a:ea typeface="メイリオ"/>
                <a:cs typeface="メイリオ"/>
              </a:rPr>
              <a:t>社会と健康を科学しよう！</a:t>
            </a:r>
            <a:endParaRPr lang="en-US" altLang="ja-JP" sz="2800" dirty="0">
              <a:latin typeface="メイリオ"/>
              <a:ea typeface="メイリオ"/>
              <a:cs typeface="メイリオ"/>
            </a:endParaRPr>
          </a:p>
        </p:txBody>
      </p:sp>
    </p:spTree>
    <p:extLst>
      <p:ext uri="{BB962C8B-B14F-4D97-AF65-F5344CB8AC3E}">
        <p14:creationId xmlns:p14="http://schemas.microsoft.com/office/powerpoint/2010/main" val="238798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4470" y="3740772"/>
            <a:ext cx="8709580" cy="461665"/>
          </a:xfrm>
          <a:prstGeom prst="rect">
            <a:avLst/>
          </a:prstGeom>
        </p:spPr>
        <p:txBody>
          <a:bodyPr wrap="square">
            <a:spAutoFit/>
          </a:bodyPr>
          <a:lstStyle/>
          <a:p>
            <a:pPr algn="ctr"/>
            <a:r>
              <a:rPr lang="ja-JP" altLang="en-US" sz="2400" dirty="0">
                <a:latin typeface="メイリオ"/>
                <a:ea typeface="メイリオ"/>
                <a:cs typeface="メイリオ"/>
              </a:rPr>
              <a:t>では</a:t>
            </a:r>
            <a:r>
              <a:rPr lang="ja-JP" altLang="en-US" sz="2400" dirty="0" smtClean="0">
                <a:latin typeface="メイリオ"/>
                <a:ea typeface="メイリオ"/>
                <a:cs typeface="メイリオ"/>
              </a:rPr>
              <a:t>、</a:t>
            </a:r>
            <a:endParaRPr lang="en-US" altLang="ja-JP" sz="2400" dirty="0">
              <a:latin typeface="メイリオ"/>
              <a:ea typeface="メイリオ"/>
              <a:cs typeface="メイリオ"/>
            </a:endParaRPr>
          </a:p>
        </p:txBody>
      </p:sp>
      <p:sp>
        <p:nvSpPr>
          <p:cNvPr id="3" name="Slide Number Placeholder 2"/>
          <p:cNvSpPr>
            <a:spLocks noGrp="1"/>
          </p:cNvSpPr>
          <p:nvPr>
            <p:ph type="sldNum" sz="quarter" idx="12"/>
          </p:nvPr>
        </p:nvSpPr>
        <p:spPr/>
        <p:txBody>
          <a:bodyPr/>
          <a:lstStyle/>
          <a:p>
            <a:fld id="{444BD923-67C3-41E9-957C-8E47AB11A637}" type="slidenum">
              <a:rPr kumimoji="1" lang="ja-JP" altLang="en-US" smtClean="0"/>
              <a:pPr/>
              <a:t>7</a:t>
            </a:fld>
            <a:endParaRPr kumimoji="1" lang="ja-JP" altLang="en-US" dirty="0"/>
          </a:p>
        </p:txBody>
      </p:sp>
      <p:sp>
        <p:nvSpPr>
          <p:cNvPr id="10" name="TextBox 9"/>
          <p:cNvSpPr txBox="1"/>
          <p:nvPr/>
        </p:nvSpPr>
        <p:spPr>
          <a:xfrm>
            <a:off x="7371269" y="260648"/>
            <a:ext cx="1890662"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a:t>
            </a:r>
            <a:r>
              <a:rPr lang="en-US" altLang="ja-JP" dirty="0" smtClean="0">
                <a:solidFill>
                  <a:schemeClr val="tx1">
                    <a:lumMod val="65000"/>
                    <a:lumOff val="35000"/>
                  </a:schemeClr>
                </a:solidFill>
                <a:latin typeface="メイリオ"/>
                <a:ea typeface="メイリオ"/>
                <a:cs typeface="メイリオ"/>
              </a:rPr>
              <a:t>1: </a:t>
            </a:r>
            <a:r>
              <a:rPr lang="ja-JP" altLang="en-US" dirty="0" smtClean="0">
                <a:solidFill>
                  <a:schemeClr val="tx1">
                    <a:lumMod val="65000"/>
                    <a:lumOff val="35000"/>
                  </a:schemeClr>
                </a:solidFill>
                <a:latin typeface="メイリオ"/>
                <a:ea typeface="メイリオ"/>
                <a:cs typeface="メイリオ"/>
              </a:rPr>
              <a:t>交絡</a:t>
            </a:r>
            <a:endParaRPr lang="en-US" dirty="0">
              <a:solidFill>
                <a:schemeClr val="tx1">
                  <a:lumMod val="65000"/>
                  <a:lumOff val="35000"/>
                </a:schemeClr>
              </a:solidFill>
              <a:latin typeface="メイリオ"/>
              <a:ea typeface="メイリオ"/>
              <a:cs typeface="メイリオ"/>
            </a:endParaRPr>
          </a:p>
        </p:txBody>
      </p:sp>
      <p:sp>
        <p:nvSpPr>
          <p:cNvPr id="11"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smtClean="0">
                <a:latin typeface="メイリオ"/>
                <a:ea typeface="メイリオ"/>
                <a:cs typeface="メイリオ"/>
              </a:rPr>
              <a:t>見せかけの因果関係を作る交絡</a:t>
            </a:r>
            <a:endParaRPr lang="ja-JP" altLang="en-US" sz="3600" dirty="0">
              <a:latin typeface="メイリオ"/>
              <a:ea typeface="メイリオ"/>
              <a:cs typeface="メイリオ"/>
            </a:endParaRPr>
          </a:p>
        </p:txBody>
      </p:sp>
      <p:sp>
        <p:nvSpPr>
          <p:cNvPr id="13" name="TextBox 12"/>
          <p:cNvSpPr txBox="1"/>
          <p:nvPr/>
        </p:nvSpPr>
        <p:spPr>
          <a:xfrm>
            <a:off x="818541" y="1484784"/>
            <a:ext cx="8346927" cy="830997"/>
          </a:xfrm>
          <a:prstGeom prst="curvedUpArrow">
            <a:avLst/>
          </a:prstGeom>
          <a:noFill/>
        </p:spPr>
        <p:txBody>
          <a:bodyPr wrap="square" rtlCol="0">
            <a:spAutoFit/>
          </a:bodyPr>
          <a:lstStyle/>
          <a:p>
            <a:r>
              <a:rPr lang="ja-JP" altLang="en-US" sz="2400" dirty="0" smtClean="0">
                <a:latin typeface="メイリオ"/>
                <a:ea typeface="メイリオ"/>
                <a:cs typeface="メイリオ"/>
              </a:rPr>
              <a:t>例：飲酒量が多い人では、そうでない人よりも肺がんが多く発生している。</a:t>
            </a:r>
            <a:endParaRPr lang="en-US" altLang="ja-JP" sz="2400" dirty="0" smtClean="0">
              <a:latin typeface="メイリオ"/>
              <a:ea typeface="メイリオ"/>
              <a:cs typeface="メイリオ"/>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123" y="2195767"/>
            <a:ext cx="1723608" cy="1591022"/>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654" y="2330331"/>
            <a:ext cx="1662194" cy="1534333"/>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2076" y="2026270"/>
            <a:ext cx="1857375" cy="1714500"/>
          </a:xfrm>
          <a:prstGeom prst="rect">
            <a:avLst/>
          </a:prstGeom>
        </p:spPr>
      </p:pic>
      <p:sp>
        <p:nvSpPr>
          <p:cNvPr id="14" name="雲形吹き出し 13"/>
          <p:cNvSpPr/>
          <p:nvPr/>
        </p:nvSpPr>
        <p:spPr>
          <a:xfrm>
            <a:off x="194472" y="4221090"/>
            <a:ext cx="8231889" cy="1854339"/>
          </a:xfrm>
          <a:prstGeom prst="cloudCallout">
            <a:avLst>
              <a:gd name="adj1" fmla="val 34742"/>
              <a:gd name="adj2" fmla="val 723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smtClean="0">
              <a:solidFill>
                <a:schemeClr val="tx1"/>
              </a:solidFill>
              <a:latin typeface="メイリオ"/>
              <a:ea typeface="メイリオ"/>
              <a:cs typeface="メイリオ"/>
            </a:endParaRPr>
          </a:p>
          <a:p>
            <a:pPr algn="ctr"/>
            <a:r>
              <a:rPr lang="ja-JP" altLang="en-US" sz="2800" dirty="0" smtClean="0">
                <a:solidFill>
                  <a:schemeClr val="tx1"/>
                </a:solidFill>
                <a:latin typeface="メイリオ"/>
                <a:ea typeface="メイリオ"/>
                <a:cs typeface="メイリオ"/>
              </a:rPr>
              <a:t>「肺がん</a:t>
            </a:r>
            <a:r>
              <a:rPr lang="ja-JP" altLang="en-US" sz="2800" dirty="0">
                <a:solidFill>
                  <a:schemeClr val="tx1"/>
                </a:solidFill>
                <a:latin typeface="メイリオ"/>
                <a:ea typeface="メイリオ"/>
                <a:cs typeface="メイリオ"/>
              </a:rPr>
              <a:t>を防ぐためには</a:t>
            </a:r>
            <a:r>
              <a:rPr lang="ja-JP" altLang="en-US" sz="2800" dirty="0" smtClean="0">
                <a:solidFill>
                  <a:schemeClr val="tx1"/>
                </a:solidFill>
                <a:latin typeface="メイリオ"/>
                <a:ea typeface="メイリオ"/>
                <a:cs typeface="メイリオ"/>
              </a:rPr>
              <a:t>、</a:t>
            </a:r>
            <a:endParaRPr lang="en-US" altLang="ja-JP" sz="2800" dirty="0" smtClean="0">
              <a:solidFill>
                <a:schemeClr val="tx1"/>
              </a:solidFill>
              <a:latin typeface="メイリオ"/>
              <a:ea typeface="メイリオ"/>
              <a:cs typeface="メイリオ"/>
            </a:endParaRPr>
          </a:p>
          <a:p>
            <a:pPr algn="ctr"/>
            <a:r>
              <a:rPr lang="ja-JP" altLang="en-US" sz="2800" dirty="0" smtClean="0">
                <a:solidFill>
                  <a:schemeClr val="tx1"/>
                </a:solidFill>
                <a:latin typeface="メイリオ"/>
                <a:ea typeface="メイリオ"/>
                <a:cs typeface="メイリオ"/>
              </a:rPr>
              <a:t>飲酒量</a:t>
            </a:r>
            <a:r>
              <a:rPr lang="ja-JP" altLang="en-US" sz="2800" dirty="0">
                <a:solidFill>
                  <a:schemeClr val="tx1"/>
                </a:solidFill>
                <a:latin typeface="メイリオ"/>
                <a:ea typeface="メイリオ"/>
                <a:cs typeface="メイリオ"/>
              </a:rPr>
              <a:t>を減らせば</a:t>
            </a:r>
            <a:r>
              <a:rPr lang="ja-JP" altLang="en-US" sz="2800" dirty="0" smtClean="0">
                <a:solidFill>
                  <a:schemeClr val="tx1"/>
                </a:solidFill>
                <a:latin typeface="メイリオ"/>
                <a:ea typeface="メイリオ"/>
                <a:cs typeface="メイリオ"/>
              </a:rPr>
              <a:t>よい」！</a:t>
            </a:r>
            <a:r>
              <a:rPr lang="ja-JP" altLang="en-US" sz="2800" dirty="0">
                <a:solidFill>
                  <a:schemeClr val="tx1"/>
                </a:solidFill>
                <a:latin typeface="メイリオ"/>
                <a:ea typeface="メイリオ"/>
                <a:cs typeface="メイリオ"/>
              </a:rPr>
              <a:t>？</a:t>
            </a:r>
            <a:endParaRPr lang="en-US" altLang="ja-JP" sz="2800" dirty="0">
              <a:solidFill>
                <a:schemeClr val="tx1"/>
              </a:solidFill>
              <a:latin typeface="メイリオ"/>
              <a:ea typeface="メイリオ"/>
              <a:cs typeface="メイリオ"/>
            </a:endParaRPr>
          </a:p>
          <a:p>
            <a:pPr algn="ctr"/>
            <a:endParaRPr kumimoji="1" lang="ja-JP" altLang="en-US" sz="2800" dirty="0">
              <a:solidFill>
                <a:schemeClr val="tx1"/>
              </a:solidFill>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793" y="4404700"/>
            <a:ext cx="3297139" cy="2472854"/>
          </a:xfrm>
          <a:prstGeom prst="rect">
            <a:avLst/>
          </a:prstGeom>
        </p:spPr>
      </p:pic>
    </p:spTree>
    <p:extLst>
      <p:ext uri="{BB962C8B-B14F-4D97-AF65-F5344CB8AC3E}">
        <p14:creationId xmlns:p14="http://schemas.microsoft.com/office/powerpoint/2010/main" val="136088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967114" y="3140968"/>
            <a:ext cx="1528777" cy="584776"/>
          </a:xfrm>
          <a:prstGeom prst="rect">
            <a:avLst/>
          </a:prstGeom>
          <a:noFill/>
        </p:spPr>
        <p:txBody>
          <a:bodyPr wrap="square" rtlCol="0">
            <a:spAutoFit/>
          </a:bodyPr>
          <a:lstStyle/>
          <a:p>
            <a:r>
              <a:rPr kumimoji="1" lang="ja-JP" altLang="en-US" sz="3200" dirty="0" smtClean="0">
                <a:latin typeface="メイリオ"/>
                <a:ea typeface="メイリオ"/>
                <a:cs typeface="メイリオ"/>
              </a:rPr>
              <a:t>肺がん</a:t>
            </a:r>
            <a:endParaRPr kumimoji="1" lang="ja-JP" altLang="en-US" sz="3200" dirty="0">
              <a:latin typeface="メイリオ"/>
              <a:ea typeface="メイリオ"/>
              <a:cs typeface="メイリオ"/>
            </a:endParaRPr>
          </a:p>
        </p:txBody>
      </p:sp>
      <p:sp>
        <p:nvSpPr>
          <p:cNvPr id="6" name="右矢印 5"/>
          <p:cNvSpPr/>
          <p:nvPr/>
        </p:nvSpPr>
        <p:spPr>
          <a:xfrm>
            <a:off x="4141517" y="3136418"/>
            <a:ext cx="1716191" cy="440575"/>
          </a:xfrm>
          <a:prstGeom prst="rightArrow">
            <a:avLst/>
          </a:prstGeom>
          <a:solidFill>
            <a:schemeClr val="accent1">
              <a:lumMod val="40000"/>
              <a:lumOff val="60000"/>
            </a:schemeClr>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a:ea typeface="メイリオ"/>
              <a:cs typeface="メイリオ"/>
            </a:endParaRPr>
          </a:p>
        </p:txBody>
      </p:sp>
      <p:sp>
        <p:nvSpPr>
          <p:cNvPr id="17" name="右矢印 16"/>
          <p:cNvSpPr/>
          <p:nvPr/>
        </p:nvSpPr>
        <p:spPr>
          <a:xfrm rot="8623953">
            <a:off x="3357822" y="2564238"/>
            <a:ext cx="1159161"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a:ea typeface="メイリオ"/>
              <a:cs typeface="メイリオ"/>
            </a:endParaRPr>
          </a:p>
        </p:txBody>
      </p:sp>
      <p:sp>
        <p:nvSpPr>
          <p:cNvPr id="21" name="テキスト ボックス 20"/>
          <p:cNvSpPr txBox="1"/>
          <p:nvPr/>
        </p:nvSpPr>
        <p:spPr>
          <a:xfrm>
            <a:off x="-117563" y="1772816"/>
            <a:ext cx="4680520" cy="646331"/>
          </a:xfrm>
          <a:prstGeom prst="rect">
            <a:avLst/>
          </a:prstGeom>
          <a:noFill/>
        </p:spPr>
        <p:txBody>
          <a:bodyPr wrap="square" rtlCol="0">
            <a:spAutoFit/>
          </a:bodyPr>
          <a:lstStyle/>
          <a:p>
            <a:pPr algn="ctr"/>
            <a:r>
              <a:rPr kumimoji="1" lang="ja-JP" altLang="en-US" dirty="0" smtClean="0">
                <a:latin typeface="メイリオ"/>
                <a:ea typeface="メイリオ"/>
                <a:cs typeface="メイリオ"/>
              </a:rPr>
              <a:t>喫煙者</a:t>
            </a:r>
            <a:r>
              <a:rPr lang="ja-JP" altLang="en-US" dirty="0" smtClean="0">
                <a:latin typeface="メイリオ"/>
                <a:ea typeface="メイリオ"/>
                <a:cs typeface="メイリオ"/>
              </a:rPr>
              <a:t>は非喫煙者より</a:t>
            </a:r>
            <a:r>
              <a:rPr kumimoji="1" lang="ja-JP" altLang="en-US" dirty="0" smtClean="0">
                <a:latin typeface="メイリオ"/>
                <a:ea typeface="メイリオ"/>
                <a:cs typeface="メイリオ"/>
              </a:rPr>
              <a:t>飲酒量が多い</a:t>
            </a:r>
            <a:endParaRPr kumimoji="1" lang="en-US" altLang="ja-JP" dirty="0" smtClean="0">
              <a:latin typeface="メイリオ"/>
              <a:ea typeface="メイリオ"/>
              <a:cs typeface="メイリオ"/>
            </a:endParaRPr>
          </a:p>
          <a:p>
            <a:pPr algn="ctr"/>
            <a:r>
              <a:rPr lang="ja-JP" altLang="en-US" dirty="0">
                <a:latin typeface="メイリオ"/>
                <a:ea typeface="メイリオ"/>
                <a:cs typeface="メイリオ"/>
              </a:rPr>
              <a:t>(</a:t>
            </a:r>
            <a:r>
              <a:rPr kumimoji="1" lang="ja-JP" altLang="en-US" dirty="0" smtClean="0">
                <a:latin typeface="メイリオ"/>
                <a:ea typeface="メイリオ"/>
                <a:cs typeface="メイリオ"/>
              </a:rPr>
              <a:t>お酒を飲みながらタバコを吸っている</a:t>
            </a:r>
            <a:r>
              <a:rPr kumimoji="1" lang="en-US" altLang="ja-JP" dirty="0" smtClean="0">
                <a:latin typeface="メイリオ"/>
                <a:ea typeface="メイリオ"/>
                <a:cs typeface="メイリオ"/>
              </a:rPr>
              <a:t>)</a:t>
            </a:r>
          </a:p>
        </p:txBody>
      </p:sp>
      <p:sp>
        <p:nvSpPr>
          <p:cNvPr id="23" name="テキスト ボックス 22"/>
          <p:cNvSpPr txBox="1"/>
          <p:nvPr/>
        </p:nvSpPr>
        <p:spPr>
          <a:xfrm>
            <a:off x="506506" y="3861048"/>
            <a:ext cx="8892988" cy="1200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2400" dirty="0" smtClean="0">
                <a:latin typeface="メイリオ"/>
                <a:ea typeface="メイリオ"/>
                <a:cs typeface="メイリオ"/>
              </a:rPr>
              <a:t>結果として、飲酒量が多い人に肺がんが多いように見えていた。飲酒が直接肺がんを引き起こしていたわけではなく、真の原因は喫煙。</a:t>
            </a:r>
            <a:endParaRPr kumimoji="1" lang="ja-JP" altLang="en-US" sz="2400" dirty="0">
              <a:latin typeface="メイリオ"/>
              <a:ea typeface="メイリオ"/>
              <a:cs typeface="メイリオ"/>
            </a:endParaRPr>
          </a:p>
        </p:txBody>
      </p:sp>
      <p:sp>
        <p:nvSpPr>
          <p:cNvPr id="24" name="テキスト ボックス 23"/>
          <p:cNvSpPr txBox="1"/>
          <p:nvPr/>
        </p:nvSpPr>
        <p:spPr>
          <a:xfrm>
            <a:off x="506506" y="5211198"/>
            <a:ext cx="8034893" cy="830997"/>
          </a:xfrm>
          <a:prstGeom prst="rect">
            <a:avLst/>
          </a:prstGeom>
          <a:noFill/>
        </p:spPr>
        <p:txBody>
          <a:bodyPr wrap="square" rtlCol="0">
            <a:spAutoFit/>
          </a:bodyPr>
          <a:lstStyle/>
          <a:p>
            <a:pPr algn="ctr"/>
            <a:r>
              <a:rPr kumimoji="1" lang="ja-JP" altLang="en-US" sz="2400" dirty="0" smtClean="0">
                <a:latin typeface="メイリオ"/>
                <a:ea typeface="メイリオ"/>
                <a:cs typeface="メイリオ"/>
              </a:rPr>
              <a:t>この</a:t>
            </a:r>
            <a:r>
              <a:rPr lang="ja-JP" altLang="en-US" sz="2400" dirty="0" smtClean="0">
                <a:latin typeface="メイリオ"/>
                <a:ea typeface="メイリオ"/>
                <a:cs typeface="メイリオ"/>
              </a:rPr>
              <a:t>ような状況を</a:t>
            </a:r>
            <a:r>
              <a:rPr lang="ja-JP" altLang="en-US" sz="2400" dirty="0" smtClean="0">
                <a:solidFill>
                  <a:srgbClr val="4F81BD"/>
                </a:solidFill>
                <a:latin typeface="メイリオ"/>
                <a:ea typeface="メイリオ"/>
                <a:cs typeface="メイリオ"/>
              </a:rPr>
              <a:t>交絡</a:t>
            </a:r>
            <a:r>
              <a:rPr lang="ja-JP" altLang="en-US" sz="2400" dirty="0" smtClean="0">
                <a:latin typeface="メイリオ"/>
                <a:ea typeface="メイリオ"/>
                <a:cs typeface="メイリオ"/>
              </a:rPr>
              <a:t>が起きているといい</a:t>
            </a:r>
            <a:r>
              <a:rPr kumimoji="1" lang="ja-JP" altLang="en-US" sz="2400" dirty="0" smtClean="0">
                <a:latin typeface="メイリオ"/>
                <a:ea typeface="メイリオ"/>
                <a:cs typeface="メイリオ"/>
              </a:rPr>
              <a:t>、</a:t>
            </a:r>
            <a:endParaRPr kumimoji="1" lang="en-US" altLang="ja-JP" sz="2400" dirty="0" smtClean="0">
              <a:latin typeface="メイリオ"/>
              <a:ea typeface="メイリオ"/>
              <a:cs typeface="メイリオ"/>
            </a:endParaRPr>
          </a:p>
          <a:p>
            <a:pPr algn="ctr"/>
            <a:r>
              <a:rPr kumimoji="1" lang="ja-JP" altLang="en-US" sz="2400" dirty="0" smtClean="0">
                <a:latin typeface="メイリオ"/>
                <a:ea typeface="メイリオ"/>
                <a:cs typeface="メイリオ"/>
              </a:rPr>
              <a:t>「喫煙」</a:t>
            </a:r>
            <a:r>
              <a:rPr lang="ja-JP" altLang="en-US" sz="2400" dirty="0" smtClean="0">
                <a:latin typeface="メイリオ"/>
                <a:ea typeface="メイリオ"/>
                <a:cs typeface="メイリオ"/>
              </a:rPr>
              <a:t>のような第三の要因</a:t>
            </a:r>
            <a:r>
              <a:rPr kumimoji="1" lang="ja-JP" altLang="en-US" sz="2400" dirty="0" smtClean="0">
                <a:latin typeface="メイリオ"/>
                <a:ea typeface="メイリオ"/>
                <a:cs typeface="メイリオ"/>
              </a:rPr>
              <a:t>を</a:t>
            </a:r>
            <a:r>
              <a:rPr kumimoji="1" lang="ja-JP" altLang="en-US" sz="2400" dirty="0" smtClean="0">
                <a:solidFill>
                  <a:srgbClr val="4F81BD"/>
                </a:solidFill>
                <a:latin typeface="メイリオ"/>
                <a:ea typeface="メイリオ"/>
                <a:cs typeface="メイリオ"/>
              </a:rPr>
              <a:t>交絡因子</a:t>
            </a:r>
            <a:r>
              <a:rPr kumimoji="1" lang="ja-JP" altLang="en-US" sz="2400" dirty="0" smtClean="0">
                <a:latin typeface="メイリオ"/>
                <a:ea typeface="メイリオ"/>
                <a:cs typeface="メイリオ"/>
              </a:rPr>
              <a:t>と呼びます。</a:t>
            </a:r>
            <a:endParaRPr kumimoji="1" lang="ja-JP" altLang="en-US" sz="2400" dirty="0">
              <a:latin typeface="メイリオ"/>
              <a:ea typeface="メイリオ"/>
              <a:cs typeface="メイリオ"/>
            </a:endParaRPr>
          </a:p>
        </p:txBody>
      </p:sp>
      <p:sp>
        <p:nvSpPr>
          <p:cNvPr id="3" name="Slide Number Placeholder 2"/>
          <p:cNvSpPr>
            <a:spLocks noGrp="1"/>
          </p:cNvSpPr>
          <p:nvPr>
            <p:ph type="sldNum" sz="quarter" idx="12"/>
          </p:nvPr>
        </p:nvSpPr>
        <p:spPr/>
        <p:txBody>
          <a:bodyPr/>
          <a:lstStyle/>
          <a:p>
            <a:fld id="{444BD923-67C3-41E9-957C-8E47AB11A637}" type="slidenum">
              <a:rPr kumimoji="1" lang="ja-JP" altLang="en-US" smtClean="0"/>
              <a:pPr/>
              <a:t>8</a:t>
            </a:fld>
            <a:endParaRPr kumimoji="1" lang="ja-JP" altLang="en-US" dirty="0"/>
          </a:p>
        </p:txBody>
      </p:sp>
      <p:sp>
        <p:nvSpPr>
          <p:cNvPr id="15" name="タイトル 1"/>
          <p:cNvSpPr txBox="1">
            <a:spLocks/>
          </p:cNvSpPr>
          <p:nvPr/>
        </p:nvSpPr>
        <p:spPr>
          <a:xfrm>
            <a:off x="513062" y="764704"/>
            <a:ext cx="8915400" cy="64807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smtClean="0">
                <a:latin typeface="メイリオ"/>
                <a:ea typeface="メイリオ"/>
                <a:cs typeface="メイリオ"/>
              </a:rPr>
              <a:t>社会と健康の両方に影響する第三の要因</a:t>
            </a:r>
            <a:endParaRPr lang="ja-JP" altLang="en-US" sz="3600" dirty="0">
              <a:latin typeface="メイリオ"/>
              <a:ea typeface="メイリオ"/>
              <a:cs typeface="メイリオ"/>
            </a:endParaRPr>
          </a:p>
        </p:txBody>
      </p:sp>
      <p:sp>
        <p:nvSpPr>
          <p:cNvPr id="10" name="TextBox 9"/>
          <p:cNvSpPr txBox="1"/>
          <p:nvPr/>
        </p:nvSpPr>
        <p:spPr>
          <a:xfrm>
            <a:off x="5967113" y="1988840"/>
            <a:ext cx="2492990" cy="369332"/>
          </a:xfrm>
          <a:prstGeom prst="rect">
            <a:avLst/>
          </a:prstGeom>
          <a:noFill/>
        </p:spPr>
        <p:txBody>
          <a:bodyPr wrap="none" rtlCol="0">
            <a:spAutoFit/>
          </a:bodyPr>
          <a:lstStyle/>
          <a:p>
            <a:r>
              <a:rPr lang="ja-JP" altLang="en-US" dirty="0">
                <a:latin typeface="メイリオ"/>
                <a:ea typeface="メイリオ"/>
                <a:cs typeface="メイリオ"/>
              </a:rPr>
              <a:t>喫煙は肺がんを</a:t>
            </a:r>
            <a:r>
              <a:rPr lang="ja-JP" altLang="en-US" dirty="0" smtClean="0">
                <a:latin typeface="メイリオ"/>
                <a:ea typeface="メイリオ"/>
                <a:cs typeface="メイリオ"/>
              </a:rPr>
              <a:t>増やす</a:t>
            </a:r>
            <a:endParaRPr lang="en-US" altLang="ja-JP" dirty="0">
              <a:latin typeface="メイリオ"/>
              <a:ea typeface="メイリオ"/>
              <a:cs typeface="メイリオ"/>
            </a:endParaRPr>
          </a:p>
        </p:txBody>
      </p:sp>
      <p:sp>
        <p:nvSpPr>
          <p:cNvPr id="25" name="テキスト ボックス 4"/>
          <p:cNvSpPr txBox="1"/>
          <p:nvPr/>
        </p:nvSpPr>
        <p:spPr>
          <a:xfrm>
            <a:off x="2534733" y="3140969"/>
            <a:ext cx="1528777" cy="584776"/>
          </a:xfrm>
          <a:prstGeom prst="rect">
            <a:avLst/>
          </a:prstGeom>
          <a:noFill/>
        </p:spPr>
        <p:txBody>
          <a:bodyPr wrap="square" rtlCol="0">
            <a:spAutoFit/>
          </a:bodyPr>
          <a:lstStyle/>
          <a:p>
            <a:pPr algn="ctr"/>
            <a:r>
              <a:rPr lang="ja-JP" altLang="en-US" sz="3200" dirty="0" smtClean="0">
                <a:latin typeface="メイリオ"/>
                <a:ea typeface="メイリオ"/>
                <a:cs typeface="メイリオ"/>
              </a:rPr>
              <a:t>飲酒</a:t>
            </a:r>
            <a:endParaRPr kumimoji="1" lang="ja-JP" altLang="en-US" sz="3200" dirty="0">
              <a:latin typeface="メイリオ"/>
              <a:ea typeface="メイリオ"/>
              <a:cs typeface="メイリオ"/>
            </a:endParaRPr>
          </a:p>
        </p:txBody>
      </p:sp>
      <p:sp>
        <p:nvSpPr>
          <p:cNvPr id="26" name="右矢印 16"/>
          <p:cNvSpPr/>
          <p:nvPr/>
        </p:nvSpPr>
        <p:spPr>
          <a:xfrm rot="2238495">
            <a:off x="5627738" y="2523799"/>
            <a:ext cx="1059942"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a:ea typeface="メイリオ"/>
              <a:cs typeface="メイリオ"/>
            </a:endParaRPr>
          </a:p>
        </p:txBody>
      </p:sp>
      <p:sp>
        <p:nvSpPr>
          <p:cNvPr id="12" name="Oval 11"/>
          <p:cNvSpPr/>
          <p:nvPr/>
        </p:nvSpPr>
        <p:spPr>
          <a:xfrm>
            <a:off x="4328931" y="1844825"/>
            <a:ext cx="1560173" cy="10081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喫煙</a:t>
            </a:r>
            <a:endParaRPr lang="en-US" sz="3200" dirty="0"/>
          </a:p>
        </p:txBody>
      </p:sp>
      <p:sp>
        <p:nvSpPr>
          <p:cNvPr id="28" name="TextBox 27"/>
          <p:cNvSpPr txBox="1"/>
          <p:nvPr/>
        </p:nvSpPr>
        <p:spPr>
          <a:xfrm>
            <a:off x="7371269" y="260648"/>
            <a:ext cx="1890662"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a:t>
            </a:r>
            <a:r>
              <a:rPr lang="en-US" altLang="ja-JP" dirty="0" smtClean="0">
                <a:solidFill>
                  <a:schemeClr val="tx1">
                    <a:lumMod val="65000"/>
                    <a:lumOff val="35000"/>
                  </a:schemeClr>
                </a:solidFill>
                <a:latin typeface="メイリオ"/>
                <a:ea typeface="メイリオ"/>
                <a:cs typeface="メイリオ"/>
              </a:rPr>
              <a:t>1: </a:t>
            </a:r>
            <a:r>
              <a:rPr lang="ja-JP" altLang="en-US" dirty="0" smtClean="0">
                <a:solidFill>
                  <a:schemeClr val="tx1">
                    <a:lumMod val="65000"/>
                    <a:lumOff val="35000"/>
                  </a:schemeClr>
                </a:solidFill>
                <a:latin typeface="メイリオ"/>
                <a:ea typeface="メイリオ"/>
                <a:cs typeface="メイリオ"/>
              </a:rPr>
              <a:t>交絡</a:t>
            </a:r>
            <a:endParaRPr lang="en-US" dirty="0">
              <a:solidFill>
                <a:schemeClr val="tx1">
                  <a:lumMod val="65000"/>
                  <a:lumOff val="35000"/>
                </a:schemeClr>
              </a:solidFill>
              <a:latin typeface="メイリオ"/>
              <a:ea typeface="メイリオ"/>
              <a:cs typeface="メイリオ"/>
            </a:endParaRPr>
          </a:p>
        </p:txBody>
      </p:sp>
    </p:spTree>
    <p:extLst>
      <p:ext uri="{BB962C8B-B14F-4D97-AF65-F5344CB8AC3E}">
        <p14:creationId xmlns:p14="http://schemas.microsoft.com/office/powerpoint/2010/main" val="424203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2103" y="1917583"/>
            <a:ext cx="8915400" cy="1151378"/>
          </a:xfrm>
        </p:spPr>
        <p:txBody>
          <a:bodyPr>
            <a:normAutofit/>
          </a:bodyPr>
          <a:lstStyle/>
          <a:p>
            <a:pPr marL="0" indent="0" algn="ctr">
              <a:buNone/>
            </a:pPr>
            <a:r>
              <a:rPr kumimoji="1" lang="ja-JP" altLang="en-US" sz="2800" dirty="0" smtClean="0">
                <a:latin typeface="メイリオ"/>
                <a:ea typeface="メイリオ"/>
                <a:cs typeface="メイリオ"/>
              </a:rPr>
              <a:t>交絡因子をきちんと把握することで、はじめて</a:t>
            </a:r>
            <a:endParaRPr kumimoji="1" lang="en-US" altLang="ja-JP" sz="2800" dirty="0" smtClean="0">
              <a:latin typeface="メイリオ"/>
              <a:ea typeface="メイリオ"/>
              <a:cs typeface="メイリオ"/>
            </a:endParaRPr>
          </a:p>
          <a:p>
            <a:pPr marL="0" indent="0" algn="ctr">
              <a:buNone/>
            </a:pPr>
            <a:r>
              <a:rPr kumimoji="1" lang="ja-JP" altLang="en-US" sz="2800" dirty="0" smtClean="0">
                <a:latin typeface="メイリオ"/>
                <a:ea typeface="メイリオ"/>
                <a:cs typeface="メイリオ"/>
              </a:rPr>
              <a:t>「本当の繋がり」がみえてくる</a:t>
            </a:r>
            <a:endParaRPr kumimoji="1" lang="ja-JP" altLang="en-US" sz="2800" dirty="0">
              <a:latin typeface="メイリオ"/>
              <a:ea typeface="メイリオ"/>
              <a:cs typeface="メイリオ"/>
            </a:endParaRPr>
          </a:p>
        </p:txBody>
      </p:sp>
      <p:sp>
        <p:nvSpPr>
          <p:cNvPr id="4" name="下矢印 3"/>
          <p:cNvSpPr/>
          <p:nvPr/>
        </p:nvSpPr>
        <p:spPr>
          <a:xfrm>
            <a:off x="4406940" y="2996952"/>
            <a:ext cx="840828" cy="79208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a:ea typeface="メイリオ"/>
              <a:cs typeface="メイリオ"/>
            </a:endParaRPr>
          </a:p>
        </p:txBody>
      </p:sp>
      <p:sp>
        <p:nvSpPr>
          <p:cNvPr id="6" name="テキスト ボックス 5"/>
          <p:cNvSpPr txBox="1"/>
          <p:nvPr/>
        </p:nvSpPr>
        <p:spPr>
          <a:xfrm>
            <a:off x="506506" y="3789042"/>
            <a:ext cx="8915400" cy="954107"/>
          </a:xfrm>
          <a:prstGeom prst="rect">
            <a:avLst/>
          </a:prstGeom>
          <a:noFill/>
        </p:spPr>
        <p:txBody>
          <a:bodyPr wrap="square" rtlCol="0">
            <a:spAutoFit/>
          </a:bodyPr>
          <a:lstStyle/>
          <a:p>
            <a:pPr algn="ctr"/>
            <a:r>
              <a:rPr kumimoji="1" lang="ja-JP" altLang="en-US" sz="2800" dirty="0" smtClean="0">
                <a:latin typeface="メイリオ"/>
                <a:ea typeface="メイリオ"/>
                <a:cs typeface="メイリオ"/>
              </a:rPr>
              <a:t>過去にわかっている知見を徹底的に集める</a:t>
            </a:r>
            <a:endParaRPr kumimoji="1" lang="en-US" altLang="ja-JP" sz="2800" dirty="0" smtClean="0">
              <a:latin typeface="メイリオ"/>
              <a:ea typeface="メイリオ"/>
              <a:cs typeface="メイリオ"/>
            </a:endParaRPr>
          </a:p>
          <a:p>
            <a:pPr algn="ctr"/>
            <a:r>
              <a:rPr lang="ja-JP" altLang="en-US" sz="2800" dirty="0" smtClean="0">
                <a:latin typeface="メイリオ"/>
                <a:ea typeface="メイリオ"/>
                <a:cs typeface="メイリオ"/>
              </a:rPr>
              <a:t>例）喫煙は肺がんを増やす</a:t>
            </a:r>
            <a:endParaRPr kumimoji="1" lang="en-US" altLang="ja-JP" sz="2800" dirty="0" smtClean="0">
              <a:latin typeface="メイリオ"/>
              <a:ea typeface="メイリオ"/>
              <a:cs typeface="メイリオ"/>
            </a:endParaRPr>
          </a:p>
        </p:txBody>
      </p:sp>
      <p:sp>
        <p:nvSpPr>
          <p:cNvPr id="7" name="テキスト ボックス 6"/>
          <p:cNvSpPr txBox="1"/>
          <p:nvPr/>
        </p:nvSpPr>
        <p:spPr>
          <a:xfrm>
            <a:off x="5031012" y="3111351"/>
            <a:ext cx="4757418" cy="461665"/>
          </a:xfrm>
          <a:prstGeom prst="rect">
            <a:avLst/>
          </a:prstGeom>
          <a:noFill/>
        </p:spPr>
        <p:txBody>
          <a:bodyPr wrap="square" rtlCol="0">
            <a:spAutoFit/>
          </a:bodyPr>
          <a:lstStyle/>
          <a:p>
            <a:pPr algn="ctr"/>
            <a:r>
              <a:rPr kumimoji="1" lang="ja-JP" altLang="en-US" sz="2400" dirty="0" smtClean="0">
                <a:latin typeface="メイリオ"/>
                <a:ea typeface="メイリオ"/>
                <a:cs typeface="メイリオ"/>
              </a:rPr>
              <a:t>どうやって把握するのか？</a:t>
            </a:r>
            <a:endParaRPr kumimoji="1" lang="ja-JP" altLang="en-US" sz="2400" dirty="0">
              <a:latin typeface="メイリオ"/>
              <a:ea typeface="メイリオ"/>
              <a:cs typeface="メイリオ"/>
            </a:endParaRPr>
          </a:p>
        </p:txBody>
      </p:sp>
      <p:sp>
        <p:nvSpPr>
          <p:cNvPr id="17" name="上矢印 16"/>
          <p:cNvSpPr/>
          <p:nvPr/>
        </p:nvSpPr>
        <p:spPr>
          <a:xfrm rot="10800000">
            <a:off x="4406940" y="4797153"/>
            <a:ext cx="840828" cy="93610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18" name="正方形/長方形 17"/>
          <p:cNvSpPr/>
          <p:nvPr/>
        </p:nvSpPr>
        <p:spPr>
          <a:xfrm>
            <a:off x="5265037" y="4911553"/>
            <a:ext cx="4211358" cy="461665"/>
          </a:xfrm>
          <a:prstGeom prst="rect">
            <a:avLst/>
          </a:prstGeom>
        </p:spPr>
        <p:txBody>
          <a:bodyPr wrap="square">
            <a:spAutoFit/>
          </a:bodyPr>
          <a:lstStyle/>
          <a:p>
            <a:pPr algn="ctr"/>
            <a:r>
              <a:rPr lang="ja-JP" altLang="en-US" sz="2400" dirty="0">
                <a:latin typeface="メイリオ"/>
                <a:ea typeface="メイリオ"/>
                <a:cs typeface="メイリオ"/>
              </a:rPr>
              <a:t>どう</a:t>
            </a:r>
            <a:r>
              <a:rPr lang="ja-JP" altLang="en-US" sz="2400" dirty="0" smtClean="0">
                <a:latin typeface="メイリオ"/>
                <a:ea typeface="メイリオ"/>
                <a:cs typeface="メイリオ"/>
              </a:rPr>
              <a:t>やって対応する</a:t>
            </a:r>
            <a:r>
              <a:rPr lang="ja-JP" altLang="en-US" sz="2400" dirty="0">
                <a:latin typeface="メイリオ"/>
                <a:ea typeface="メイリオ"/>
                <a:cs typeface="メイリオ"/>
              </a:rPr>
              <a:t>のか？</a:t>
            </a:r>
          </a:p>
        </p:txBody>
      </p:sp>
      <p:sp>
        <p:nvSpPr>
          <p:cNvPr id="19" name="テキスト ボックス 18"/>
          <p:cNvSpPr txBox="1"/>
          <p:nvPr/>
        </p:nvSpPr>
        <p:spPr>
          <a:xfrm>
            <a:off x="2222698" y="5733256"/>
            <a:ext cx="5474934" cy="523220"/>
          </a:xfrm>
          <a:prstGeom prst="rect">
            <a:avLst/>
          </a:prstGeom>
          <a:noFill/>
        </p:spPr>
        <p:txBody>
          <a:bodyPr wrap="square" rtlCol="0">
            <a:spAutoFit/>
          </a:bodyPr>
          <a:lstStyle/>
          <a:p>
            <a:pPr algn="ctr"/>
            <a:r>
              <a:rPr lang="ja-JP" altLang="en-US" sz="2800" dirty="0" smtClean="0">
                <a:latin typeface="メイリオ"/>
                <a:ea typeface="メイリオ"/>
                <a:cs typeface="メイリオ"/>
              </a:rPr>
              <a:t>例えば、</a:t>
            </a:r>
            <a:r>
              <a:rPr lang="ja-JP" altLang="en-US" sz="2800" dirty="0" smtClean="0">
                <a:solidFill>
                  <a:schemeClr val="accent2"/>
                </a:solidFill>
                <a:latin typeface="メイリオ"/>
                <a:ea typeface="メイリオ"/>
                <a:cs typeface="メイリオ"/>
              </a:rPr>
              <a:t>マッチング</a:t>
            </a:r>
            <a:r>
              <a:rPr lang="ja-JP" altLang="en-US" sz="2800" dirty="0" smtClean="0">
                <a:latin typeface="メイリオ"/>
                <a:ea typeface="メイリオ"/>
                <a:cs typeface="メイリオ"/>
              </a:rPr>
              <a:t>や</a:t>
            </a:r>
            <a:r>
              <a:rPr lang="ja-JP" altLang="en-US" sz="2800" dirty="0" smtClean="0">
                <a:solidFill>
                  <a:srgbClr val="C0504D"/>
                </a:solidFill>
                <a:latin typeface="メイリオ"/>
                <a:ea typeface="メイリオ"/>
                <a:cs typeface="メイリオ"/>
              </a:rPr>
              <a:t>層化</a:t>
            </a:r>
            <a:endParaRPr kumimoji="1" lang="ja-JP" altLang="en-US" sz="2800" dirty="0">
              <a:solidFill>
                <a:srgbClr val="C0504D"/>
              </a:solidFill>
              <a:latin typeface="メイリオ"/>
              <a:ea typeface="メイリオ"/>
              <a:cs typeface="メイリオ"/>
            </a:endParaRPr>
          </a:p>
        </p:txBody>
      </p:sp>
      <p:sp>
        <p:nvSpPr>
          <p:cNvPr id="5" name="Slide Number Placeholder 4"/>
          <p:cNvSpPr>
            <a:spLocks noGrp="1"/>
          </p:cNvSpPr>
          <p:nvPr>
            <p:ph type="sldNum" sz="quarter" idx="12"/>
          </p:nvPr>
        </p:nvSpPr>
        <p:spPr/>
        <p:txBody>
          <a:bodyPr/>
          <a:lstStyle/>
          <a:p>
            <a:fld id="{444BD923-67C3-41E9-957C-8E47AB11A637}" type="slidenum">
              <a:rPr kumimoji="1" lang="ja-JP" altLang="en-US" smtClean="0"/>
              <a:pPr/>
              <a:t>9</a:t>
            </a:fld>
            <a:endParaRPr kumimoji="1" lang="ja-JP" altLang="en-US" dirty="0"/>
          </a:p>
        </p:txBody>
      </p:sp>
      <p:sp>
        <p:nvSpPr>
          <p:cNvPr id="12" name="TextBox 11"/>
          <p:cNvSpPr txBox="1"/>
          <p:nvPr/>
        </p:nvSpPr>
        <p:spPr>
          <a:xfrm>
            <a:off x="7371269" y="260648"/>
            <a:ext cx="1890662" cy="369332"/>
          </a:xfrm>
          <a:prstGeom prst="rect">
            <a:avLst/>
          </a:prstGeom>
          <a:noFill/>
        </p:spPr>
        <p:txBody>
          <a:bodyPr wrap="none" rtlCol="0">
            <a:spAutoFit/>
          </a:bodyPr>
          <a:lstStyle/>
          <a:p>
            <a:r>
              <a:rPr lang="ja-JP" altLang="en-US" dirty="0" smtClean="0">
                <a:solidFill>
                  <a:schemeClr val="tx1">
                    <a:lumMod val="65000"/>
                    <a:lumOff val="35000"/>
                  </a:schemeClr>
                </a:solidFill>
                <a:latin typeface="メイリオ"/>
                <a:ea typeface="メイリオ"/>
                <a:cs typeface="メイリオ"/>
              </a:rPr>
              <a:t>ポイント</a:t>
            </a:r>
            <a:r>
              <a:rPr lang="en-US" altLang="ja-JP" dirty="0" smtClean="0">
                <a:solidFill>
                  <a:schemeClr val="tx1">
                    <a:lumMod val="65000"/>
                    <a:lumOff val="35000"/>
                  </a:schemeClr>
                </a:solidFill>
                <a:latin typeface="メイリオ"/>
                <a:ea typeface="メイリオ"/>
                <a:cs typeface="メイリオ"/>
              </a:rPr>
              <a:t>1: </a:t>
            </a:r>
            <a:r>
              <a:rPr lang="ja-JP" altLang="en-US" dirty="0" smtClean="0">
                <a:solidFill>
                  <a:schemeClr val="tx1">
                    <a:lumMod val="65000"/>
                    <a:lumOff val="35000"/>
                  </a:schemeClr>
                </a:solidFill>
                <a:latin typeface="メイリオ"/>
                <a:ea typeface="メイリオ"/>
                <a:cs typeface="メイリオ"/>
              </a:rPr>
              <a:t>交絡</a:t>
            </a:r>
            <a:endParaRPr lang="en-US" dirty="0">
              <a:solidFill>
                <a:schemeClr val="tx1">
                  <a:lumMod val="65000"/>
                  <a:lumOff val="35000"/>
                </a:schemeClr>
              </a:solidFill>
              <a:latin typeface="メイリオ"/>
              <a:ea typeface="メイリオ"/>
              <a:cs typeface="メイリオ"/>
            </a:endParaRPr>
          </a:p>
        </p:txBody>
      </p:sp>
      <p:sp>
        <p:nvSpPr>
          <p:cNvPr id="13" name="タイトル 1"/>
          <p:cNvSpPr txBox="1">
            <a:spLocks/>
          </p:cNvSpPr>
          <p:nvPr/>
        </p:nvSpPr>
        <p:spPr>
          <a:xfrm>
            <a:off x="513062" y="764705"/>
            <a:ext cx="8915400" cy="1008112"/>
          </a:xfrm>
          <a:prstGeom prst="rect">
            <a:avLst/>
          </a:prstGeom>
          <a:solidFill>
            <a:schemeClr val="tx2">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smtClean="0">
                <a:latin typeface="メイリオ"/>
                <a:ea typeface="メイリオ"/>
                <a:cs typeface="メイリオ"/>
              </a:rPr>
              <a:t>因果関係を明らかにするには</a:t>
            </a:r>
            <a:endParaRPr lang="en-US" altLang="ja-JP" sz="3600" dirty="0" smtClean="0">
              <a:latin typeface="メイリオ"/>
              <a:ea typeface="メイリオ"/>
              <a:cs typeface="メイリオ"/>
            </a:endParaRPr>
          </a:p>
          <a:p>
            <a:r>
              <a:rPr lang="ja-JP" altLang="en-US" sz="3600" dirty="0" smtClean="0">
                <a:latin typeface="メイリオ"/>
                <a:ea typeface="メイリオ"/>
                <a:cs typeface="メイリオ"/>
              </a:rPr>
              <a:t>交絡への対応が必要</a:t>
            </a:r>
            <a:endParaRPr lang="ja-JP" altLang="en-US" sz="3600" dirty="0">
              <a:latin typeface="メイリオ"/>
              <a:ea typeface="メイリオ"/>
              <a:cs typeface="メイリオ"/>
            </a:endParaRPr>
          </a:p>
        </p:txBody>
      </p:sp>
    </p:spTree>
    <p:extLst>
      <p:ext uri="{BB962C8B-B14F-4D97-AF65-F5344CB8AC3E}">
        <p14:creationId xmlns:p14="http://schemas.microsoft.com/office/powerpoint/2010/main" val="26900237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6789</TotalTime>
  <Words>1926</Words>
  <Application>Microsoft Office PowerPoint</Application>
  <PresentationFormat>A4 210 x 297 mm</PresentationFormat>
  <Paragraphs>225</Paragraphs>
  <Slides>21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ＭＳ Ｐゴシック</vt:lpstr>
      <vt:lpstr>メイリオ</vt:lpstr>
      <vt:lpstr>Arial</vt:lpstr>
      <vt:lpstr>Calibri</vt:lpstr>
      <vt:lpstr>Times New Roman</vt:lpstr>
      <vt:lpstr>Office ​​テーマ</vt:lpstr>
      <vt:lpstr>社会疫学の挑戦 ー社会と健康を科学するー 因果関係を考えよう！</vt:lpstr>
      <vt:lpstr>私たちの健康を決めるもの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Masako</dc:creator>
  <cp:lastModifiedBy>西野雅子</cp:lastModifiedBy>
  <cp:revision>224</cp:revision>
  <cp:lastPrinted>2015-09-30T09:35:00Z</cp:lastPrinted>
  <dcterms:created xsi:type="dcterms:W3CDTF">2014-01-21T16:20:24Z</dcterms:created>
  <dcterms:modified xsi:type="dcterms:W3CDTF">2018-01-21T07:45:25Z</dcterms:modified>
</cp:coreProperties>
</file>