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tags/tag1.xml" ContentType="application/vnd.openxmlformats-officedocument.presentationml.tags+xml"/>
  <Override PartName="/ppt/notesSlides/notesSlide3.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theme/themeOverride2.xml" ContentType="application/vnd.openxmlformats-officedocument.themeOverride+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05" r:id="rId2"/>
    <p:sldId id="314" r:id="rId3"/>
    <p:sldId id="343" r:id="rId4"/>
    <p:sldId id="354" r:id="rId5"/>
    <p:sldId id="328" r:id="rId6"/>
    <p:sldId id="344" r:id="rId7"/>
    <p:sldId id="345" r:id="rId8"/>
    <p:sldId id="346" r:id="rId9"/>
    <p:sldId id="347" r:id="rId10"/>
    <p:sldId id="348" r:id="rId11"/>
    <p:sldId id="316" r:id="rId12"/>
    <p:sldId id="350" r:id="rId13"/>
    <p:sldId id="351" r:id="rId14"/>
    <p:sldId id="352" r:id="rId15"/>
    <p:sldId id="349" r:id="rId16"/>
    <p:sldId id="336" r:id="rId17"/>
    <p:sldId id="339" r:id="rId18"/>
  </p:sldIdLst>
  <p:sldSz cx="9144000" cy="6858000" type="screen4x3"/>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E03C64"/>
    <a:srgbClr val="ED8BA2"/>
    <a:srgbClr val="4F81BD"/>
    <a:srgbClr val="006EBC"/>
    <a:srgbClr val="5492F6"/>
    <a:srgbClr val="EA0414"/>
    <a:srgbClr val="FFFF99"/>
    <a:srgbClr val="CCFF66"/>
    <a:srgbClr val="B503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26" autoAdjust="0"/>
  </p:normalViewPr>
  <p:slideViewPr>
    <p:cSldViewPr>
      <p:cViewPr varScale="1">
        <p:scale>
          <a:sx n="70" d="100"/>
          <a:sy n="70" d="100"/>
        </p:scale>
        <p:origin x="1032"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388"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sai\Downloads\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asai\Downloads\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328\Backup.15.6.11\12.&#19977;&#20849;&#20986;&#29256;,&#36939;&#21205;&#29983;&#29702;&#23398;\(8)%20&#12364;&#12435;\(8)%20&#12364;&#12435;%20-&#34920;&#65292;&#22259;.xlsx" TargetMode="Externa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1" Type="http://schemas.openxmlformats.org/officeDocument/2006/relationships/oleObject" Target="file:///C:\Users\YMK\Desktop\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942230273752021"/>
          <c:y val="4.8211513145546066E-2"/>
          <c:w val="0.80057769726247985"/>
          <c:h val="0.90357697370890777"/>
        </c:manualLayout>
      </c:layout>
      <c:barChart>
        <c:barDir val="col"/>
        <c:grouping val="clustered"/>
        <c:varyColors val="0"/>
        <c:ser>
          <c:idx val="0"/>
          <c:order val="0"/>
          <c:invertIfNegative val="0"/>
          <c:dPt>
            <c:idx val="1"/>
            <c:invertIfNegative val="0"/>
            <c:bubble3D val="0"/>
            <c:spPr>
              <a:solidFill>
                <a:srgbClr val="E03C64"/>
              </a:solidFill>
            </c:spPr>
          </c:dPt>
          <c:cat>
            <c:strRef>
              <c:f>Sheet1!$C$6:$D$6</c:f>
              <c:strCache>
                <c:ptCount val="2"/>
                <c:pt idx="0">
                  <c:v>食事改善のみ</c:v>
                </c:pt>
                <c:pt idx="1">
                  <c:v>食事改善と運動</c:v>
                </c:pt>
              </c:strCache>
            </c:strRef>
          </c:cat>
          <c:val>
            <c:numRef>
              <c:f>Sheet1!$C$7:$D$7</c:f>
              <c:numCache>
                <c:formatCode>0.0</c:formatCode>
                <c:ptCount val="2"/>
                <c:pt idx="0">
                  <c:v>-8.1600000000000108</c:v>
                </c:pt>
                <c:pt idx="1">
                  <c:v>-10.900000000000002</c:v>
                </c:pt>
              </c:numCache>
            </c:numRef>
          </c:val>
        </c:ser>
        <c:dLbls>
          <c:showLegendKey val="0"/>
          <c:showVal val="0"/>
          <c:showCatName val="0"/>
          <c:showSerName val="0"/>
          <c:showPercent val="0"/>
          <c:showBubbleSize val="0"/>
        </c:dLbls>
        <c:gapWidth val="80"/>
        <c:axId val="481192808"/>
        <c:axId val="481186144"/>
      </c:barChart>
      <c:catAx>
        <c:axId val="481192808"/>
        <c:scaling>
          <c:orientation val="minMax"/>
        </c:scaling>
        <c:delete val="0"/>
        <c:axPos val="b"/>
        <c:numFmt formatCode="General" sourceLinked="0"/>
        <c:majorTickMark val="none"/>
        <c:minorTickMark val="none"/>
        <c:tickLblPos val="none"/>
        <c:spPr>
          <a:ln w="19050">
            <a:solidFill>
              <a:schemeClr val="tx1"/>
            </a:solidFill>
          </a:ln>
        </c:spPr>
        <c:crossAx val="481186144"/>
        <c:crosses val="autoZero"/>
        <c:auto val="1"/>
        <c:lblAlgn val="ctr"/>
        <c:lblOffset val="100"/>
        <c:noMultiLvlLbl val="0"/>
      </c:catAx>
      <c:valAx>
        <c:axId val="481186144"/>
        <c:scaling>
          <c:orientation val="minMax"/>
        </c:scaling>
        <c:delete val="0"/>
        <c:axPos val="l"/>
        <c:numFmt formatCode="#,##0_ " sourceLinked="0"/>
        <c:majorTickMark val="out"/>
        <c:minorTickMark val="none"/>
        <c:tickLblPos val="nextTo"/>
        <c:spPr>
          <a:ln w="19050">
            <a:solidFill>
              <a:schemeClr val="tx1"/>
            </a:solidFill>
          </a:ln>
        </c:spPr>
        <c:crossAx val="481192808"/>
        <c:crosses val="autoZero"/>
        <c:crossBetween val="between"/>
      </c:valAx>
    </c:plotArea>
    <c:plotVisOnly val="1"/>
    <c:dispBlanksAs val="gap"/>
    <c:showDLblsOverMax val="0"/>
  </c:chart>
  <c:spPr>
    <a:ln>
      <a:noFill/>
    </a:ln>
  </c:spPr>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942230273752018"/>
          <c:y val="4.5938501890391475E-2"/>
          <c:w val="0.80057769726247985"/>
          <c:h val="0.9081229962192171"/>
        </c:manualLayout>
      </c:layout>
      <c:barChart>
        <c:barDir val="col"/>
        <c:grouping val="clustered"/>
        <c:varyColors val="0"/>
        <c:ser>
          <c:idx val="0"/>
          <c:order val="0"/>
          <c:invertIfNegative val="0"/>
          <c:dPt>
            <c:idx val="1"/>
            <c:invertIfNegative val="0"/>
            <c:bubble3D val="0"/>
            <c:spPr>
              <a:solidFill>
                <a:srgbClr val="E03C64"/>
              </a:solidFill>
            </c:spPr>
          </c:dPt>
          <c:cat>
            <c:strRef>
              <c:f>Sheet1!$C$6:$D$6</c:f>
              <c:strCache>
                <c:ptCount val="2"/>
                <c:pt idx="0">
                  <c:v>食事改善のみ</c:v>
                </c:pt>
                <c:pt idx="1">
                  <c:v>食事改善と運動</c:v>
                </c:pt>
              </c:strCache>
            </c:strRef>
          </c:cat>
          <c:val>
            <c:numRef>
              <c:f>Sheet1!$C$20:$D$20</c:f>
              <c:numCache>
                <c:formatCode>0.0</c:formatCode>
                <c:ptCount val="2"/>
                <c:pt idx="0">
                  <c:v>-5.1700000000000017</c:v>
                </c:pt>
                <c:pt idx="1">
                  <c:v>-8.6000000000000014</c:v>
                </c:pt>
              </c:numCache>
            </c:numRef>
          </c:val>
        </c:ser>
        <c:dLbls>
          <c:showLegendKey val="0"/>
          <c:showVal val="0"/>
          <c:showCatName val="0"/>
          <c:showSerName val="0"/>
          <c:showPercent val="0"/>
          <c:showBubbleSize val="0"/>
        </c:dLbls>
        <c:gapWidth val="80"/>
        <c:axId val="481195944"/>
        <c:axId val="481194376"/>
      </c:barChart>
      <c:catAx>
        <c:axId val="481195944"/>
        <c:scaling>
          <c:orientation val="minMax"/>
        </c:scaling>
        <c:delete val="0"/>
        <c:axPos val="b"/>
        <c:numFmt formatCode="General" sourceLinked="0"/>
        <c:majorTickMark val="none"/>
        <c:minorTickMark val="none"/>
        <c:tickLblPos val="none"/>
        <c:spPr>
          <a:ln w="19050">
            <a:solidFill>
              <a:schemeClr val="tx1"/>
            </a:solidFill>
          </a:ln>
        </c:spPr>
        <c:crossAx val="481194376"/>
        <c:crosses val="autoZero"/>
        <c:auto val="1"/>
        <c:lblAlgn val="ctr"/>
        <c:lblOffset val="100"/>
        <c:noMultiLvlLbl val="0"/>
      </c:catAx>
      <c:valAx>
        <c:axId val="481194376"/>
        <c:scaling>
          <c:orientation val="minMax"/>
        </c:scaling>
        <c:delete val="0"/>
        <c:axPos val="l"/>
        <c:numFmt formatCode="#,##0_ " sourceLinked="0"/>
        <c:majorTickMark val="out"/>
        <c:minorTickMark val="none"/>
        <c:tickLblPos val="nextTo"/>
        <c:spPr>
          <a:ln w="19050">
            <a:solidFill>
              <a:schemeClr val="tx1"/>
            </a:solidFill>
          </a:ln>
        </c:spPr>
        <c:crossAx val="481195944"/>
        <c:crosses val="autoZero"/>
        <c:crossBetween val="between"/>
      </c:valAx>
    </c:plotArea>
    <c:plotVisOnly val="1"/>
    <c:dispBlanksAs val="gap"/>
    <c:showDLblsOverMax val="0"/>
  </c:chart>
  <c:spPr>
    <a:ln>
      <a:noFill/>
    </a:ln>
  </c:spPr>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4F81BD"/>
            </a:solidFill>
            <a:ln>
              <a:noFill/>
            </a:ln>
          </c:spPr>
          <c:invertIfNegative val="0"/>
          <c:dLbls>
            <c:numFmt formatCode="#,##0.00_);\(#,##0.00\)" sourceLinked="0"/>
            <c:spPr>
              <a:noFill/>
              <a:ln>
                <a:noFill/>
              </a:ln>
              <a:effectLst/>
            </c:spPr>
            <c:txPr>
              <a:bodyPr/>
              <a:lstStyle/>
              <a:p>
                <a:pPr>
                  <a:defRPr sz="1400" b="1">
                    <a:solidFill>
                      <a:schemeClr val="bg1"/>
                    </a:solidFill>
                    <a:latin typeface="Segoe UI" pitchFamily="34" charset="0"/>
                    <a:ea typeface="Segoe UI" pitchFamily="34" charset="0"/>
                    <a:cs typeface="Segoe UI" pitchFamily="34" charset="0"/>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TokyoGasStudy!$B$1:$E$1</c:f>
              <c:strCache>
                <c:ptCount val="4"/>
                <c:pt idx="0">
                  <c:v>Q1</c:v>
                </c:pt>
                <c:pt idx="1">
                  <c:v>Q2</c:v>
                </c:pt>
                <c:pt idx="2">
                  <c:v>Q3</c:v>
                </c:pt>
                <c:pt idx="3">
                  <c:v>Q4</c:v>
                </c:pt>
              </c:strCache>
            </c:strRef>
          </c:cat>
          <c:val>
            <c:numRef>
              <c:f>TokyoGasStudy!$B$2:$E$2</c:f>
              <c:numCache>
                <c:formatCode>General</c:formatCode>
                <c:ptCount val="4"/>
                <c:pt idx="0">
                  <c:v>1</c:v>
                </c:pt>
                <c:pt idx="1">
                  <c:v>0.75000000000000056</c:v>
                </c:pt>
                <c:pt idx="2">
                  <c:v>0.43000000000000027</c:v>
                </c:pt>
                <c:pt idx="3">
                  <c:v>0.41000000000000025</c:v>
                </c:pt>
              </c:numCache>
            </c:numRef>
          </c:val>
        </c:ser>
        <c:dLbls>
          <c:showLegendKey val="0"/>
          <c:showVal val="0"/>
          <c:showCatName val="0"/>
          <c:showSerName val="0"/>
          <c:showPercent val="0"/>
          <c:showBubbleSize val="0"/>
        </c:dLbls>
        <c:gapWidth val="150"/>
        <c:axId val="481197512"/>
        <c:axId val="481186536"/>
      </c:barChart>
      <c:catAx>
        <c:axId val="481197512"/>
        <c:scaling>
          <c:orientation val="minMax"/>
        </c:scaling>
        <c:delete val="0"/>
        <c:axPos val="b"/>
        <c:numFmt formatCode="General" sourceLinked="0"/>
        <c:majorTickMark val="none"/>
        <c:minorTickMark val="none"/>
        <c:tickLblPos val="nextTo"/>
        <c:spPr>
          <a:ln w="15875">
            <a:solidFill>
              <a:prstClr val="black"/>
            </a:solidFill>
          </a:ln>
        </c:spPr>
        <c:txPr>
          <a:bodyPr/>
          <a:lstStyle/>
          <a:p>
            <a:pPr>
              <a:defRPr sz="1400">
                <a:latin typeface="Segoe UI" pitchFamily="34" charset="0"/>
                <a:ea typeface="Segoe UI" pitchFamily="34" charset="0"/>
                <a:cs typeface="Segoe UI" pitchFamily="34" charset="0"/>
              </a:defRPr>
            </a:pPr>
            <a:endParaRPr lang="ja-JP"/>
          </a:p>
        </c:txPr>
        <c:crossAx val="481186536"/>
        <c:crosses val="autoZero"/>
        <c:auto val="1"/>
        <c:lblAlgn val="ctr"/>
        <c:lblOffset val="100"/>
        <c:noMultiLvlLbl val="0"/>
      </c:catAx>
      <c:valAx>
        <c:axId val="481186536"/>
        <c:scaling>
          <c:orientation val="minMax"/>
        </c:scaling>
        <c:delete val="0"/>
        <c:axPos val="l"/>
        <c:numFmt formatCode="#,##0.0_);\(#,##0.0\)" sourceLinked="0"/>
        <c:majorTickMark val="out"/>
        <c:minorTickMark val="none"/>
        <c:tickLblPos val="nextTo"/>
        <c:spPr>
          <a:ln w="15875">
            <a:solidFill>
              <a:prstClr val="black"/>
            </a:solidFill>
          </a:ln>
        </c:spPr>
        <c:txPr>
          <a:bodyPr/>
          <a:lstStyle/>
          <a:p>
            <a:pPr>
              <a:defRPr sz="1400">
                <a:latin typeface="Segoe UI" pitchFamily="34" charset="0"/>
                <a:ea typeface="Segoe UI" pitchFamily="34" charset="0"/>
                <a:cs typeface="Segoe UI" pitchFamily="34" charset="0"/>
              </a:defRPr>
            </a:pPr>
            <a:endParaRPr lang="ja-JP"/>
          </a:p>
        </c:txPr>
        <c:crossAx val="481197512"/>
        <c:crosses val="autoZero"/>
        <c:crossBetween val="between"/>
      </c:valAx>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70927280935037"/>
          <c:y val="0.11263182191848065"/>
          <c:w val="0.48366206165771941"/>
          <c:h val="0.72864661296655386"/>
        </c:manualLayout>
      </c:layout>
      <c:barChart>
        <c:barDir val="col"/>
        <c:grouping val="clustered"/>
        <c:varyColors val="0"/>
        <c:ser>
          <c:idx val="0"/>
          <c:order val="0"/>
          <c:tx>
            <c:strRef>
              <c:f>Sheet1!$B$1</c:f>
              <c:strCache>
                <c:ptCount val="1"/>
                <c:pt idx="0">
                  <c:v>健康教室（座学＋ストレッチ）</c:v>
                </c:pt>
              </c:strCache>
            </c:strRef>
          </c:tx>
          <c:spPr>
            <a:solidFill>
              <a:srgbClr val="4F81B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歩行障害</c:v>
                </c:pt>
                <c:pt idx="1">
                  <c:v>歩行障害の長期化</c:v>
                </c:pt>
              </c:strCache>
            </c:strRef>
          </c:cat>
          <c:val>
            <c:numRef>
              <c:f>Sheet1!$B$2:$B$3</c:f>
              <c:numCache>
                <c:formatCode>General</c:formatCode>
                <c:ptCount val="2"/>
                <c:pt idx="0">
                  <c:v>35.5</c:v>
                </c:pt>
                <c:pt idx="1">
                  <c:v>19.8</c:v>
                </c:pt>
              </c:numCache>
            </c:numRef>
          </c:val>
        </c:ser>
        <c:ser>
          <c:idx val="1"/>
          <c:order val="1"/>
          <c:tx>
            <c:strRef>
              <c:f>Sheet1!$C$1</c:f>
              <c:strCache>
                <c:ptCount val="1"/>
                <c:pt idx="0">
                  <c:v>運動教室＋在宅運動（筋トレ＋ウォーキング）</c:v>
                </c:pt>
              </c:strCache>
            </c:strRef>
          </c:tx>
          <c:spPr>
            <a:solidFill>
              <a:srgbClr val="E03C6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歩行障害</c:v>
                </c:pt>
                <c:pt idx="1">
                  <c:v>歩行障害の長期化</c:v>
                </c:pt>
              </c:strCache>
            </c:strRef>
          </c:cat>
          <c:val>
            <c:numRef>
              <c:f>Sheet1!$C$2:$C$3</c:f>
              <c:numCache>
                <c:formatCode>General</c:formatCode>
                <c:ptCount val="2"/>
                <c:pt idx="0">
                  <c:v>30.1</c:v>
                </c:pt>
                <c:pt idx="1">
                  <c:v>14.7</c:v>
                </c:pt>
              </c:numCache>
            </c:numRef>
          </c:val>
        </c:ser>
        <c:dLbls>
          <c:showLegendKey val="0"/>
          <c:showVal val="0"/>
          <c:showCatName val="0"/>
          <c:showSerName val="0"/>
          <c:showPercent val="0"/>
          <c:showBubbleSize val="0"/>
        </c:dLbls>
        <c:gapWidth val="150"/>
        <c:axId val="481205744"/>
        <c:axId val="481199080"/>
      </c:barChart>
      <c:catAx>
        <c:axId val="481205744"/>
        <c:scaling>
          <c:orientation val="minMax"/>
        </c:scaling>
        <c:delete val="0"/>
        <c:axPos val="b"/>
        <c:numFmt formatCode="General" sourceLinked="1"/>
        <c:majorTickMark val="none"/>
        <c:minorTickMark val="none"/>
        <c:tickLblPos val="nextTo"/>
        <c:spPr>
          <a:noFill/>
          <a:ln w="19050">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481199080"/>
        <c:crosses val="autoZero"/>
        <c:auto val="1"/>
        <c:lblAlgn val="ctr"/>
        <c:lblOffset val="100"/>
        <c:noMultiLvlLbl val="0"/>
      </c:catAx>
      <c:valAx>
        <c:axId val="481199080"/>
        <c:scaling>
          <c:orientation val="minMax"/>
        </c:scaling>
        <c:delete val="0"/>
        <c:axPos val="l"/>
        <c:title>
          <c:tx>
            <c:rich>
              <a:bodyPr rot="0" spcFirstLastPara="1" vertOverflow="ellipsis" vert="eaVert" wrap="square" anchor="ctr" anchorCtr="1"/>
              <a:lstStyle/>
              <a:p>
                <a:pPr>
                  <a:defRPr sz="1330" b="0" i="0" u="none" strike="noStrike" kern="1200" baseline="0">
                    <a:solidFill>
                      <a:schemeClr val="tx1"/>
                    </a:solidFill>
                    <a:latin typeface="+mn-lt"/>
                    <a:ea typeface="+mn-ea"/>
                    <a:cs typeface="+mn-cs"/>
                  </a:defRPr>
                </a:pPr>
                <a:r>
                  <a:rPr lang="ja-JP" altLang="en-US" dirty="0" smtClean="0">
                    <a:solidFill>
                      <a:schemeClr val="tx1"/>
                    </a:solidFill>
                  </a:rPr>
                  <a:t>発生率（％）</a:t>
                </a:r>
                <a:endParaRPr lang="ja-JP" altLang="en-US" dirty="0">
                  <a:solidFill>
                    <a:schemeClr val="tx1"/>
                  </a:solidFill>
                </a:endParaRPr>
              </a:p>
            </c:rich>
          </c:tx>
          <c:overlay val="0"/>
          <c:spPr>
            <a:noFill/>
            <a:ln>
              <a:noFill/>
            </a:ln>
            <a:effectLst/>
          </c:spPr>
          <c:txPr>
            <a:bodyPr rot="0" spcFirstLastPara="1" vertOverflow="ellipsis" vert="eaVert" wrap="square" anchor="ctr" anchorCtr="1"/>
            <a:lstStyle/>
            <a:p>
              <a:pPr>
                <a:defRPr sz="1330" b="0" i="0" u="none" strike="noStrike" kern="1200" baseline="0">
                  <a:solidFill>
                    <a:schemeClr val="tx1"/>
                  </a:solidFill>
                  <a:latin typeface="+mn-lt"/>
                  <a:ea typeface="+mn-ea"/>
                  <a:cs typeface="+mn-cs"/>
                </a:defRPr>
              </a:pPr>
              <a:endParaRPr lang="ja-JP"/>
            </a:p>
          </c:txPr>
        </c:title>
        <c:numFmt formatCode="General" sourceLinked="1"/>
        <c:majorTickMark val="out"/>
        <c:minorTickMark val="none"/>
        <c:tickLblPos val="nextTo"/>
        <c:spPr>
          <a:noFill/>
          <a:ln w="15875">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ja-JP"/>
          </a:p>
        </c:txPr>
        <c:crossAx val="481205744"/>
        <c:crosses val="autoZero"/>
        <c:crossBetween val="between"/>
        <c:majorUnit val="10"/>
      </c:valAx>
      <c:spPr>
        <a:noFill/>
        <a:ln>
          <a:noFill/>
        </a:ln>
        <a:effectLst/>
      </c:spPr>
    </c:plotArea>
    <c:legend>
      <c:legendPos val="b"/>
      <c:layout>
        <c:manualLayout>
          <c:xMode val="edge"/>
          <c:yMode val="edge"/>
          <c:x val="0.31935537036765321"/>
          <c:y val="4.5003880272876731E-2"/>
          <c:w val="0.48188199214762306"/>
          <c:h val="0.1986316286716887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8585527533977748E-2"/>
          <c:y val="0.14873207564997401"/>
          <c:w val="0.86990464601155504"/>
          <c:h val="0.81709142109966992"/>
        </c:manualLayout>
      </c:layout>
      <c:barChart>
        <c:barDir val="col"/>
        <c:grouping val="clustered"/>
        <c:varyColors val="0"/>
        <c:ser>
          <c:idx val="0"/>
          <c:order val="0"/>
          <c:tx>
            <c:strRef>
              <c:f>Sheet1!$B$1</c:f>
              <c:strCache>
                <c:ptCount val="1"/>
                <c:pt idx="0">
                  <c:v>第1分位</c:v>
                </c:pt>
              </c:strCache>
            </c:strRef>
          </c:tx>
          <c:spPr>
            <a:solidFill>
              <a:sysClr val="window" lastClr="FFFFFF">
                <a:lumMod val="75000"/>
              </a:sysClr>
            </a:solidFill>
            <a:ln w="12700">
              <a:noFill/>
            </a:ln>
            <a:effectLst/>
          </c:spPr>
          <c:invertIfNegative val="0"/>
          <c:cat>
            <c:strRef>
              <c:f>Sheet1!$A$2:$A$5</c:f>
              <c:strCache>
                <c:ptCount val="4"/>
                <c:pt idx="0">
                  <c:v>総死亡</c:v>
                </c:pt>
                <c:pt idx="1">
                  <c:v>循環器死亡</c:v>
                </c:pt>
                <c:pt idx="2">
                  <c:v>悪性腫瘍死亡</c:v>
                </c:pt>
                <c:pt idx="3">
                  <c:v>呼吸器死亡</c:v>
                </c:pt>
              </c:strCache>
            </c:strRef>
          </c:cat>
          <c:val>
            <c:numRef>
              <c:f>Sheet1!$B$2:$B$5</c:f>
              <c:numCache>
                <c:formatCode>0.0</c:formatCode>
                <c:ptCount val="4"/>
                <c:pt idx="0">
                  <c:v>1</c:v>
                </c:pt>
                <c:pt idx="1">
                  <c:v>1</c:v>
                </c:pt>
                <c:pt idx="2">
                  <c:v>1</c:v>
                </c:pt>
                <c:pt idx="3">
                  <c:v>1</c:v>
                </c:pt>
              </c:numCache>
            </c:numRef>
          </c:val>
        </c:ser>
        <c:ser>
          <c:idx val="1"/>
          <c:order val="1"/>
          <c:tx>
            <c:strRef>
              <c:f>Sheet1!$C$1</c:f>
              <c:strCache>
                <c:ptCount val="1"/>
                <c:pt idx="0">
                  <c:v>第2分位</c:v>
                </c:pt>
              </c:strCache>
            </c:strRef>
          </c:tx>
          <c:spPr>
            <a:solidFill>
              <a:srgbClr val="4F81BD"/>
            </a:solidFill>
            <a:ln w="12700">
              <a:noFill/>
            </a:ln>
            <a:effectLst/>
          </c:spPr>
          <c:invertIfNegative val="0"/>
          <c:cat>
            <c:strRef>
              <c:f>Sheet1!$A$2:$A$5</c:f>
              <c:strCache>
                <c:ptCount val="4"/>
                <c:pt idx="0">
                  <c:v>総死亡</c:v>
                </c:pt>
                <c:pt idx="1">
                  <c:v>循環器死亡</c:v>
                </c:pt>
                <c:pt idx="2">
                  <c:v>悪性腫瘍死亡</c:v>
                </c:pt>
                <c:pt idx="3">
                  <c:v>呼吸器死亡</c:v>
                </c:pt>
              </c:strCache>
            </c:strRef>
          </c:cat>
          <c:val>
            <c:numRef>
              <c:f>Sheet1!$C$2:$C$5</c:f>
              <c:numCache>
                <c:formatCode>0.00</c:formatCode>
                <c:ptCount val="4"/>
                <c:pt idx="0">
                  <c:v>0.5</c:v>
                </c:pt>
                <c:pt idx="1">
                  <c:v>0.44</c:v>
                </c:pt>
                <c:pt idx="2">
                  <c:v>0.69000000000000006</c:v>
                </c:pt>
                <c:pt idx="3">
                  <c:v>0.43000000000000005</c:v>
                </c:pt>
              </c:numCache>
            </c:numRef>
          </c:val>
        </c:ser>
        <c:ser>
          <c:idx val="2"/>
          <c:order val="2"/>
          <c:tx>
            <c:strRef>
              <c:f>Sheet1!$D$1</c:f>
              <c:strCache>
                <c:ptCount val="1"/>
                <c:pt idx="0">
                  <c:v>第3分位</c:v>
                </c:pt>
              </c:strCache>
            </c:strRef>
          </c:tx>
          <c:spPr>
            <a:solidFill>
              <a:srgbClr val="E03C64"/>
            </a:solidFill>
            <a:ln w="12700">
              <a:noFill/>
            </a:ln>
            <a:effectLst/>
          </c:spPr>
          <c:invertIfNegative val="0"/>
          <c:cat>
            <c:strRef>
              <c:f>Sheet1!$A$2:$A$5</c:f>
              <c:strCache>
                <c:ptCount val="4"/>
                <c:pt idx="0">
                  <c:v>総死亡</c:v>
                </c:pt>
                <c:pt idx="1">
                  <c:v>循環器死亡</c:v>
                </c:pt>
                <c:pt idx="2">
                  <c:v>悪性腫瘍死亡</c:v>
                </c:pt>
                <c:pt idx="3">
                  <c:v>呼吸器死亡</c:v>
                </c:pt>
              </c:strCache>
            </c:strRef>
          </c:cat>
          <c:val>
            <c:numRef>
              <c:f>Sheet1!$D$2:$D$5</c:f>
              <c:numCache>
                <c:formatCode>0.00</c:formatCode>
                <c:ptCount val="4"/>
                <c:pt idx="0">
                  <c:v>0.41000000000000003</c:v>
                </c:pt>
                <c:pt idx="1">
                  <c:v>0.32000000000000006</c:v>
                </c:pt>
                <c:pt idx="2">
                  <c:v>0.76000000000000012</c:v>
                </c:pt>
                <c:pt idx="3">
                  <c:v>0.35000000000000003</c:v>
                </c:pt>
              </c:numCache>
            </c:numRef>
          </c:val>
        </c:ser>
        <c:dLbls>
          <c:showLegendKey val="0"/>
          <c:showVal val="0"/>
          <c:showCatName val="0"/>
          <c:showSerName val="0"/>
          <c:showPercent val="0"/>
          <c:showBubbleSize val="0"/>
        </c:dLbls>
        <c:gapWidth val="115"/>
        <c:axId val="481199864"/>
        <c:axId val="481203392"/>
      </c:barChart>
      <c:catAx>
        <c:axId val="481199864"/>
        <c:scaling>
          <c:orientation val="minMax"/>
        </c:scaling>
        <c:delete val="0"/>
        <c:axPos val="b"/>
        <c:numFmt formatCode="General" sourceLinked="0"/>
        <c:majorTickMark val="none"/>
        <c:minorTickMark val="none"/>
        <c:tickLblPos val="none"/>
        <c:spPr>
          <a:ln w="19050">
            <a:solidFill>
              <a:sysClr val="windowText" lastClr="000000"/>
            </a:solidFill>
          </a:ln>
        </c:spPr>
        <c:txPr>
          <a:bodyPr/>
          <a:lstStyle/>
          <a:p>
            <a:pPr>
              <a:defRPr lang="ja-JP"/>
            </a:pPr>
            <a:endParaRPr lang="ja-JP"/>
          </a:p>
        </c:txPr>
        <c:crossAx val="481203392"/>
        <c:crossesAt val="0"/>
        <c:auto val="1"/>
        <c:lblAlgn val="ctr"/>
        <c:lblOffset val="100"/>
        <c:noMultiLvlLbl val="0"/>
      </c:catAx>
      <c:valAx>
        <c:axId val="481203392"/>
        <c:scaling>
          <c:orientation val="minMax"/>
        </c:scaling>
        <c:delete val="0"/>
        <c:axPos val="l"/>
        <c:numFmt formatCode="0.0_);[Red]\(0.0\)" sourceLinked="0"/>
        <c:majorTickMark val="out"/>
        <c:minorTickMark val="none"/>
        <c:tickLblPos val="nextTo"/>
        <c:spPr>
          <a:ln w="19050">
            <a:solidFill>
              <a:sysClr val="windowText" lastClr="000000"/>
            </a:solidFill>
          </a:ln>
        </c:spPr>
        <c:txPr>
          <a:bodyPr/>
          <a:lstStyle/>
          <a:p>
            <a:pPr>
              <a:defRPr lang="ja-JP" sz="1200" baseline="0">
                <a:solidFill>
                  <a:schemeClr val="tx1"/>
                </a:solidFill>
                <a:latin typeface="メイリオ" panose="020B0604030504040204" pitchFamily="50" charset="-128"/>
              </a:defRPr>
            </a:pPr>
            <a:endParaRPr lang="ja-JP"/>
          </a:p>
        </c:txPr>
        <c:crossAx val="481199864"/>
        <c:crosses val="autoZero"/>
        <c:crossBetween val="between"/>
        <c:majorUnit val="0.5"/>
      </c:valAx>
      <c:spPr>
        <a:noFill/>
        <a:ln w="25394">
          <a:noFill/>
        </a:ln>
      </c:spPr>
    </c:plotArea>
    <c:plotVisOnly val="1"/>
    <c:dispBlanksAs val="gap"/>
    <c:showDLblsOverMax val="0"/>
  </c:chart>
  <c:spPr>
    <a:noFill/>
    <a:ln>
      <a:noFill/>
    </a:ln>
  </c:spPr>
  <c:txPr>
    <a:bodyPr/>
    <a:lstStyle/>
    <a:p>
      <a:pPr>
        <a:defRPr sz="2200">
          <a:solidFill>
            <a:schemeClr val="bg1"/>
          </a:solidFill>
          <a:latin typeface="ＭＳ Ｐゴシック" pitchFamily="50" charset="-128"/>
          <a:ea typeface="ＭＳ Ｐゴシック" pitchFamily="50" charset="-128"/>
        </a:defRPr>
      </a:pPr>
      <a:endParaRPr lang="ja-JP"/>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77506803219721"/>
          <c:y val="0.16032630646126944"/>
          <c:w val="0.86774569987000405"/>
          <c:h val="0.80572922111245215"/>
        </c:manualLayout>
      </c:layout>
      <c:barChart>
        <c:barDir val="col"/>
        <c:grouping val="clustered"/>
        <c:varyColors val="0"/>
        <c:ser>
          <c:idx val="0"/>
          <c:order val="0"/>
          <c:tx>
            <c:strRef>
              <c:f>Sheet1!$B$1</c:f>
              <c:strCache>
                <c:ptCount val="1"/>
                <c:pt idx="0">
                  <c:v>第1分位</c:v>
                </c:pt>
              </c:strCache>
            </c:strRef>
          </c:tx>
          <c:spPr>
            <a:solidFill>
              <a:sysClr val="window" lastClr="FFFFFF">
                <a:lumMod val="75000"/>
              </a:sysClr>
            </a:solidFill>
            <a:ln w="12700">
              <a:noFill/>
            </a:ln>
            <a:effectLst/>
          </c:spPr>
          <c:invertIfNegative val="0"/>
          <c:cat>
            <c:strRef>
              <c:f>Sheet1!$A$2:$A$5</c:f>
              <c:strCache>
                <c:ptCount val="4"/>
                <c:pt idx="0">
                  <c:v>総死亡</c:v>
                </c:pt>
                <c:pt idx="1">
                  <c:v>循環器死亡</c:v>
                </c:pt>
                <c:pt idx="2">
                  <c:v>悪性腫瘍死亡</c:v>
                </c:pt>
                <c:pt idx="3">
                  <c:v>呼吸器死亡</c:v>
                </c:pt>
              </c:strCache>
            </c:strRef>
          </c:cat>
          <c:val>
            <c:numRef>
              <c:f>Sheet1!$B$2:$B$5</c:f>
              <c:numCache>
                <c:formatCode>0.0</c:formatCode>
                <c:ptCount val="4"/>
                <c:pt idx="0">
                  <c:v>1</c:v>
                </c:pt>
                <c:pt idx="1">
                  <c:v>1</c:v>
                </c:pt>
                <c:pt idx="2">
                  <c:v>1</c:v>
                </c:pt>
                <c:pt idx="3">
                  <c:v>1</c:v>
                </c:pt>
              </c:numCache>
            </c:numRef>
          </c:val>
        </c:ser>
        <c:ser>
          <c:idx val="1"/>
          <c:order val="1"/>
          <c:tx>
            <c:strRef>
              <c:f>Sheet1!$C$1</c:f>
              <c:strCache>
                <c:ptCount val="1"/>
                <c:pt idx="0">
                  <c:v>第2分位</c:v>
                </c:pt>
              </c:strCache>
            </c:strRef>
          </c:tx>
          <c:spPr>
            <a:solidFill>
              <a:srgbClr val="4F81BD"/>
            </a:solidFill>
            <a:ln w="12700">
              <a:noFill/>
            </a:ln>
            <a:effectLst/>
          </c:spPr>
          <c:invertIfNegative val="0"/>
          <c:cat>
            <c:strRef>
              <c:f>Sheet1!$A$2:$A$5</c:f>
              <c:strCache>
                <c:ptCount val="4"/>
                <c:pt idx="0">
                  <c:v>総死亡</c:v>
                </c:pt>
                <c:pt idx="1">
                  <c:v>循環器死亡</c:v>
                </c:pt>
                <c:pt idx="2">
                  <c:v>悪性腫瘍死亡</c:v>
                </c:pt>
                <c:pt idx="3">
                  <c:v>呼吸器死亡</c:v>
                </c:pt>
              </c:strCache>
            </c:strRef>
          </c:cat>
          <c:val>
            <c:numRef>
              <c:f>Sheet1!$C$2:$C$5</c:f>
              <c:numCache>
                <c:formatCode>0.00</c:formatCode>
                <c:ptCount val="4"/>
                <c:pt idx="0">
                  <c:v>0.75000000000000011</c:v>
                </c:pt>
                <c:pt idx="1">
                  <c:v>0.62000000000000011</c:v>
                </c:pt>
                <c:pt idx="2">
                  <c:v>0.97000000000000008</c:v>
                </c:pt>
                <c:pt idx="3">
                  <c:v>0.85000000000000009</c:v>
                </c:pt>
              </c:numCache>
            </c:numRef>
          </c:val>
        </c:ser>
        <c:ser>
          <c:idx val="2"/>
          <c:order val="2"/>
          <c:tx>
            <c:strRef>
              <c:f>Sheet1!$D$1</c:f>
              <c:strCache>
                <c:ptCount val="1"/>
                <c:pt idx="0">
                  <c:v>第3分位</c:v>
                </c:pt>
              </c:strCache>
            </c:strRef>
          </c:tx>
          <c:spPr>
            <a:solidFill>
              <a:srgbClr val="E03C64"/>
            </a:solidFill>
            <a:ln w="12700">
              <a:noFill/>
            </a:ln>
            <a:effectLst/>
          </c:spPr>
          <c:invertIfNegative val="0"/>
          <c:cat>
            <c:strRef>
              <c:f>Sheet1!$A$2:$A$5</c:f>
              <c:strCache>
                <c:ptCount val="4"/>
                <c:pt idx="0">
                  <c:v>総死亡</c:v>
                </c:pt>
                <c:pt idx="1">
                  <c:v>循環器死亡</c:v>
                </c:pt>
                <c:pt idx="2">
                  <c:v>悪性腫瘍死亡</c:v>
                </c:pt>
                <c:pt idx="3">
                  <c:v>呼吸器死亡</c:v>
                </c:pt>
              </c:strCache>
            </c:strRef>
          </c:cat>
          <c:val>
            <c:numRef>
              <c:f>Sheet1!$D$2:$D$5</c:f>
              <c:numCache>
                <c:formatCode>0.00</c:formatCode>
                <c:ptCount val="4"/>
                <c:pt idx="0">
                  <c:v>0.49000000000000005</c:v>
                </c:pt>
                <c:pt idx="1">
                  <c:v>0.41000000000000003</c:v>
                </c:pt>
                <c:pt idx="2">
                  <c:v>0.94000000000000006</c:v>
                </c:pt>
                <c:pt idx="3">
                  <c:v>8.0000000000000016E-2</c:v>
                </c:pt>
              </c:numCache>
            </c:numRef>
          </c:val>
        </c:ser>
        <c:dLbls>
          <c:showLegendKey val="0"/>
          <c:showVal val="0"/>
          <c:showCatName val="0"/>
          <c:showSerName val="0"/>
          <c:showPercent val="0"/>
          <c:showBubbleSize val="0"/>
        </c:dLbls>
        <c:gapWidth val="115"/>
        <c:axId val="481200648"/>
        <c:axId val="481201432"/>
      </c:barChart>
      <c:catAx>
        <c:axId val="481200648"/>
        <c:scaling>
          <c:orientation val="minMax"/>
        </c:scaling>
        <c:delete val="0"/>
        <c:axPos val="b"/>
        <c:numFmt formatCode="General" sourceLinked="0"/>
        <c:majorTickMark val="none"/>
        <c:minorTickMark val="none"/>
        <c:tickLblPos val="none"/>
        <c:spPr>
          <a:ln w="19050">
            <a:solidFill>
              <a:sysClr val="windowText" lastClr="000000"/>
            </a:solidFill>
          </a:ln>
        </c:spPr>
        <c:txPr>
          <a:bodyPr/>
          <a:lstStyle/>
          <a:p>
            <a:pPr>
              <a:defRPr lang="ja-JP"/>
            </a:pPr>
            <a:endParaRPr lang="ja-JP"/>
          </a:p>
        </c:txPr>
        <c:crossAx val="481201432"/>
        <c:crossesAt val="0"/>
        <c:auto val="1"/>
        <c:lblAlgn val="ctr"/>
        <c:lblOffset val="100"/>
        <c:noMultiLvlLbl val="0"/>
      </c:catAx>
      <c:valAx>
        <c:axId val="481201432"/>
        <c:scaling>
          <c:orientation val="minMax"/>
        </c:scaling>
        <c:delete val="0"/>
        <c:axPos val="l"/>
        <c:numFmt formatCode="0.0_);[Red]\(0.0\)" sourceLinked="0"/>
        <c:majorTickMark val="out"/>
        <c:minorTickMark val="none"/>
        <c:tickLblPos val="nextTo"/>
        <c:spPr>
          <a:ln w="19050">
            <a:solidFill>
              <a:sysClr val="windowText" lastClr="000000"/>
            </a:solidFill>
          </a:ln>
        </c:spPr>
        <c:txPr>
          <a:bodyPr/>
          <a:lstStyle/>
          <a:p>
            <a:pPr>
              <a:defRPr lang="ja-JP" sz="1200" baseline="0">
                <a:solidFill>
                  <a:schemeClr val="tx1"/>
                </a:solidFill>
                <a:latin typeface="メイリオ" panose="020B0604030504040204" pitchFamily="50" charset="-128"/>
              </a:defRPr>
            </a:pPr>
            <a:endParaRPr lang="ja-JP"/>
          </a:p>
        </c:txPr>
        <c:crossAx val="481200648"/>
        <c:crosses val="autoZero"/>
        <c:crossBetween val="between"/>
        <c:majorUnit val="0.5"/>
      </c:valAx>
      <c:spPr>
        <a:noFill/>
        <a:ln w="25394">
          <a:noFill/>
        </a:ln>
      </c:spPr>
    </c:plotArea>
    <c:plotVisOnly val="1"/>
    <c:dispBlanksAs val="gap"/>
    <c:showDLblsOverMax val="0"/>
  </c:chart>
  <c:spPr>
    <a:noFill/>
    <a:ln>
      <a:noFill/>
    </a:ln>
  </c:spPr>
  <c:txPr>
    <a:bodyPr/>
    <a:lstStyle/>
    <a:p>
      <a:pPr>
        <a:defRPr sz="2200">
          <a:solidFill>
            <a:schemeClr val="bg1"/>
          </a:solidFill>
          <a:latin typeface="ＭＳ Ｐゴシック" pitchFamily="50" charset="-128"/>
          <a:ea typeface="ＭＳ Ｐゴシック" pitchFamily="50" charset="-128"/>
        </a:defRPr>
      </a:pPr>
      <a:endParaRPr lang="ja-JP"/>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042778377587474"/>
          <c:y val="7.4592827588919525E-2"/>
          <c:w val="0.80203176601953763"/>
          <c:h val="0.80942280777339581"/>
        </c:manualLayout>
      </c:layout>
      <c:barChart>
        <c:barDir val="col"/>
        <c:grouping val="clustered"/>
        <c:varyColors val="0"/>
        <c:ser>
          <c:idx val="0"/>
          <c:order val="0"/>
          <c:tx>
            <c:strRef>
              <c:f>Sheet1!$K$3</c:f>
              <c:strCache>
                <c:ptCount val="1"/>
                <c:pt idx="0">
                  <c:v>運動を取り入れた授業</c:v>
                </c:pt>
              </c:strCache>
            </c:strRef>
          </c:tx>
          <c:spPr>
            <a:solidFill>
              <a:srgbClr val="4F81BD"/>
            </a:solidFill>
          </c:spPr>
          <c:invertIfNegative val="0"/>
          <c:cat>
            <c:strRef>
              <c:f>Sheet1!$L$2:$O$2</c:f>
              <c:strCache>
                <c:ptCount val="4"/>
                <c:pt idx="0">
                  <c:v>総合</c:v>
                </c:pt>
                <c:pt idx="1">
                  <c:v>読解力</c:v>
                </c:pt>
                <c:pt idx="2">
                  <c:v>算数</c:v>
                </c:pt>
                <c:pt idx="3">
                  <c:v>スペリング</c:v>
                </c:pt>
              </c:strCache>
            </c:strRef>
          </c:cat>
          <c:val>
            <c:numRef>
              <c:f>Sheet1!$L$3:$O$3</c:f>
              <c:numCache>
                <c:formatCode>General</c:formatCode>
                <c:ptCount val="4"/>
                <c:pt idx="0">
                  <c:v>5.375</c:v>
                </c:pt>
                <c:pt idx="1">
                  <c:v>0.75000000000000044</c:v>
                </c:pt>
                <c:pt idx="2">
                  <c:v>8.0300000000000011</c:v>
                </c:pt>
                <c:pt idx="3">
                  <c:v>3.9124999999999979</c:v>
                </c:pt>
              </c:numCache>
            </c:numRef>
          </c:val>
        </c:ser>
        <c:ser>
          <c:idx val="1"/>
          <c:order val="1"/>
          <c:tx>
            <c:strRef>
              <c:f>Sheet1!$K$4</c:f>
              <c:strCache>
                <c:ptCount val="1"/>
                <c:pt idx="0">
                  <c:v>通常の授業</c:v>
                </c:pt>
              </c:strCache>
            </c:strRef>
          </c:tx>
          <c:spPr>
            <a:solidFill>
              <a:schemeClr val="bg1">
                <a:lumMod val="75000"/>
              </a:schemeClr>
            </a:solidFill>
          </c:spPr>
          <c:invertIfNegative val="0"/>
          <c:cat>
            <c:strRef>
              <c:f>Sheet1!$L$2:$O$2</c:f>
              <c:strCache>
                <c:ptCount val="4"/>
                <c:pt idx="0">
                  <c:v>総合</c:v>
                </c:pt>
                <c:pt idx="1">
                  <c:v>読解力</c:v>
                </c:pt>
                <c:pt idx="2">
                  <c:v>算数</c:v>
                </c:pt>
                <c:pt idx="3">
                  <c:v>スペリング</c:v>
                </c:pt>
              </c:strCache>
            </c:strRef>
          </c:cat>
          <c:val>
            <c:numRef>
              <c:f>Sheet1!$L$4:$O$4</c:f>
              <c:numCache>
                <c:formatCode>General</c:formatCode>
                <c:ptCount val="4"/>
                <c:pt idx="0">
                  <c:v>-0.62500000000000044</c:v>
                </c:pt>
                <c:pt idx="1">
                  <c:v>-2.0299999999999998</c:v>
                </c:pt>
                <c:pt idx="2">
                  <c:v>1.375</c:v>
                </c:pt>
                <c:pt idx="3">
                  <c:v>0.5625</c:v>
                </c:pt>
              </c:numCache>
            </c:numRef>
          </c:val>
        </c:ser>
        <c:dLbls>
          <c:showLegendKey val="0"/>
          <c:showVal val="0"/>
          <c:showCatName val="0"/>
          <c:showSerName val="0"/>
          <c:showPercent val="0"/>
          <c:showBubbleSize val="0"/>
        </c:dLbls>
        <c:gapWidth val="110"/>
        <c:axId val="481203000"/>
        <c:axId val="481203784"/>
      </c:barChart>
      <c:catAx>
        <c:axId val="481203000"/>
        <c:scaling>
          <c:orientation val="minMax"/>
        </c:scaling>
        <c:delete val="0"/>
        <c:axPos val="b"/>
        <c:numFmt formatCode="General" sourceLinked="0"/>
        <c:majorTickMark val="none"/>
        <c:minorTickMark val="none"/>
        <c:tickLblPos val="low"/>
        <c:spPr>
          <a:ln w="9525">
            <a:solidFill>
              <a:sysClr val="windowText" lastClr="000000"/>
            </a:solidFill>
          </a:ln>
        </c:spPr>
        <c:txPr>
          <a:bodyPr/>
          <a:lstStyle/>
          <a:p>
            <a:pPr>
              <a:defRPr sz="1400" b="0">
                <a:latin typeface="Meiryo UI" pitchFamily="50" charset="-128"/>
                <a:ea typeface="Meiryo UI" pitchFamily="50" charset="-128"/>
                <a:cs typeface="Meiryo UI" pitchFamily="50" charset="-128"/>
              </a:defRPr>
            </a:pPr>
            <a:endParaRPr lang="ja-JP"/>
          </a:p>
        </c:txPr>
        <c:crossAx val="481203784"/>
        <c:crosses val="autoZero"/>
        <c:auto val="0"/>
        <c:lblAlgn val="ctr"/>
        <c:lblOffset val="100"/>
        <c:noMultiLvlLbl val="0"/>
      </c:catAx>
      <c:valAx>
        <c:axId val="481203784"/>
        <c:scaling>
          <c:orientation val="minMax"/>
        </c:scaling>
        <c:delete val="0"/>
        <c:axPos val="l"/>
        <c:title>
          <c:tx>
            <c:rich>
              <a:bodyPr rot="0" vert="eaVert"/>
              <a:lstStyle/>
              <a:p>
                <a:pPr>
                  <a:defRPr sz="1400" b="0">
                    <a:latin typeface="Meiryo UI" pitchFamily="50" charset="-128"/>
                    <a:ea typeface="Meiryo UI" pitchFamily="50" charset="-128"/>
                    <a:cs typeface="Meiryo UI" pitchFamily="50" charset="-128"/>
                  </a:defRPr>
                </a:pPr>
                <a:r>
                  <a:rPr lang="ja-JP" altLang="en-US" sz="1400" b="0">
                    <a:latin typeface="Meiryo UI" pitchFamily="50" charset="-128"/>
                    <a:ea typeface="Meiryo UI" pitchFamily="50" charset="-128"/>
                    <a:cs typeface="Meiryo UI" pitchFamily="50" charset="-128"/>
                  </a:rPr>
                  <a:t>学力テストの点数の変化</a:t>
                </a:r>
              </a:p>
            </c:rich>
          </c:tx>
          <c:layout>
            <c:manualLayout>
              <c:xMode val="edge"/>
              <c:yMode val="edge"/>
              <c:x val="1.6940211771341647E-2"/>
              <c:y val="7.7768771306112275E-2"/>
            </c:manualLayout>
          </c:layout>
          <c:overlay val="0"/>
        </c:title>
        <c:numFmt formatCode="General" sourceLinked="1"/>
        <c:majorTickMark val="out"/>
        <c:minorTickMark val="none"/>
        <c:tickLblPos val="nextTo"/>
        <c:spPr>
          <a:ln w="15875">
            <a:solidFill>
              <a:schemeClr val="tx1"/>
            </a:solidFill>
          </a:ln>
        </c:spPr>
        <c:txPr>
          <a:bodyPr/>
          <a:lstStyle/>
          <a:p>
            <a:pPr>
              <a:defRPr sz="1200">
                <a:latin typeface="Meiryo UI" pitchFamily="50" charset="-128"/>
                <a:ea typeface="Meiryo UI" pitchFamily="50" charset="-128"/>
                <a:cs typeface="Meiryo UI" pitchFamily="50" charset="-128"/>
              </a:defRPr>
            </a:pPr>
            <a:endParaRPr lang="ja-JP"/>
          </a:p>
        </c:txPr>
        <c:crossAx val="481203000"/>
        <c:crosses val="autoZero"/>
        <c:crossBetween val="between"/>
      </c:valAx>
    </c:plotArea>
    <c:legend>
      <c:legendPos val="r"/>
      <c:layout>
        <c:manualLayout>
          <c:xMode val="edge"/>
          <c:yMode val="edge"/>
          <c:x val="0.54750708075367727"/>
          <c:y val="0.6643447902053311"/>
          <c:w val="0.45012567813535964"/>
          <c:h val="0.19116717841291531"/>
        </c:manualLayout>
      </c:layout>
      <c:overlay val="1"/>
      <c:txPr>
        <a:bodyPr/>
        <a:lstStyle/>
        <a:p>
          <a:pPr>
            <a:defRPr sz="1400"/>
          </a:pPr>
          <a:endParaRPr lang="ja-JP"/>
        </a:p>
      </c:txPr>
    </c:legend>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8971" y="0"/>
            <a:ext cx="2921582" cy="495348"/>
          </a:xfrm>
          <a:prstGeom prst="rect">
            <a:avLst/>
          </a:prstGeom>
        </p:spPr>
        <p:txBody>
          <a:bodyPr vert="horz" lIns="91440" tIns="45720" rIns="91440" bIns="45720" rtlCol="0"/>
          <a:lstStyle>
            <a:lvl1pPr algn="r">
              <a:defRPr sz="1200"/>
            </a:lvl1pPr>
          </a:lstStyle>
          <a:p>
            <a:fld id="{6E921AD2-FB4B-401A-B02D-3B1ED1F715AE}" type="datetimeFigureOut">
              <a:rPr kumimoji="1" lang="ja-JP" altLang="en-US" smtClean="0"/>
              <a:pPr/>
              <a:t>2018/1/21</a:t>
            </a:fld>
            <a:endParaRPr kumimoji="1" lang="ja-JP" altLang="en-US"/>
          </a:p>
        </p:txBody>
      </p:sp>
      <p:sp>
        <p:nvSpPr>
          <p:cNvPr id="4" name="フッター プレースホルダー 3"/>
          <p:cNvSpPr>
            <a:spLocks noGrp="1"/>
          </p:cNvSpPr>
          <p:nvPr>
            <p:ph type="ftr" sz="quarter" idx="2"/>
          </p:nvPr>
        </p:nvSpPr>
        <p:spPr>
          <a:xfrm>
            <a:off x="0" y="9377317"/>
            <a:ext cx="2921582"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8971" y="9377317"/>
            <a:ext cx="2921582" cy="495347"/>
          </a:xfrm>
          <a:prstGeom prst="rect">
            <a:avLst/>
          </a:prstGeom>
        </p:spPr>
        <p:txBody>
          <a:bodyPr vert="horz" lIns="91440" tIns="45720" rIns="91440" bIns="45720" rtlCol="0" anchor="b"/>
          <a:lstStyle>
            <a:lvl1pPr algn="r">
              <a:defRPr sz="1200"/>
            </a:lvl1pPr>
          </a:lstStyle>
          <a:p>
            <a:fld id="{95925001-6CE4-4600-B42F-DD7AC73DD3B9}" type="slidenum">
              <a:rPr kumimoji="1" lang="ja-JP" altLang="en-US" smtClean="0"/>
              <a:pPr/>
              <a:t>‹#›</a:t>
            </a:fld>
            <a:endParaRPr kumimoji="1" lang="ja-JP" altLang="en-US"/>
          </a:p>
        </p:txBody>
      </p:sp>
    </p:spTree>
    <p:extLst>
      <p:ext uri="{BB962C8B-B14F-4D97-AF65-F5344CB8AC3E}">
        <p14:creationId xmlns:p14="http://schemas.microsoft.com/office/powerpoint/2010/main" val="1373045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8DD542D8-136D-4C1D-AECB-1A9D3122381F}" type="datetimeFigureOut">
              <a:rPr kumimoji="1" lang="ja-JP" altLang="en-US" smtClean="0"/>
              <a:pPr/>
              <a:t>2018/1/21</a:t>
            </a:fld>
            <a:endParaRPr kumimoji="1" lang="ja-JP" altLang="en-US"/>
          </a:p>
        </p:txBody>
      </p:sp>
      <p:sp>
        <p:nvSpPr>
          <p:cNvPr id="4" name="スライド イメージ プレースホルダー 3"/>
          <p:cNvSpPr>
            <a:spLocks noGrp="1" noRot="1" noChangeAspect="1"/>
          </p:cNvSpPr>
          <p:nvPr>
            <p:ph type="sldImg" idx="2"/>
          </p:nvPr>
        </p:nvSpPr>
        <p:spPr>
          <a:xfrm>
            <a:off x="1150938" y="1233488"/>
            <a:ext cx="4440237"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893714FF-8CD2-4DD8-8D19-FFB7AFC71621}" type="slidenum">
              <a:rPr kumimoji="1" lang="ja-JP" altLang="en-US" smtClean="0"/>
              <a:pPr/>
              <a:t>‹#›</a:t>
            </a:fld>
            <a:endParaRPr kumimoji="1" lang="ja-JP" altLang="en-US"/>
          </a:p>
        </p:txBody>
      </p:sp>
    </p:spTree>
    <p:extLst>
      <p:ext uri="{BB962C8B-B14F-4D97-AF65-F5344CB8AC3E}">
        <p14:creationId xmlns:p14="http://schemas.microsoft.com/office/powerpoint/2010/main" val="1263124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3714FF-8CD2-4DD8-8D19-FFB7AFC71621}" type="slidenum">
              <a:rPr kumimoji="1" lang="ja-JP" altLang="en-US" smtClean="0"/>
              <a:pPr/>
              <a:t>2</a:t>
            </a:fld>
            <a:endParaRPr kumimoji="1" lang="ja-JP" altLang="en-US"/>
          </a:p>
        </p:txBody>
      </p:sp>
    </p:spTree>
    <p:extLst>
      <p:ext uri="{BB962C8B-B14F-4D97-AF65-F5344CB8AC3E}">
        <p14:creationId xmlns:p14="http://schemas.microsoft.com/office/powerpoint/2010/main" val="354068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3714FF-8CD2-4DD8-8D19-FFB7AFC71621}" type="slidenum">
              <a:rPr kumimoji="1" lang="ja-JP" altLang="en-US" smtClean="0"/>
              <a:pPr/>
              <a:t>4</a:t>
            </a:fld>
            <a:endParaRPr kumimoji="1" lang="ja-JP" altLang="en-US"/>
          </a:p>
        </p:txBody>
      </p:sp>
    </p:spTree>
    <p:extLst>
      <p:ext uri="{BB962C8B-B14F-4D97-AF65-F5344CB8AC3E}">
        <p14:creationId xmlns:p14="http://schemas.microsoft.com/office/powerpoint/2010/main" val="2655879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02">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A38F40F3-91A7-47C6-897A-C7D675B952E8}" type="slidenum">
              <a:rPr kumimoji="1" lang="ja-JP" altLang="en-US" smtClean="0"/>
              <a:pPr/>
              <a:t>12</a:t>
            </a:fld>
            <a:endParaRPr kumimoji="1" lang="ja-JP" altLang="en-US"/>
          </a:p>
        </p:txBody>
      </p:sp>
    </p:spTree>
    <p:extLst>
      <p:ext uri="{BB962C8B-B14F-4D97-AF65-F5344CB8AC3E}">
        <p14:creationId xmlns:p14="http://schemas.microsoft.com/office/powerpoint/2010/main" val="500687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Tree>
    <p:extLst>
      <p:ext uri="{BB962C8B-B14F-4D97-AF65-F5344CB8AC3E}">
        <p14:creationId xmlns:p14="http://schemas.microsoft.com/office/powerpoint/2010/main" val="24154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4" name="コンテンツ プレースホルダー 13"/>
          <p:cNvSpPr>
            <a:spLocks noGrp="1"/>
          </p:cNvSpPr>
          <p:nvPr>
            <p:ph sz="quarter" idx="10"/>
          </p:nvPr>
        </p:nvSpPr>
        <p:spPr>
          <a:xfrm>
            <a:off x="134936" y="908050"/>
            <a:ext cx="7461400" cy="4681538"/>
          </a:xfrm>
          <a:prstGeom prst="rect">
            <a:avLst/>
          </a:prstGeom>
        </p:spPr>
        <p:txBody>
          <a:bodyPr/>
          <a:lstStyle>
            <a:lvl1pPr marL="342900" indent="-342900">
              <a:buClr>
                <a:srgbClr val="E03C64"/>
              </a:buClr>
              <a:buFont typeface="Wingdings" panose="05000000000000000000" pitchFamily="2" charset="2"/>
              <a:buChar char="p"/>
              <a:defRPr baseline="0">
                <a:latin typeface="Segoe UI Semibold" panose="020B0702040204020203" pitchFamily="34" charset="0"/>
                <a:cs typeface="Microsoft Himalaya" panose="01010100010101010101" pitchFamily="2" charset="0"/>
              </a:defRPr>
            </a:lvl1pPr>
            <a:lvl2pPr marL="631825" indent="-285750">
              <a:defRPr baseline="0">
                <a:latin typeface="Segoe UI Semibold" panose="020B0702040204020203" pitchFamily="34" charset="0"/>
                <a:ea typeface="Meiryo UI" panose="020B0604030504040204" pitchFamily="50" charset="-128"/>
                <a:cs typeface="Meiryo UI" panose="020B0604030504040204" pitchFamily="50" charset="-128"/>
              </a:defRPr>
            </a:lvl2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p:txBody>
      </p:sp>
    </p:spTree>
    <p:extLst>
      <p:ext uri="{BB962C8B-B14F-4D97-AF65-F5344CB8AC3E}">
        <p14:creationId xmlns:p14="http://schemas.microsoft.com/office/powerpoint/2010/main" val="40903520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14" name="コンテンツ プレースホルダー 13"/>
          <p:cNvSpPr>
            <a:spLocks noGrp="1"/>
          </p:cNvSpPr>
          <p:nvPr>
            <p:ph sz="quarter" idx="10"/>
          </p:nvPr>
        </p:nvSpPr>
        <p:spPr>
          <a:xfrm>
            <a:off x="134936" y="908050"/>
            <a:ext cx="7461400" cy="4681538"/>
          </a:xfrm>
          <a:prstGeom prst="rect">
            <a:avLst/>
          </a:prstGeom>
        </p:spPr>
        <p:txBody>
          <a:bodyPr/>
          <a:lstStyle>
            <a:lvl1pPr marL="342900" indent="-342900">
              <a:buClr>
                <a:srgbClr val="E03C64"/>
              </a:buClr>
              <a:buFont typeface="Wingdings" panose="05000000000000000000" pitchFamily="2" charset="2"/>
              <a:buChar char="p"/>
              <a:defRPr sz="2400" baseline="0">
                <a:latin typeface="Segoe UI Semibold" panose="020B0702040204020203" pitchFamily="34" charset="0"/>
                <a:cs typeface="Microsoft Himalaya" panose="01010100010101010101" pitchFamily="2" charset="0"/>
              </a:defRPr>
            </a:lvl1pPr>
            <a:lvl2pPr marL="631825" indent="-285750">
              <a:defRPr sz="2000" baseline="0">
                <a:latin typeface="Segoe UI Semibold" panose="020B0702040204020203" pitchFamily="34" charset="0"/>
                <a:ea typeface="Meiryo UI" panose="020B0604030504040204" pitchFamily="50" charset="-128"/>
                <a:cs typeface="Meiryo UI" panose="020B0604030504040204" pitchFamily="50" charset="-128"/>
              </a:defRPr>
            </a:lvl2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p:txBody>
      </p:sp>
    </p:spTree>
    <p:extLst>
      <p:ext uri="{BB962C8B-B14F-4D97-AF65-F5344CB8AC3E}">
        <p14:creationId xmlns:p14="http://schemas.microsoft.com/office/powerpoint/2010/main" val="39023508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572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4" name="Rectangle 2"/>
          <p:cNvSpPr>
            <a:spLocks noGrp="1" noChangeArrowheads="1"/>
          </p:cNvSpPr>
          <p:nvPr>
            <p:ph type="title"/>
          </p:nvPr>
        </p:nvSpPr>
        <p:spPr bwMode="auto">
          <a:xfrm>
            <a:off x="276012" y="44624"/>
            <a:ext cx="7704856" cy="63408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a:defRPr sz="3200">
                <a:solidFill>
                  <a:schemeClr val="tx1"/>
                </a:solidFill>
                <a:latin typeface="Segoe UI" panose="020B0502040204020203" pitchFamily="34" charset="0"/>
                <a:ea typeface="Meiryo UI" panose="020B0604030504040204" pitchFamily="50" charset="-128"/>
                <a:cs typeface="Segoe UI" panose="020B0502040204020203" pitchFamily="34" charset="0"/>
              </a:defRPr>
            </a:lvl1pPr>
          </a:lstStyle>
          <a:p>
            <a:pPr lvl="0"/>
            <a:r>
              <a:rPr lang="ja-JP" altLang="en-US" dirty="0" smtClean="0"/>
              <a:t>マスタ タイトルの書式設定</a:t>
            </a:r>
          </a:p>
        </p:txBody>
      </p:sp>
      <p:sp>
        <p:nvSpPr>
          <p:cNvPr id="4" name="スライド番号プレースホルダ 5"/>
          <p:cNvSpPr>
            <a:spLocks noGrp="1"/>
          </p:cNvSpPr>
          <p:nvPr>
            <p:ph type="sldNum" sz="quarter" idx="4"/>
          </p:nvPr>
        </p:nvSpPr>
        <p:spPr>
          <a:xfrm>
            <a:off x="-10547" y="6608217"/>
            <a:ext cx="1126163" cy="252000"/>
          </a:xfrm>
          <a:prstGeom prst="rect">
            <a:avLst/>
          </a:prstGeom>
        </p:spPr>
        <p:txBody>
          <a:bodyPr anchor="ctr"/>
          <a:lstStyle/>
          <a:p>
            <a:fld id="{4DF5ED8B-7303-49BD-A919-DD689DB75B35}" type="slidenum">
              <a:rPr kumimoji="1" lang="ja-JP" altLang="en-US" smtClean="0"/>
              <a:pPr/>
              <a:t>‹#›</a:t>
            </a:fld>
            <a:endParaRPr kumimoji="1" lang="ja-JP" altLang="en-US" dirty="0"/>
          </a:p>
        </p:txBody>
      </p:sp>
    </p:spTree>
    <p:extLst>
      <p:ext uri="{BB962C8B-B14F-4D97-AF65-F5344CB8AC3E}">
        <p14:creationId xmlns:p14="http://schemas.microsoft.com/office/powerpoint/2010/main" val="20164898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print">
            <a:alphaModFix amt="50000"/>
            <a:lum/>
          </a:blip>
          <a:srcRect/>
          <a:tile tx="0" ty="0" sx="70000" sy="70000" flip="none" algn="ctr"/>
        </a:blipFill>
        <a:effectLst/>
      </p:bgPr>
    </p:bg>
    <p:spTree>
      <p:nvGrpSpPr>
        <p:cNvPr id="1" name=""/>
        <p:cNvGrpSpPr/>
        <p:nvPr/>
      </p:nvGrpSpPr>
      <p:grpSpPr>
        <a:xfrm>
          <a:off x="0" y="0"/>
          <a:ext cx="0" cy="0"/>
          <a:chOff x="0" y="0"/>
          <a:chExt cx="0" cy="0"/>
        </a:xfrm>
      </p:grpSpPr>
      <p:pic>
        <p:nvPicPr>
          <p:cNvPr id="7" name="図 6" descr="logo.png"/>
          <p:cNvPicPr>
            <a:picLocks noChangeAspect="1"/>
          </p:cNvPicPr>
          <p:nvPr userDrawn="1"/>
        </p:nvPicPr>
        <p:blipFill>
          <a:blip r:embed="rId8" cstate="print"/>
          <a:stretch>
            <a:fillRect/>
          </a:stretch>
        </p:blipFill>
        <p:spPr>
          <a:xfrm>
            <a:off x="467544" y="0"/>
            <a:ext cx="1997770" cy="701167"/>
          </a:xfrm>
          <a:prstGeom prst="rect">
            <a:avLst/>
          </a:prstGeom>
        </p:spPr>
      </p:pic>
      <p:sp>
        <p:nvSpPr>
          <p:cNvPr id="8" name="正方形/長方形 7"/>
          <p:cNvSpPr/>
          <p:nvPr userDrawn="1"/>
        </p:nvSpPr>
        <p:spPr>
          <a:xfrm>
            <a:off x="0" y="0"/>
            <a:ext cx="9144000" cy="45719"/>
          </a:xfrm>
          <a:prstGeom prst="rect">
            <a:avLst/>
          </a:prstGeom>
          <a:solidFill>
            <a:srgbClr val="3998C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 name="正方形/長方形 8"/>
          <p:cNvSpPr/>
          <p:nvPr userDrawn="1"/>
        </p:nvSpPr>
        <p:spPr>
          <a:xfrm>
            <a:off x="0" y="6812281"/>
            <a:ext cx="9144000" cy="45719"/>
          </a:xfrm>
          <a:prstGeom prst="rect">
            <a:avLst/>
          </a:prstGeom>
          <a:solidFill>
            <a:srgbClr val="3998C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 name="正方形/長方形 9"/>
          <p:cNvSpPr/>
          <p:nvPr userDrawn="1"/>
        </p:nvSpPr>
        <p:spPr>
          <a:xfrm>
            <a:off x="2627784" y="6381328"/>
            <a:ext cx="3888432" cy="230832"/>
          </a:xfrm>
          <a:prstGeom prst="rect">
            <a:avLst/>
          </a:prstGeom>
        </p:spPr>
        <p:txBody>
          <a:bodyPr wrap="square">
            <a:spAutoFit/>
          </a:bodyPr>
          <a:lstStyle/>
          <a:p>
            <a:pPr algn="ctr"/>
            <a:r>
              <a:rPr lang="en-US" altLang="ja-JP" sz="900" dirty="0" smtClean="0">
                <a:solidFill>
                  <a:schemeClr val="tx1">
                    <a:lumMod val="65000"/>
                    <a:lumOff val="35000"/>
                  </a:schemeClr>
                </a:solidFill>
              </a:rPr>
              <a:t>Copyright © 2015 Japan Epidemiological Association. All rights reserved.</a:t>
            </a:r>
            <a:endParaRPr lang="ja-JP" altLang="en-US" sz="900" dirty="0">
              <a:solidFill>
                <a:schemeClr val="tx1">
                  <a:lumMod val="65000"/>
                  <a:lumOff val="35000"/>
                </a:schemeClr>
              </a:solidFill>
            </a:endParaRPr>
          </a:p>
        </p:txBody>
      </p:sp>
    </p:spTree>
    <p:extLst>
      <p:ext uri="{BB962C8B-B14F-4D97-AF65-F5344CB8AC3E}">
        <p14:creationId xmlns:p14="http://schemas.microsoft.com/office/powerpoint/2010/main" val="149483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5" r:id="rId4"/>
    <p:sldLayoutId id="2147483657" r:id="rId5"/>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lang="ja-JP" altLang="en-US" sz="2000" kern="1200" dirty="0" smtClean="0">
          <a:solidFill>
            <a:schemeClr val="tx1"/>
          </a:solidFill>
          <a:latin typeface="Segoe UI Semibold" pitchFamily="34" charset="0"/>
          <a:ea typeface="Meiryo UI" pitchFamily="50" charset="-128"/>
          <a:cs typeface="Meiryo UI" pitchFamily="50" charset="-128"/>
        </a:defRPr>
      </a:lvl1pPr>
      <a:lvl2pPr marL="742950" indent="-285750" algn="l" defTabSz="914400" rtl="0" eaLnBrk="1" latinLnBrk="0" hangingPunct="1">
        <a:spcBef>
          <a:spcPct val="20000"/>
        </a:spcBef>
        <a:buClr>
          <a:srgbClr val="ED8BA2"/>
        </a:buClr>
        <a:buFont typeface="Wingdings" panose="05000000000000000000" pitchFamily="2" charset="2"/>
        <a:buChar char="u"/>
        <a:defRPr kumimoji="1" lang="ja-JP" altLang="en-US" sz="1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lang="ja-JP" altLang="en-US" sz="18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lang="ja-JP" altLang="en-US" sz="18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lang="ja-JP" altLang="en-US" sz="18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chart" Target="../charts/chart3.xml"/><Relationship Id="rId1" Type="http://schemas.openxmlformats.org/officeDocument/2006/relationships/slideLayout" Target="../slideLayouts/slideLayout5.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chart" Target="../charts/chart4.xml"/><Relationship Id="rId1" Type="http://schemas.openxmlformats.org/officeDocument/2006/relationships/slideLayout" Target="../slideLayouts/slideLayout3.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slide" Target="slide2.xml"/><Relationship Id="rId2" Type="http://schemas.openxmlformats.org/officeDocument/2006/relationships/slideLayout" Target="../slideLayouts/slideLayout3.xml"/><Relationship Id="rId1" Type="http://schemas.openxmlformats.org/officeDocument/2006/relationships/tags" Target="../tags/tag1.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slide" Target="slide3.xml"/><Relationship Id="rId1" Type="http://schemas.openxmlformats.org/officeDocument/2006/relationships/slideLayout" Target="../slideLayouts/slideLayout3.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 Target="slide3.xml"/><Relationship Id="rId1" Type="http://schemas.openxmlformats.org/officeDocument/2006/relationships/slideLayout" Target="../slideLayouts/slideLayout3.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jaee.umin.jp/index.html" TargetMode="External"/><Relationship Id="rId1" Type="http://schemas.openxmlformats.org/officeDocument/2006/relationships/slideLayout" Target="../slideLayouts/slideLayout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5.xml"/><Relationship Id="rId3" Type="http://schemas.openxmlformats.org/officeDocument/2006/relationships/slide" Target="slide4.xml"/><Relationship Id="rId7" Type="http://schemas.openxmlformats.org/officeDocument/2006/relationships/slide" Target="slide9.xml"/><Relationship Id="rId12" Type="http://schemas.openxmlformats.org/officeDocument/2006/relationships/slide" Target="slide14.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slide" Target="slide8.xml"/><Relationship Id="rId11" Type="http://schemas.openxmlformats.org/officeDocument/2006/relationships/slide" Target="slide13.xml"/><Relationship Id="rId5" Type="http://schemas.openxmlformats.org/officeDocument/2006/relationships/slide" Target="slide7.xml"/><Relationship Id="rId10" Type="http://schemas.openxmlformats.org/officeDocument/2006/relationships/slide" Target="slide12.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slide" Target="slide2.xml"/><Relationship Id="rId4" Type="http://schemas.openxmlformats.org/officeDocument/2006/relationships/image" Target="../media/image9.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 Target="slide3.xml"/><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slide" Target="slide2.xml"/><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755576" y="1772816"/>
            <a:ext cx="7772400" cy="2496068"/>
          </a:xfrm>
        </p:spPr>
        <p:txBody>
          <a:bodyPr anchor="ctr" anchorCtr="1">
            <a:noAutofit/>
          </a:bodyPr>
          <a:lstStyle/>
          <a:p>
            <a:pPr>
              <a:lnSpc>
                <a:spcPct val="120000"/>
              </a:lnSpc>
            </a:pPr>
            <a:r>
              <a:rPr lang="ja-JP" altLang="en-US" b="1" dirty="0">
                <a:solidFill>
                  <a:srgbClr val="4D4D4D"/>
                </a:solidFill>
              </a:rPr>
              <a:t>疫学研究が明らかに</a:t>
            </a:r>
            <a:r>
              <a:rPr lang="ja-JP" altLang="en-US" b="1" dirty="0" smtClean="0">
                <a:solidFill>
                  <a:srgbClr val="4D4D4D"/>
                </a:solidFill>
              </a:rPr>
              <a:t>した</a:t>
            </a:r>
            <a:r>
              <a:rPr lang="en-US" altLang="ja-JP" b="1" dirty="0" smtClean="0">
                <a:solidFill>
                  <a:srgbClr val="4D4D4D"/>
                </a:solidFill>
              </a:rPr>
              <a:t/>
            </a:r>
            <a:br>
              <a:rPr lang="en-US" altLang="ja-JP" b="1" dirty="0" smtClean="0">
                <a:solidFill>
                  <a:srgbClr val="4D4D4D"/>
                </a:solidFill>
              </a:rPr>
            </a:br>
            <a:r>
              <a:rPr lang="ja-JP" altLang="en-US" b="1" dirty="0" smtClean="0">
                <a:solidFill>
                  <a:srgbClr val="4D4D4D"/>
                </a:solidFill>
              </a:rPr>
              <a:t>身体</a:t>
            </a:r>
            <a:r>
              <a:rPr lang="ja-JP" altLang="en-US" b="1" dirty="0">
                <a:solidFill>
                  <a:srgbClr val="4D4D4D"/>
                </a:solidFill>
              </a:rPr>
              <a:t>活動・運動の</a:t>
            </a:r>
            <a:r>
              <a:rPr lang="ja-JP" altLang="en-US" b="1" dirty="0" smtClean="0">
                <a:solidFill>
                  <a:srgbClr val="4D4D4D"/>
                </a:solidFill>
              </a:rPr>
              <a:t>効果を</a:t>
            </a:r>
            <a:r>
              <a:rPr lang="en-US" altLang="ja-JP" b="1" dirty="0" smtClean="0">
                <a:solidFill>
                  <a:srgbClr val="4D4D4D"/>
                </a:solidFill>
              </a:rPr>
              <a:t/>
            </a:r>
            <a:br>
              <a:rPr lang="en-US" altLang="ja-JP" b="1" dirty="0" smtClean="0">
                <a:solidFill>
                  <a:srgbClr val="4D4D4D"/>
                </a:solidFill>
              </a:rPr>
            </a:br>
            <a:r>
              <a:rPr lang="ja-JP" altLang="en-US" b="1" dirty="0">
                <a:solidFill>
                  <a:srgbClr val="4D4D4D"/>
                </a:solidFill>
              </a:rPr>
              <a:t>川柳</a:t>
            </a:r>
            <a:r>
              <a:rPr lang="ja-JP" altLang="en-US" b="1" dirty="0" smtClean="0">
                <a:solidFill>
                  <a:srgbClr val="4D4D4D"/>
                </a:solidFill>
              </a:rPr>
              <a:t>で紹介！</a:t>
            </a:r>
            <a:endParaRPr kumimoji="1" lang="ja-JP" altLang="en-US" dirty="0">
              <a:solidFill>
                <a:srgbClr val="4D4D4D"/>
              </a:solidFill>
            </a:endParaRPr>
          </a:p>
        </p:txBody>
      </p:sp>
      <p:sp>
        <p:nvSpPr>
          <p:cNvPr id="5" name="サブタイトル 4"/>
          <p:cNvSpPr>
            <a:spLocks noGrp="1"/>
          </p:cNvSpPr>
          <p:nvPr>
            <p:ph type="subTitle" idx="1"/>
          </p:nvPr>
        </p:nvSpPr>
        <p:spPr>
          <a:xfrm>
            <a:off x="1371600" y="5229200"/>
            <a:ext cx="6400800" cy="409600"/>
          </a:xfrm>
        </p:spPr>
        <p:txBody>
          <a:bodyPr/>
          <a:lstStyle/>
          <a:p>
            <a:r>
              <a:rPr lang="ja-JP" altLang="en-US" dirty="0">
                <a:hlinkClick r:id="rId2" action="ppaction://hlinksldjump"/>
              </a:rPr>
              <a:t>日本運動疫学会スライドショーコンテストＷＧ</a:t>
            </a:r>
            <a:endParaRPr kumimoji="1" lang="ja-JP" altLang="en-US" dirty="0">
              <a:hlinkClick r:id="rId2" action="ppaction://hlinksldjump"/>
            </a:endParaRPr>
          </a:p>
        </p:txBody>
      </p:sp>
      <p:sp>
        <p:nvSpPr>
          <p:cNvPr id="6" name="テキスト ボックス 5"/>
          <p:cNvSpPr txBox="1"/>
          <p:nvPr/>
        </p:nvSpPr>
        <p:spPr>
          <a:xfrm>
            <a:off x="6716732" y="76538"/>
            <a:ext cx="2427268" cy="261610"/>
          </a:xfrm>
          <a:prstGeom prst="rect">
            <a:avLst/>
          </a:prstGeom>
          <a:noFill/>
        </p:spPr>
        <p:txBody>
          <a:bodyPr wrap="none" rtlCol="0">
            <a:spAutoFit/>
          </a:bodyPr>
          <a:lstStyle/>
          <a:p>
            <a:pPr algn="r"/>
            <a:r>
              <a:rPr lang="ja-JP" altLang="en-US" sz="1100" dirty="0"/>
              <a:t>一般の方向け 疫学紹介</a:t>
            </a:r>
            <a:r>
              <a:rPr lang="ja-JP" altLang="en-US" sz="1100" dirty="0" smtClean="0"/>
              <a:t>スライドショー</a:t>
            </a:r>
            <a:endParaRPr kumimoji="1" lang="ja-JP" altLang="en-US" sz="1100" dirty="0"/>
          </a:p>
        </p:txBody>
      </p:sp>
      <p:sp>
        <p:nvSpPr>
          <p:cNvPr id="7" name="テキスト ボックス 6"/>
          <p:cNvSpPr txBox="1"/>
          <p:nvPr/>
        </p:nvSpPr>
        <p:spPr>
          <a:xfrm>
            <a:off x="1912478" y="1113798"/>
            <a:ext cx="5458595" cy="369332"/>
          </a:xfrm>
          <a:prstGeom prst="rect">
            <a:avLst/>
          </a:prstGeom>
          <a:noFill/>
          <a:ln w="25400" cmpd="dbl">
            <a:solidFill>
              <a:srgbClr val="FF0000"/>
            </a:solidFill>
          </a:ln>
        </p:spPr>
        <p:txBody>
          <a:bodyPr wrap="square" rtlCol="0">
            <a:spAutoFit/>
          </a:bodyPr>
          <a:lstStyle/>
          <a:p>
            <a:r>
              <a:rPr lang="en-US" altLang="ja-JP" b="1" dirty="0" smtClean="0">
                <a:latin typeface="+mn-ea"/>
              </a:rPr>
              <a:t>2015</a:t>
            </a:r>
            <a:r>
              <a:rPr lang="ja-JP" altLang="ja-JP" b="1" dirty="0" smtClean="0">
                <a:latin typeface="+mn-ea"/>
              </a:rPr>
              <a:t>年度</a:t>
            </a:r>
            <a:r>
              <a:rPr lang="ja-JP" altLang="ja-JP" b="1" dirty="0">
                <a:latin typeface="+mn-ea"/>
              </a:rPr>
              <a:t>日本疫学会スライドコンテスト受賞作品</a:t>
            </a:r>
            <a:endParaRPr kumimoji="1" lang="ja-JP" altLang="en-US" b="1" dirty="0">
              <a:latin typeface="+mn-ea"/>
            </a:endParaRPr>
          </a:p>
        </p:txBody>
      </p:sp>
    </p:spTree>
    <p:extLst>
      <p:ext uri="{BB962C8B-B14F-4D97-AF65-F5344CB8AC3E}">
        <p14:creationId xmlns:p14="http://schemas.microsoft.com/office/powerpoint/2010/main" val="533596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p:nvPr>
            <p:extLst/>
          </p:nvPr>
        </p:nvGraphicFramePr>
        <p:xfrm>
          <a:off x="1752627" y="2616352"/>
          <a:ext cx="5555677" cy="2828872"/>
        </p:xfrm>
        <a:graphic>
          <a:graphicData uri="http://schemas.openxmlformats.org/drawingml/2006/chart">
            <c:chart xmlns:c="http://schemas.openxmlformats.org/drawingml/2006/chart" xmlns:r="http://schemas.openxmlformats.org/officeDocument/2006/relationships" r:id="rId2"/>
          </a:graphicData>
        </a:graphic>
      </p:graphicFrame>
      <p:sp>
        <p:nvSpPr>
          <p:cNvPr id="53" name="コンテンツ プレースホルダー 1"/>
          <p:cNvSpPr txBox="1">
            <a:spLocks/>
          </p:cNvSpPr>
          <p:nvPr/>
        </p:nvSpPr>
        <p:spPr>
          <a:xfrm>
            <a:off x="107504" y="908720"/>
            <a:ext cx="7824698" cy="151216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
                <a:srgbClr val="E03C64"/>
              </a:buClr>
              <a:buSzTx/>
              <a:buFont typeface="Wingdings" pitchFamily="2" charset="2"/>
              <a:buChar char="p"/>
              <a:tabLst/>
              <a:defRPr/>
            </a:pPr>
            <a:r>
              <a:rPr lang="ja-JP" altLang="en-US" sz="2400" dirty="0" smtClean="0">
                <a:solidFill>
                  <a:srgbClr val="4D4D4D"/>
                </a:solidFill>
                <a:latin typeface="Segoe UI Semibold" panose="020B0702040204020203" pitchFamily="34" charset="0"/>
                <a:ea typeface="Meiryo UI" pitchFamily="50" charset="-128"/>
                <a:cs typeface="Microsoft Himalaya" panose="01010100010101010101" pitchFamily="2" charset="0"/>
              </a:rPr>
              <a:t>持久性体力とがんによる死亡との関連</a:t>
            </a:r>
            <a:endParaRPr lang="en-US" altLang="ja-JP" sz="2400" dirty="0" smtClean="0">
              <a:solidFill>
                <a:srgbClr val="4D4D4D"/>
              </a:solidFill>
              <a:latin typeface="Segoe UI Semibold" panose="020B0702040204020203" pitchFamily="34" charset="0"/>
              <a:ea typeface="Meiryo UI" pitchFamily="50" charset="-128"/>
              <a:cs typeface="Microsoft Himalaya" panose="01010100010101010101" pitchFamily="2" charset="0"/>
            </a:endParaRPr>
          </a:p>
          <a:p>
            <a:pPr marL="742950" marR="0" lvl="1" indent="-285750" algn="l" defTabSz="914400" rtl="0" eaLnBrk="1" fontAlgn="auto" latinLnBrk="0" hangingPunct="1">
              <a:lnSpc>
                <a:spcPct val="100000"/>
              </a:lnSpc>
              <a:spcBef>
                <a:spcPts val="1200"/>
              </a:spcBef>
              <a:spcAft>
                <a:spcPts val="0"/>
              </a:spcAft>
              <a:buClr>
                <a:srgbClr val="ED8BA2"/>
              </a:buClr>
              <a:buSzTx/>
              <a:buFont typeface="Wingdings" panose="05000000000000000000" pitchFamily="2" charset="2"/>
              <a:buChar char="u"/>
              <a:tabLst/>
              <a:defRPr/>
            </a:pPr>
            <a:r>
              <a:rPr lang="en-US" altLang="ja-JP" sz="2000" dirty="0" smtClean="0">
                <a:solidFill>
                  <a:srgbClr val="4D4D4D"/>
                </a:solidFill>
                <a:latin typeface="Segoe UI Semibold" panose="020B0702040204020203" pitchFamily="34" charset="0"/>
                <a:ea typeface="Meiryo UI" panose="020B0604030504040204" pitchFamily="50" charset="-128"/>
                <a:cs typeface="Meiryo UI" panose="020B0604030504040204" pitchFamily="50" charset="-128"/>
              </a:rPr>
              <a:t>19</a:t>
            </a:r>
            <a:r>
              <a:rPr lang="ja-JP" altLang="en-US" sz="2000" dirty="0">
                <a:solidFill>
                  <a:srgbClr val="4D4D4D"/>
                </a:solidFill>
                <a:latin typeface="Segoe UI Semibold" panose="020B0702040204020203" pitchFamily="34" charset="0"/>
                <a:ea typeface="Meiryo UI" panose="020B0604030504040204" pitchFamily="50" charset="-128"/>
                <a:cs typeface="Meiryo UI" panose="020B0604030504040204" pitchFamily="50" charset="-128"/>
              </a:rPr>
              <a:t>～</a:t>
            </a:r>
            <a:r>
              <a:rPr lang="en-US" altLang="ja-JP" sz="2000" dirty="0">
                <a:solidFill>
                  <a:srgbClr val="4D4D4D"/>
                </a:solidFill>
                <a:latin typeface="Segoe UI Semibold" panose="020B0702040204020203" pitchFamily="34" charset="0"/>
                <a:ea typeface="Meiryo UI" panose="020B0604030504040204" pitchFamily="50" charset="-128"/>
                <a:cs typeface="Meiryo UI" panose="020B0604030504040204" pitchFamily="50" charset="-128"/>
              </a:rPr>
              <a:t>59</a:t>
            </a:r>
            <a:r>
              <a:rPr lang="ja-JP" altLang="en-US" sz="2000" dirty="0">
                <a:solidFill>
                  <a:srgbClr val="4D4D4D"/>
                </a:solidFill>
                <a:latin typeface="Segoe UI Semibold" panose="020B0702040204020203" pitchFamily="34" charset="0"/>
                <a:ea typeface="Meiryo UI" panose="020B0604030504040204" pitchFamily="50" charset="-128"/>
                <a:cs typeface="Meiryo UI" panose="020B0604030504040204" pitchFamily="50" charset="-128"/>
              </a:rPr>
              <a:t>歳の日本人男性</a:t>
            </a:r>
            <a:r>
              <a:rPr lang="en-US" altLang="ja-JP" sz="2000" dirty="0">
                <a:solidFill>
                  <a:srgbClr val="4D4D4D"/>
                </a:solidFill>
                <a:latin typeface="Segoe UI Semibold" panose="020B0702040204020203" pitchFamily="34" charset="0"/>
                <a:ea typeface="Meiryo UI" panose="020B0604030504040204" pitchFamily="50" charset="-128"/>
                <a:cs typeface="Meiryo UI" panose="020B0604030504040204" pitchFamily="50" charset="-128"/>
              </a:rPr>
              <a:t>9,039</a:t>
            </a:r>
            <a:r>
              <a:rPr lang="ja-JP" altLang="en-US" sz="2000" dirty="0">
                <a:solidFill>
                  <a:srgbClr val="4D4D4D"/>
                </a:solidFill>
                <a:latin typeface="Segoe UI Semibold" panose="020B0702040204020203" pitchFamily="34" charset="0"/>
                <a:ea typeface="Meiryo UI" panose="020B0604030504040204" pitchFamily="50" charset="-128"/>
                <a:cs typeface="Meiryo UI" panose="020B0604030504040204" pitchFamily="50" charset="-128"/>
              </a:rPr>
              <a:t>人を平均</a:t>
            </a:r>
            <a:r>
              <a:rPr lang="en-US" altLang="ja-JP" sz="2000" dirty="0">
                <a:solidFill>
                  <a:srgbClr val="4D4D4D"/>
                </a:solidFill>
                <a:latin typeface="Segoe UI Semibold" panose="020B0702040204020203" pitchFamily="34" charset="0"/>
                <a:ea typeface="Meiryo UI" panose="020B0604030504040204" pitchFamily="50" charset="-128"/>
                <a:cs typeface="Meiryo UI" panose="020B0604030504040204" pitchFamily="50" charset="-128"/>
              </a:rPr>
              <a:t>16</a:t>
            </a:r>
            <a:r>
              <a:rPr lang="ja-JP" altLang="en-US" sz="2000" dirty="0">
                <a:solidFill>
                  <a:srgbClr val="4D4D4D"/>
                </a:solidFill>
                <a:latin typeface="Segoe UI Semibold" panose="020B0702040204020203" pitchFamily="34" charset="0"/>
                <a:ea typeface="Meiryo UI" panose="020B0604030504040204" pitchFamily="50" charset="-128"/>
                <a:cs typeface="Meiryo UI" panose="020B0604030504040204" pitchFamily="50" charset="-128"/>
              </a:rPr>
              <a:t>年間</a:t>
            </a:r>
            <a:r>
              <a:rPr kumimoji="1" lang="ja-JP" altLang="en-US" sz="2000" b="0" i="0" u="none" strike="noStrike" kern="1200" cap="none" spc="0" normalizeH="0" baseline="0" noProof="0" dirty="0" smtClean="0">
                <a:ln>
                  <a:noFill/>
                </a:ln>
                <a:solidFill>
                  <a:srgbClr val="4D4D4D"/>
                </a:solidFill>
                <a:effectLst/>
                <a:uLnTx/>
                <a:uFillTx/>
                <a:latin typeface="+mn-lt"/>
                <a:ea typeface="+mn-ea"/>
                <a:cs typeface="+mn-cs"/>
              </a:rPr>
              <a:t>追跡し、</a:t>
            </a:r>
            <a:endParaRPr kumimoji="1" lang="en-US" altLang="ja-JP" sz="2000" b="0" i="0" u="none" strike="noStrike" kern="1200" cap="none" spc="0" normalizeH="0" baseline="0" noProof="0" dirty="0" smtClean="0">
              <a:ln>
                <a:noFill/>
              </a:ln>
              <a:solidFill>
                <a:srgbClr val="4D4D4D"/>
              </a:solidFill>
              <a:effectLst/>
              <a:uLnTx/>
              <a:uFillTx/>
              <a:latin typeface="+mn-lt"/>
              <a:ea typeface="+mn-ea"/>
              <a:cs typeface="+mn-cs"/>
            </a:endParaRPr>
          </a:p>
          <a:p>
            <a:pPr marR="0" lvl="1" algn="l" defTabSz="914400" rtl="0" eaLnBrk="1" fontAlgn="auto" latinLnBrk="0" hangingPunct="1">
              <a:lnSpc>
                <a:spcPct val="100000"/>
              </a:lnSpc>
              <a:spcAft>
                <a:spcPts val="0"/>
              </a:spcAft>
              <a:buClr>
                <a:srgbClr val="ED8BA2"/>
              </a:buClr>
              <a:buSzTx/>
              <a:tabLst/>
              <a:defRPr/>
            </a:pPr>
            <a:r>
              <a:rPr lang="ja-JP" altLang="en-US" sz="2000" dirty="0">
                <a:solidFill>
                  <a:srgbClr val="4D4D4D"/>
                </a:solidFill>
              </a:rPr>
              <a:t>　</a:t>
            </a:r>
            <a:r>
              <a:rPr kumimoji="1" lang="ja-JP" altLang="en-US" sz="2000" b="0" i="0" u="none" strike="noStrike" kern="1200" cap="none" spc="0" normalizeH="0" baseline="0" noProof="0" dirty="0" smtClean="0">
                <a:ln>
                  <a:noFill/>
                </a:ln>
                <a:solidFill>
                  <a:srgbClr val="E03C64"/>
                </a:solidFill>
                <a:effectLst/>
                <a:uLnTx/>
                <a:uFillTx/>
                <a:latin typeface="+mn-lt"/>
                <a:ea typeface="+mn-ea"/>
                <a:cs typeface="+mn-cs"/>
              </a:rPr>
              <a:t>持久性体力によって</a:t>
            </a:r>
            <a:r>
              <a:rPr lang="ja-JP" altLang="en-US" sz="2000" dirty="0" smtClean="0">
                <a:solidFill>
                  <a:srgbClr val="E03C64"/>
                </a:solidFill>
              </a:rPr>
              <a:t>がんで亡くなるリスクが違うのか</a:t>
            </a:r>
            <a:endParaRPr lang="en-US" altLang="ja-JP" sz="2000" dirty="0" smtClean="0">
              <a:solidFill>
                <a:srgbClr val="E03C64"/>
              </a:solidFill>
            </a:endParaRPr>
          </a:p>
          <a:p>
            <a:pPr marR="0" lvl="1" algn="l" defTabSz="914400" rtl="0" eaLnBrk="1" fontAlgn="auto" latinLnBrk="0" hangingPunct="1">
              <a:lnSpc>
                <a:spcPct val="100000"/>
              </a:lnSpc>
              <a:spcAft>
                <a:spcPts val="0"/>
              </a:spcAft>
              <a:buClr>
                <a:srgbClr val="ED8BA2"/>
              </a:buClr>
              <a:buSzTx/>
              <a:tabLst/>
              <a:defRPr/>
            </a:pPr>
            <a:r>
              <a:rPr lang="ja-JP" altLang="en-US" sz="2000" dirty="0">
                <a:solidFill>
                  <a:srgbClr val="E03C64"/>
                </a:solidFill>
              </a:rPr>
              <a:t>　</a:t>
            </a:r>
            <a:r>
              <a:rPr lang="ja-JP" altLang="en-US" sz="2000" dirty="0" smtClean="0">
                <a:solidFill>
                  <a:srgbClr val="4D4D4D"/>
                </a:solidFill>
              </a:rPr>
              <a:t>を検討した</a:t>
            </a:r>
            <a:r>
              <a:rPr kumimoji="1" lang="ja-JP" altLang="en-US" sz="2000" b="0" i="0" u="none" strike="noStrike" kern="1200" cap="none" spc="0" normalizeH="0" baseline="0" noProof="0" dirty="0" smtClean="0">
                <a:ln>
                  <a:noFill/>
                </a:ln>
                <a:solidFill>
                  <a:srgbClr val="E03C64"/>
                </a:solidFill>
                <a:effectLst/>
                <a:uLnTx/>
                <a:uFillTx/>
                <a:latin typeface="+mn-lt"/>
                <a:ea typeface="+mn-ea"/>
                <a:cs typeface="+mn-cs"/>
                <a:hlinkClick r:id="rId3" action="ppaction://hlinksldjump"/>
              </a:rPr>
              <a:t>コホート研究</a:t>
            </a:r>
            <a:endParaRPr kumimoji="1" lang="en-US" altLang="ja-JP" sz="2000" b="0" i="0" u="none" strike="noStrike" kern="1200" cap="none" spc="0" normalizeH="0" baseline="0" noProof="0" dirty="0" smtClean="0">
              <a:ln>
                <a:noFill/>
              </a:ln>
              <a:solidFill>
                <a:srgbClr val="4D4D4D"/>
              </a:solidFill>
              <a:effectLst/>
              <a:uLnTx/>
              <a:uFillTx/>
              <a:latin typeface="+mn-lt"/>
              <a:ea typeface="+mn-ea"/>
              <a:cs typeface="+mn-cs"/>
            </a:endParaRPr>
          </a:p>
        </p:txBody>
      </p:sp>
      <p:sp>
        <p:nvSpPr>
          <p:cNvPr id="23" name="正方形/長方形 22"/>
          <p:cNvSpPr/>
          <p:nvPr/>
        </p:nvSpPr>
        <p:spPr>
          <a:xfrm>
            <a:off x="1493456" y="2655484"/>
            <a:ext cx="259171" cy="23251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dirty="0">
                <a:solidFill>
                  <a:sysClr val="windowText" lastClr="000000"/>
                </a:solidFill>
                <a:latin typeface="Meiryo UI" pitchFamily="50" charset="-128"/>
                <a:ea typeface="Meiryo UI" pitchFamily="50" charset="-128"/>
                <a:cs typeface="Meiryo UI" pitchFamily="50" charset="-128"/>
              </a:rPr>
              <a:t>がんによる死亡リスク</a:t>
            </a:r>
          </a:p>
        </p:txBody>
      </p:sp>
      <p:grpSp>
        <p:nvGrpSpPr>
          <p:cNvPr id="2" name="グループ化 1"/>
          <p:cNvGrpSpPr/>
          <p:nvPr/>
        </p:nvGrpSpPr>
        <p:grpSpPr>
          <a:xfrm>
            <a:off x="2735557" y="5121044"/>
            <a:ext cx="4338793" cy="270453"/>
            <a:chOff x="5262068" y="5379363"/>
            <a:chExt cx="3113487" cy="270453"/>
          </a:xfrm>
          <a:solidFill>
            <a:schemeClr val="bg1"/>
          </a:solidFill>
        </p:grpSpPr>
        <p:sp>
          <p:nvSpPr>
            <p:cNvPr id="31" name="正方形/長方形 30"/>
            <p:cNvSpPr/>
            <p:nvPr/>
          </p:nvSpPr>
          <p:spPr>
            <a:xfrm>
              <a:off x="5262068" y="5379363"/>
              <a:ext cx="3113487" cy="27045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600" dirty="0" smtClean="0">
                  <a:solidFill>
                    <a:sysClr val="windowText" lastClr="000000"/>
                  </a:solidFill>
                  <a:latin typeface="Meiryo UI" pitchFamily="50" charset="-128"/>
                  <a:ea typeface="Meiryo UI" pitchFamily="50" charset="-128"/>
                  <a:cs typeface="Meiryo UI" pitchFamily="50" charset="-128"/>
                </a:rPr>
                <a:t> 低  </a:t>
              </a:r>
              <a:r>
                <a:rPr kumimoji="1" lang="ja-JP" altLang="en-US" sz="1600" dirty="0">
                  <a:solidFill>
                    <a:sysClr val="windowText" lastClr="000000"/>
                  </a:solidFill>
                  <a:latin typeface="Meiryo UI" pitchFamily="50" charset="-128"/>
                  <a:ea typeface="Meiryo UI" pitchFamily="50" charset="-128"/>
                  <a:cs typeface="Meiryo UI" pitchFamily="50" charset="-128"/>
                </a:rPr>
                <a:t>　 　　　　</a:t>
              </a:r>
              <a:r>
                <a:rPr kumimoji="1" lang="ja-JP" altLang="en-US" sz="1600" dirty="0" smtClean="0">
                  <a:solidFill>
                    <a:sysClr val="windowText" lastClr="000000"/>
                  </a:solidFill>
                  <a:latin typeface="Meiryo UI" pitchFamily="50" charset="-128"/>
                  <a:ea typeface="Meiryo UI" pitchFamily="50" charset="-128"/>
                  <a:cs typeface="Meiryo UI" pitchFamily="50" charset="-128"/>
                </a:rPr>
                <a:t>  　　　　　　　　　　　              高</a:t>
              </a:r>
              <a:endParaRPr kumimoji="1" lang="ja-JP" altLang="en-US" sz="1600" dirty="0">
                <a:solidFill>
                  <a:sysClr val="windowText" lastClr="000000"/>
                </a:solidFill>
                <a:latin typeface="Meiryo UI" pitchFamily="50" charset="-128"/>
                <a:ea typeface="Meiryo UI" pitchFamily="50" charset="-128"/>
                <a:cs typeface="Meiryo UI" pitchFamily="50" charset="-128"/>
              </a:endParaRPr>
            </a:p>
          </p:txBody>
        </p:sp>
        <p:cxnSp>
          <p:nvCxnSpPr>
            <p:cNvPr id="32" name="直線矢印コネクタ 31"/>
            <p:cNvCxnSpPr/>
            <p:nvPr/>
          </p:nvCxnSpPr>
          <p:spPr>
            <a:xfrm>
              <a:off x="5546437" y="5514944"/>
              <a:ext cx="2325259" cy="0"/>
            </a:xfrm>
            <a:prstGeom prst="straightConnector1">
              <a:avLst/>
            </a:prstGeom>
            <a:grpFill/>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34" name="グループ化 33"/>
          <p:cNvGrpSpPr/>
          <p:nvPr/>
        </p:nvGrpSpPr>
        <p:grpSpPr>
          <a:xfrm>
            <a:off x="7736069" y="0"/>
            <a:ext cx="1407931" cy="2808312"/>
            <a:chOff x="3275856" y="1772816"/>
            <a:chExt cx="1407931" cy="2808312"/>
          </a:xfrm>
        </p:grpSpPr>
        <p:sp>
          <p:nvSpPr>
            <p:cNvPr id="35" name="縦巻き 34"/>
            <p:cNvSpPr/>
            <p:nvPr/>
          </p:nvSpPr>
          <p:spPr>
            <a:xfrm>
              <a:off x="3275856" y="1772816"/>
              <a:ext cx="1407931" cy="2808312"/>
            </a:xfrm>
            <a:prstGeom prst="verticalScroll">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がん部門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36" name="テキスト ボックス 35"/>
            <p:cNvSpPr txBox="1"/>
            <p:nvPr/>
          </p:nvSpPr>
          <p:spPr>
            <a:xfrm>
              <a:off x="3471989" y="2276872"/>
              <a:ext cx="1015663" cy="2251849"/>
            </a:xfrm>
            <a:prstGeom prst="rect">
              <a:avLst/>
            </a:prstGeom>
            <a:noFill/>
          </p:spPr>
          <p:txBody>
            <a:bodyPr vert="eaVert" wrap="square" rtlCol="0">
              <a:spAutoFit/>
            </a:bodyPr>
            <a:lstStyle/>
            <a:p>
              <a:r>
                <a:rPr lang="ja-JP" altLang="en-US" dirty="0" smtClean="0">
                  <a:latin typeface="HG行書体" panose="03000609000000000000" pitchFamily="65" charset="-128"/>
                  <a:ea typeface="HG行書体" panose="03000609000000000000" pitchFamily="65" charset="-128"/>
                </a:rPr>
                <a:t>運動は</a:t>
              </a:r>
              <a:endParaRPr lang="en-US" altLang="ja-JP" dirty="0" smtClean="0">
                <a:latin typeface="HG行書体" panose="03000609000000000000" pitchFamily="65" charset="-128"/>
                <a:ea typeface="HG行書体" panose="03000609000000000000" pitchFamily="65" charset="-128"/>
              </a:endParaRPr>
            </a:p>
            <a:p>
              <a:r>
                <a:rPr lang="ja-JP" altLang="en-US" dirty="0" smtClean="0">
                  <a:latin typeface="HG行書体" panose="03000609000000000000" pitchFamily="65" charset="-128"/>
                  <a:ea typeface="HG行書体" panose="03000609000000000000" pitchFamily="65" charset="-128"/>
                </a:rPr>
                <a:t>　がん予防にも</a:t>
              </a:r>
              <a:endParaRPr lang="en-US" altLang="ja-JP" dirty="0" smtClean="0">
                <a:latin typeface="HG行書体" panose="03000609000000000000" pitchFamily="65" charset="-128"/>
                <a:ea typeface="HG行書体" panose="03000609000000000000" pitchFamily="65" charset="-128"/>
              </a:endParaRPr>
            </a:p>
            <a:p>
              <a:r>
                <a:rPr lang="ja-JP" altLang="en-US" dirty="0" smtClean="0">
                  <a:latin typeface="HG行書体" panose="03000609000000000000" pitchFamily="65" charset="-128"/>
                  <a:ea typeface="HG行書体" panose="03000609000000000000" pitchFamily="65" charset="-128"/>
                </a:rPr>
                <a:t>　　　　　効果あり</a:t>
              </a:r>
              <a:endParaRPr lang="ja-JP" altLang="en-US" dirty="0">
                <a:latin typeface="HG行書体" panose="03000609000000000000" pitchFamily="65" charset="-128"/>
                <a:ea typeface="HG行書体" panose="03000609000000000000" pitchFamily="65" charset="-128"/>
              </a:endParaRPr>
            </a:p>
          </p:txBody>
        </p:sp>
      </p:grpSp>
      <p:sp>
        <p:nvSpPr>
          <p:cNvPr id="37" name="正方形/長方形 36"/>
          <p:cNvSpPr/>
          <p:nvPr/>
        </p:nvSpPr>
        <p:spPr>
          <a:xfrm>
            <a:off x="2591199" y="2914845"/>
            <a:ext cx="612649" cy="2636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0" dirty="0" smtClean="0">
                <a:solidFill>
                  <a:sysClr val="windowText" lastClr="000000"/>
                </a:solidFill>
                <a:latin typeface="Segoe UI" pitchFamily="34" charset="0"/>
                <a:ea typeface="+mn-ea"/>
                <a:cs typeface="Segoe UI" pitchFamily="34" charset="0"/>
              </a:rPr>
              <a:t>基準</a:t>
            </a:r>
            <a:endParaRPr kumimoji="1" lang="ja-JP" altLang="en-US" sz="1400" b="0" dirty="0">
              <a:solidFill>
                <a:sysClr val="windowText" lastClr="000000"/>
              </a:solidFill>
              <a:latin typeface="Segoe UI" pitchFamily="34" charset="0"/>
              <a:ea typeface="+mn-ea"/>
              <a:cs typeface="Segoe UI" pitchFamily="34" charset="0"/>
            </a:endParaRPr>
          </a:p>
        </p:txBody>
      </p:sp>
      <p:sp>
        <p:nvSpPr>
          <p:cNvPr id="43" name="右矢印 42"/>
          <p:cNvSpPr/>
          <p:nvPr/>
        </p:nvSpPr>
        <p:spPr>
          <a:xfrm rot="1551836">
            <a:off x="3343249" y="3321790"/>
            <a:ext cx="432048" cy="2160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右矢印 43"/>
          <p:cNvSpPr/>
          <p:nvPr/>
        </p:nvSpPr>
        <p:spPr>
          <a:xfrm rot="1904880">
            <a:off x="4540288" y="3887803"/>
            <a:ext cx="432048" cy="2160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右矢印 44"/>
          <p:cNvSpPr/>
          <p:nvPr/>
        </p:nvSpPr>
        <p:spPr>
          <a:xfrm rot="503515">
            <a:off x="5735946" y="4233847"/>
            <a:ext cx="432048" cy="216024"/>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 name="グループ化 3"/>
          <p:cNvGrpSpPr/>
          <p:nvPr/>
        </p:nvGrpSpPr>
        <p:grpSpPr>
          <a:xfrm>
            <a:off x="3851920" y="2708920"/>
            <a:ext cx="2880320" cy="673467"/>
            <a:chOff x="4211960" y="2755533"/>
            <a:chExt cx="2880320" cy="673467"/>
          </a:xfrm>
        </p:grpSpPr>
        <p:sp>
          <p:nvSpPr>
            <p:cNvPr id="3" name="角丸四角形 2"/>
            <p:cNvSpPr/>
            <p:nvPr/>
          </p:nvSpPr>
          <p:spPr>
            <a:xfrm>
              <a:off x="4211960" y="2755533"/>
              <a:ext cx="2880320" cy="673467"/>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4266716" y="2882297"/>
              <a:ext cx="280831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600" b="1" dirty="0" smtClean="0">
                  <a:solidFill>
                    <a:srgbClr val="E03C64"/>
                  </a:solidFill>
                  <a:latin typeface="Segoe UI" pitchFamily="34" charset="0"/>
                  <a:cs typeface="Segoe UI" pitchFamily="34" charset="0"/>
                </a:rPr>
                <a:t>持久性体力が高いほど</a:t>
              </a:r>
              <a:endParaRPr lang="en-US" altLang="ja-JP" sz="1600" b="1" dirty="0" smtClean="0">
                <a:solidFill>
                  <a:srgbClr val="E03C64"/>
                </a:solidFill>
                <a:latin typeface="Segoe UI" pitchFamily="34" charset="0"/>
                <a:cs typeface="Segoe UI" pitchFamily="34" charset="0"/>
              </a:endParaRPr>
            </a:p>
            <a:p>
              <a:r>
                <a:rPr lang="ja-JP" altLang="en-US" sz="1600" b="1" dirty="0" smtClean="0">
                  <a:solidFill>
                    <a:srgbClr val="E03C64"/>
                  </a:solidFill>
                  <a:latin typeface="Segoe UI" pitchFamily="34" charset="0"/>
                  <a:cs typeface="Segoe UI" pitchFamily="34" charset="0"/>
                </a:rPr>
                <a:t>がんによる死亡リスクが低い</a:t>
              </a:r>
              <a:endParaRPr kumimoji="1" lang="en-US" altLang="ja-JP" sz="1600" b="1" dirty="0" smtClean="0">
                <a:solidFill>
                  <a:srgbClr val="E03C64"/>
                </a:solidFill>
                <a:latin typeface="Segoe UI" pitchFamily="34" charset="0"/>
                <a:cs typeface="Segoe UI" pitchFamily="34" charset="0"/>
              </a:endParaRPr>
            </a:p>
          </p:txBody>
        </p:sp>
      </p:grpSp>
      <p:sp>
        <p:nvSpPr>
          <p:cNvPr id="54" name="角丸四角形 53"/>
          <p:cNvSpPr/>
          <p:nvPr/>
        </p:nvSpPr>
        <p:spPr bwMode="auto">
          <a:xfrm>
            <a:off x="251520"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持久性体力が高いとがんによる死亡リスクが低くなります</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sp>
        <p:nvSpPr>
          <p:cNvPr id="21" name="テキスト ボックス 20">
            <a:hlinkClick r:id="rId4"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
        <p:nvSpPr>
          <p:cNvPr id="22" name="テキスト ボックス 21"/>
          <p:cNvSpPr txBox="1"/>
          <p:nvPr/>
        </p:nvSpPr>
        <p:spPr>
          <a:xfrm>
            <a:off x="5795006" y="5718448"/>
            <a:ext cx="3348994" cy="230832"/>
          </a:xfrm>
          <a:prstGeom prst="rect">
            <a:avLst/>
          </a:prstGeom>
          <a:noFill/>
        </p:spPr>
        <p:txBody>
          <a:bodyPr wrap="none" rtlCol="0">
            <a:spAutoFit/>
          </a:bodyPr>
          <a:lstStyle/>
          <a:p>
            <a:pPr lvl="0" algn="r">
              <a:defRPr/>
            </a:pPr>
            <a:r>
              <a:rPr lang="en-US" altLang="ja-JP" sz="900" dirty="0" smtClean="0">
                <a:solidFill>
                  <a:prstClr val="black"/>
                </a:solidFill>
                <a:latin typeface="Segoe UI" pitchFamily="34" charset="0"/>
                <a:ea typeface="Segoe UI" pitchFamily="34" charset="0"/>
                <a:cs typeface="Segoe UI" pitchFamily="34" charset="0"/>
              </a:rPr>
              <a:t>(Sawada</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fr-FR" altLang="ja-JP" sz="900" dirty="0">
                <a:solidFill>
                  <a:prstClr val="black"/>
                </a:solidFill>
                <a:ea typeface="Arial Unicode MS" panose="020B0604020202020204" pitchFamily="50" charset="-128"/>
                <a:cs typeface="Segoe UI Semibold" panose="020B0702040204020203" pitchFamily="34" charset="0"/>
              </a:rPr>
              <a:t>et al. </a:t>
            </a:r>
            <a:r>
              <a:rPr lang="en-US" altLang="ja-JP" sz="900" dirty="0" smtClean="0">
                <a:solidFill>
                  <a:prstClr val="black"/>
                </a:solidFill>
                <a:ea typeface="Arial Unicode MS" panose="020B0604020202020204" pitchFamily="50" charset="-128"/>
                <a:cs typeface="Segoe UI Semibold" panose="020B0702040204020203" pitchFamily="34" charset="0"/>
              </a:rPr>
              <a:t>Med</a:t>
            </a:r>
            <a:r>
              <a:rPr lang="ja-JP" altLang="en-US"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err="1" smtClean="0">
                <a:solidFill>
                  <a:prstClr val="black"/>
                </a:solidFill>
                <a:ea typeface="Arial Unicode MS" panose="020B0604020202020204" pitchFamily="50" charset="-128"/>
                <a:cs typeface="Segoe UI Semibold" panose="020B0702040204020203" pitchFamily="34" charset="0"/>
              </a:rPr>
              <a:t>Sci</a:t>
            </a:r>
            <a:r>
              <a:rPr lang="ja-JP" altLang="en-US"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smtClean="0">
                <a:solidFill>
                  <a:prstClr val="black"/>
                </a:solidFill>
                <a:ea typeface="Arial Unicode MS" panose="020B0604020202020204" pitchFamily="50" charset="-128"/>
                <a:cs typeface="Segoe UI Semibold" panose="020B0702040204020203" pitchFamily="34" charset="0"/>
              </a:rPr>
              <a:t>Sports</a:t>
            </a:r>
            <a:r>
              <a:rPr lang="ja-JP" altLang="en-US"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err="1" smtClean="0">
                <a:solidFill>
                  <a:prstClr val="black"/>
                </a:solidFill>
                <a:ea typeface="Arial Unicode MS" panose="020B0604020202020204" pitchFamily="50" charset="-128"/>
                <a:cs typeface="Segoe UI Semibold" panose="020B0702040204020203" pitchFamily="34" charset="0"/>
              </a:rPr>
              <a:t>Exerc</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smtClean="0">
                <a:solidFill>
                  <a:prstClr val="black"/>
                </a:solidFill>
                <a:ea typeface="Arial Unicode MS" panose="020B0604020202020204" pitchFamily="50" charset="-128"/>
                <a:cs typeface="Segoe UI Semibold" panose="020B0702040204020203" pitchFamily="34" charset="0"/>
              </a:rPr>
              <a:t>35</a:t>
            </a:r>
            <a:r>
              <a:rPr lang="fr-FR" altLang="ja-JP" sz="900" dirty="0" smtClean="0">
                <a:solidFill>
                  <a:prstClr val="black"/>
                </a:solidFill>
                <a:ea typeface="Arial Unicode MS" panose="020B0604020202020204" pitchFamily="50" charset="-128"/>
                <a:cs typeface="Segoe UI Semibold" panose="020B0702040204020203" pitchFamily="34" charset="0"/>
              </a:rPr>
              <a:t>(9):1</a:t>
            </a:r>
            <a:r>
              <a:rPr lang="en-US" altLang="ja-JP" sz="900" dirty="0" smtClean="0">
                <a:solidFill>
                  <a:prstClr val="black"/>
                </a:solidFill>
                <a:ea typeface="Arial Unicode MS" panose="020B0604020202020204" pitchFamily="50" charset="-128"/>
                <a:cs typeface="Segoe UI Semibold" panose="020B0702040204020203" pitchFamily="34" charset="0"/>
              </a:rPr>
              <a:t>546</a:t>
            </a:r>
            <a:r>
              <a:rPr lang="fr-FR" altLang="ja-JP" sz="900" dirty="0" smtClean="0">
                <a:solidFill>
                  <a:prstClr val="black"/>
                </a:solidFill>
                <a:ea typeface="Arial Unicode MS" panose="020B0604020202020204" pitchFamily="50" charset="-128"/>
                <a:cs typeface="Segoe UI Semibold" panose="020B0702040204020203" pitchFamily="34" charset="0"/>
              </a:rPr>
              <a:t>-1</a:t>
            </a:r>
            <a:r>
              <a:rPr lang="en-US" altLang="ja-JP" sz="900" dirty="0" smtClean="0">
                <a:solidFill>
                  <a:prstClr val="black"/>
                </a:solidFill>
                <a:ea typeface="Arial Unicode MS" panose="020B0604020202020204" pitchFamily="50" charset="-128"/>
                <a:cs typeface="Segoe UI Semibold" panose="020B0702040204020203" pitchFamily="34" charset="0"/>
              </a:rPr>
              <a:t>550</a:t>
            </a:r>
            <a:r>
              <a:rPr lang="fr-FR" altLang="ja-JP" sz="900" dirty="0" smtClean="0">
                <a:solidFill>
                  <a:prstClr val="black"/>
                </a:solidFill>
                <a:ea typeface="Arial Unicode MS" panose="020B0604020202020204" pitchFamily="50" charset="-128"/>
                <a:cs typeface="Segoe UI Semibold" panose="020B0702040204020203" pitchFamily="34" charset="0"/>
              </a:rPr>
              <a:t>, 200</a:t>
            </a:r>
            <a:r>
              <a:rPr lang="en-US" altLang="ja-JP" sz="900" dirty="0" smtClean="0">
                <a:solidFill>
                  <a:prstClr val="black"/>
                </a:solidFill>
                <a:ea typeface="Arial Unicode MS" panose="020B0604020202020204" pitchFamily="50" charset="-128"/>
                <a:cs typeface="Segoe UI Semibold" panose="020B0702040204020203" pitchFamily="34" charset="0"/>
              </a:rPr>
              <a:t>3</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sp>
        <p:nvSpPr>
          <p:cNvPr id="28" name="正方形/長方形 27"/>
          <p:cNvSpPr/>
          <p:nvPr/>
        </p:nvSpPr>
        <p:spPr>
          <a:xfrm>
            <a:off x="4067944" y="5346033"/>
            <a:ext cx="1281120" cy="338554"/>
          </a:xfrm>
          <a:prstGeom prst="rect">
            <a:avLst/>
          </a:prstGeom>
        </p:spPr>
        <p:txBody>
          <a:bodyPr wrap="none">
            <a:spAutoFit/>
          </a:bodyPr>
          <a:lstStyle/>
          <a:p>
            <a:r>
              <a:rPr lang="ja-JP" altLang="en-US" sz="1600" dirty="0" smtClean="0">
                <a:solidFill>
                  <a:sysClr val="windowText" lastClr="000000"/>
                </a:solidFill>
                <a:latin typeface="Meiryo UI" pitchFamily="50" charset="-128"/>
                <a:ea typeface="Meiryo UI" pitchFamily="50" charset="-128"/>
                <a:cs typeface="Meiryo UI" pitchFamily="50" charset="-128"/>
              </a:rPr>
              <a:t> 持久性体力</a:t>
            </a:r>
            <a:endParaRPr lang="ja-JP" altLang="en-US" sz="1600" dirty="0"/>
          </a:p>
        </p:txBody>
      </p:sp>
    </p:spTree>
    <p:extLst>
      <p:ext uri="{BB962C8B-B14F-4D97-AF65-F5344CB8AC3E}">
        <p14:creationId xmlns:p14="http://schemas.microsoft.com/office/powerpoint/2010/main" val="2287185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22334" y="1038513"/>
            <a:ext cx="7722207" cy="461665"/>
          </a:xfrm>
          <a:prstGeom prst="rect">
            <a:avLst/>
          </a:prstGeom>
        </p:spPr>
        <p:txBody>
          <a:bodyPr wrap="square">
            <a:spAutoFit/>
          </a:bodyPr>
          <a:lstStyle/>
          <a:p>
            <a:pPr eaLnBrk="1" hangingPunct="1">
              <a:defRPr/>
            </a:pPr>
            <a:r>
              <a:rPr lang="ja-JP" altLang="en-US" sz="2400" dirty="0" smtClean="0">
                <a:solidFill>
                  <a:srgbClr val="4D4D4D"/>
                </a:solidFill>
                <a:latin typeface="Segoe UI Semibold" pitchFamily="34" charset="0"/>
                <a:ea typeface="Meiryo UI" pitchFamily="50" charset="-128"/>
                <a:cs typeface="Meiryo UI" pitchFamily="50" charset="-128"/>
              </a:rPr>
              <a:t> </a:t>
            </a:r>
            <a:endParaRPr lang="en-US" altLang="ja-JP" sz="2400" dirty="0">
              <a:solidFill>
                <a:srgbClr val="4D4D4D"/>
              </a:solidFill>
              <a:latin typeface="Segoe UI Semibold" pitchFamily="34" charset="0"/>
              <a:ea typeface="Meiryo UI" pitchFamily="50" charset="-128"/>
              <a:cs typeface="Meiryo UI" pitchFamily="50" charset="-128"/>
            </a:endParaRPr>
          </a:p>
        </p:txBody>
      </p:sp>
      <p:graphicFrame>
        <p:nvGraphicFramePr>
          <p:cNvPr id="14" name="グラフ 13"/>
          <p:cNvGraphicFramePr/>
          <p:nvPr>
            <p:extLst>
              <p:ext uri="{D42A27DB-BD31-4B8C-83A1-F6EECF244321}">
                <p14:modId xmlns:p14="http://schemas.microsoft.com/office/powerpoint/2010/main" val="747209830"/>
              </p:ext>
            </p:extLst>
          </p:nvPr>
        </p:nvGraphicFramePr>
        <p:xfrm>
          <a:off x="539552" y="2937172"/>
          <a:ext cx="7632848" cy="2990796"/>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p:cNvSpPr txBox="1"/>
          <p:nvPr/>
        </p:nvSpPr>
        <p:spPr>
          <a:xfrm>
            <a:off x="6574065" y="5718448"/>
            <a:ext cx="2569935" cy="230832"/>
          </a:xfrm>
          <a:prstGeom prst="rect">
            <a:avLst/>
          </a:prstGeom>
          <a:noFill/>
        </p:spPr>
        <p:txBody>
          <a:bodyPr wrap="none" rtlCol="0">
            <a:spAutoFit/>
          </a:bodyPr>
          <a:lstStyle/>
          <a:p>
            <a:pPr lvl="0" algn="r">
              <a:defRPr/>
            </a:pPr>
            <a:r>
              <a:rPr lang="en-US" altLang="ja-JP" sz="900" dirty="0" smtClean="0">
                <a:solidFill>
                  <a:prstClr val="black"/>
                </a:solidFill>
                <a:latin typeface="Segoe UI" pitchFamily="34" charset="0"/>
                <a:ea typeface="Segoe UI" pitchFamily="34" charset="0"/>
                <a:cs typeface="Segoe UI" pitchFamily="34" charset="0"/>
              </a:rPr>
              <a:t>(</a:t>
            </a:r>
            <a:r>
              <a:rPr lang="en-US" altLang="ja-JP" sz="900" dirty="0" err="1" smtClean="0">
                <a:solidFill>
                  <a:prstClr val="black"/>
                </a:solidFill>
                <a:latin typeface="Segoe UI" pitchFamily="34" charset="0"/>
                <a:ea typeface="Segoe UI" pitchFamily="34" charset="0"/>
                <a:cs typeface="Segoe UI" pitchFamily="34" charset="0"/>
              </a:rPr>
              <a:t>Pahor</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fr-FR" altLang="ja-JP" sz="900" dirty="0">
                <a:solidFill>
                  <a:prstClr val="black"/>
                </a:solidFill>
                <a:ea typeface="Arial Unicode MS" panose="020B0604020202020204" pitchFamily="50" charset="-128"/>
                <a:cs typeface="Segoe UI Semibold" panose="020B0702040204020203" pitchFamily="34" charset="0"/>
              </a:rPr>
              <a:t>et al. </a:t>
            </a:r>
            <a:r>
              <a:rPr lang="en-US" altLang="ja-JP" sz="900" dirty="0" smtClean="0">
                <a:solidFill>
                  <a:prstClr val="black"/>
                </a:solidFill>
                <a:ea typeface="Arial Unicode MS" panose="020B0604020202020204" pitchFamily="50" charset="-128"/>
                <a:cs typeface="Segoe UI Semibold" panose="020B0702040204020203" pitchFamily="34" charset="0"/>
              </a:rPr>
              <a:t>JAMA</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smtClean="0">
                <a:solidFill>
                  <a:prstClr val="black"/>
                </a:solidFill>
                <a:ea typeface="Arial Unicode MS" panose="020B0604020202020204" pitchFamily="50" charset="-128"/>
                <a:cs typeface="Segoe UI Semibold" panose="020B0702040204020203" pitchFamily="34" charset="0"/>
              </a:rPr>
              <a:t>311</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23</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2387</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2396</a:t>
            </a:r>
            <a:r>
              <a:rPr lang="fr-FR" altLang="ja-JP" sz="900" dirty="0" smtClean="0">
                <a:solidFill>
                  <a:prstClr val="black"/>
                </a:solidFill>
                <a:ea typeface="Arial Unicode MS" panose="020B0604020202020204" pitchFamily="50" charset="-128"/>
                <a:cs typeface="Segoe UI Semibold" panose="020B0702040204020203" pitchFamily="34" charset="0"/>
              </a:rPr>
              <a:t>, 20</a:t>
            </a:r>
            <a:r>
              <a:rPr lang="en-US" altLang="ja-JP" sz="900" dirty="0" smtClean="0">
                <a:solidFill>
                  <a:prstClr val="black"/>
                </a:solidFill>
                <a:ea typeface="Arial Unicode MS" panose="020B0604020202020204" pitchFamily="50" charset="-128"/>
                <a:cs typeface="Segoe UI Semibold" panose="020B0702040204020203" pitchFamily="34" charset="0"/>
              </a:rPr>
              <a:t>14</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grpSp>
        <p:nvGrpSpPr>
          <p:cNvPr id="11" name="グループ化 10"/>
          <p:cNvGrpSpPr/>
          <p:nvPr/>
        </p:nvGrpSpPr>
        <p:grpSpPr>
          <a:xfrm>
            <a:off x="7736069" y="0"/>
            <a:ext cx="1407931" cy="2827913"/>
            <a:chOff x="7668344" y="1772816"/>
            <a:chExt cx="1407931" cy="2827913"/>
          </a:xfrm>
        </p:grpSpPr>
        <p:sp>
          <p:nvSpPr>
            <p:cNvPr id="12" name="縦巻き 11"/>
            <p:cNvSpPr/>
            <p:nvPr/>
          </p:nvSpPr>
          <p:spPr>
            <a:xfrm>
              <a:off x="7668344" y="1772816"/>
              <a:ext cx="1407931" cy="2808312"/>
            </a:xfrm>
            <a:prstGeom prst="verticalScroll">
              <a:avLst/>
            </a:prstGeom>
            <a:solidFill>
              <a:schemeClr val="accent5">
                <a:lumMod val="40000"/>
                <a:lumOff val="6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高齢者部門 </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13" name="テキスト ボックス 12"/>
            <p:cNvSpPr txBox="1"/>
            <p:nvPr/>
          </p:nvSpPr>
          <p:spPr>
            <a:xfrm>
              <a:off x="7864477" y="2276872"/>
              <a:ext cx="1015663" cy="2323857"/>
            </a:xfrm>
            <a:prstGeom prst="rect">
              <a:avLst/>
            </a:prstGeom>
            <a:noFill/>
          </p:spPr>
          <p:txBody>
            <a:bodyPr vert="eaVert" wrap="square" rtlCol="0">
              <a:spAutoFit/>
            </a:bodyPr>
            <a:lstStyle/>
            <a:p>
              <a:r>
                <a:rPr lang="ja-JP" altLang="en-US" dirty="0">
                  <a:latin typeface="HG行書体" panose="03000609000000000000" pitchFamily="65" charset="-128"/>
                  <a:ea typeface="HG行書体" panose="03000609000000000000" pitchFamily="65" charset="-128"/>
                </a:rPr>
                <a:t>介護予防</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筋トレ＋</a:t>
              </a:r>
              <a:r>
                <a:rPr lang="en-US" altLang="ja-JP" sz="1400" dirty="0">
                  <a:latin typeface="HG行書体" panose="03000609000000000000" pitchFamily="65" charset="-128"/>
                  <a:ea typeface="HG行書体" panose="03000609000000000000" pitchFamily="65" charset="-128"/>
                </a:rPr>
                <a:t>(</a:t>
              </a:r>
              <a:r>
                <a:rPr lang="ja-JP" altLang="en-US" sz="1400" dirty="0">
                  <a:latin typeface="HG行書体" panose="03000609000000000000" pitchFamily="65" charset="-128"/>
                  <a:ea typeface="HG行書体" panose="03000609000000000000" pitchFamily="65" charset="-128"/>
                </a:rPr>
                <a:t>プラス</a:t>
              </a:r>
              <a:r>
                <a:rPr lang="en-US" altLang="ja-JP" sz="1400" dirty="0">
                  <a:latin typeface="HG行書体" panose="03000609000000000000" pitchFamily="65" charset="-128"/>
                  <a:ea typeface="HG行書体" panose="03000609000000000000" pitchFamily="65" charset="-128"/>
                </a:rPr>
                <a:t>)</a:t>
              </a: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ウォーキング</a:t>
              </a:r>
              <a:endParaRPr kumimoji="1" lang="ja-JP" altLang="en-US" dirty="0">
                <a:latin typeface="HG行書体" panose="03000609000000000000" pitchFamily="65" charset="-128"/>
                <a:ea typeface="HG行書体" panose="03000609000000000000" pitchFamily="65" charset="-128"/>
              </a:endParaRPr>
            </a:p>
          </p:txBody>
        </p:sp>
      </p:grpSp>
      <p:sp>
        <p:nvSpPr>
          <p:cNvPr id="15" name="角丸四角形 14"/>
          <p:cNvSpPr/>
          <p:nvPr/>
        </p:nvSpPr>
        <p:spPr bwMode="auto">
          <a:xfrm>
            <a:off x="251520"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a:solidFill>
                  <a:prstClr val="white"/>
                </a:solidFill>
                <a:latin typeface="Segoe UI Semibold" pitchFamily="34" charset="0"/>
                <a:ea typeface="Meiryo UI" pitchFamily="50" charset="-128"/>
                <a:cs typeface="Meiryo UI" pitchFamily="50" charset="-128"/>
              </a:rPr>
              <a:t>運動の継続によって高齢者の歩行障害の発生率が低くなります</a:t>
            </a:r>
          </a:p>
        </p:txBody>
      </p:sp>
      <p:sp>
        <p:nvSpPr>
          <p:cNvPr id="2" name="コンテンツ プレースホルダー 1"/>
          <p:cNvSpPr>
            <a:spLocks noGrp="1"/>
          </p:cNvSpPr>
          <p:nvPr>
            <p:ph sz="quarter" idx="10"/>
          </p:nvPr>
        </p:nvSpPr>
        <p:spPr/>
        <p:txBody>
          <a:bodyPr/>
          <a:lstStyle/>
          <a:p>
            <a:pPr>
              <a:defRPr/>
            </a:pPr>
            <a:r>
              <a:rPr lang="ja-JP" altLang="en-US" dirty="0">
                <a:solidFill>
                  <a:srgbClr val="4D4D4D"/>
                </a:solidFill>
                <a:cs typeface="Meiryo UI" pitchFamily="50" charset="-128"/>
              </a:rPr>
              <a:t>高齢者に対する健康教室と自宅での筋力トレーニング・ウォーキングによる歩行障害の予防効果</a:t>
            </a:r>
            <a:endParaRPr lang="en-US" altLang="ja-JP" dirty="0">
              <a:latin typeface="Segoe UI" pitchFamily="34" charset="0"/>
              <a:ea typeface="Segoe UI" pitchFamily="34" charset="0"/>
              <a:cs typeface="Segoe UI" pitchFamily="34" charset="0"/>
            </a:endParaRPr>
          </a:p>
          <a:p>
            <a:pPr lvl="1">
              <a:defRPr/>
            </a:pPr>
            <a:r>
              <a:rPr lang="ja-JP" altLang="en-US" dirty="0">
                <a:solidFill>
                  <a:srgbClr val="4D4D4D"/>
                </a:solidFill>
              </a:rPr>
              <a:t>虚弱な</a:t>
            </a:r>
            <a:r>
              <a:rPr lang="ja-JP" altLang="en-US" dirty="0" smtClean="0">
                <a:solidFill>
                  <a:srgbClr val="4D4D4D"/>
                </a:solidFill>
              </a:rPr>
              <a:t>高齢者</a:t>
            </a:r>
            <a:r>
              <a:rPr lang="en-US" altLang="ja-JP" dirty="0" smtClean="0">
                <a:solidFill>
                  <a:srgbClr val="4D4D4D"/>
                </a:solidFill>
              </a:rPr>
              <a:t>1635</a:t>
            </a:r>
            <a:r>
              <a:rPr lang="ja-JP" altLang="en-US" dirty="0" smtClean="0">
                <a:solidFill>
                  <a:srgbClr val="4D4D4D"/>
                </a:solidFill>
              </a:rPr>
              <a:t>人を、</a:t>
            </a:r>
            <a:r>
              <a:rPr lang="ja-JP" altLang="en-US" dirty="0" smtClean="0">
                <a:solidFill>
                  <a:srgbClr val="E03C64"/>
                </a:solidFill>
              </a:rPr>
              <a:t>週</a:t>
            </a:r>
            <a:r>
              <a:rPr lang="en-US" altLang="ja-JP" dirty="0" smtClean="0">
                <a:solidFill>
                  <a:srgbClr val="E03C64"/>
                </a:solidFill>
              </a:rPr>
              <a:t>2</a:t>
            </a:r>
            <a:r>
              <a:rPr lang="ja-JP" altLang="en-US" dirty="0">
                <a:solidFill>
                  <a:srgbClr val="E03C64"/>
                </a:solidFill>
              </a:rPr>
              <a:t>回の運動教室と週に</a:t>
            </a:r>
            <a:r>
              <a:rPr lang="en-US" altLang="ja-JP" dirty="0">
                <a:solidFill>
                  <a:srgbClr val="E03C64"/>
                </a:solidFill>
              </a:rPr>
              <a:t>3</a:t>
            </a:r>
            <a:r>
              <a:rPr lang="ja-JP" altLang="en-US" dirty="0">
                <a:solidFill>
                  <a:srgbClr val="E03C64"/>
                </a:solidFill>
              </a:rPr>
              <a:t>～</a:t>
            </a:r>
            <a:r>
              <a:rPr lang="en-US" altLang="ja-JP" dirty="0">
                <a:solidFill>
                  <a:srgbClr val="E03C64"/>
                </a:solidFill>
              </a:rPr>
              <a:t>4</a:t>
            </a:r>
            <a:r>
              <a:rPr lang="ja-JP" altLang="en-US" dirty="0">
                <a:solidFill>
                  <a:srgbClr val="E03C64"/>
                </a:solidFill>
              </a:rPr>
              <a:t>回</a:t>
            </a:r>
            <a:r>
              <a:rPr lang="ja-JP" altLang="en-US" dirty="0" smtClean="0">
                <a:solidFill>
                  <a:srgbClr val="E03C64"/>
                </a:solidFill>
              </a:rPr>
              <a:t>の</a:t>
            </a:r>
            <a:r>
              <a:rPr lang="en-US" altLang="ja-JP" dirty="0" smtClean="0">
                <a:solidFill>
                  <a:srgbClr val="E03C64"/>
                </a:solidFill>
              </a:rPr>
              <a:t/>
            </a:r>
            <a:br>
              <a:rPr lang="en-US" altLang="ja-JP" dirty="0" smtClean="0">
                <a:solidFill>
                  <a:srgbClr val="E03C64"/>
                </a:solidFill>
              </a:rPr>
            </a:br>
            <a:r>
              <a:rPr lang="ja-JP" altLang="en-US" dirty="0" smtClean="0">
                <a:solidFill>
                  <a:srgbClr val="E03C64"/>
                </a:solidFill>
              </a:rPr>
              <a:t>在宅運動</a:t>
            </a:r>
            <a:r>
              <a:rPr lang="ja-JP" altLang="en-US" dirty="0">
                <a:solidFill>
                  <a:srgbClr val="E03C64"/>
                </a:solidFill>
              </a:rPr>
              <a:t>（いずれも筋トレ＋ウォーキング）</a:t>
            </a:r>
            <a:r>
              <a:rPr lang="ja-JP" altLang="en-US" dirty="0" smtClean="0">
                <a:solidFill>
                  <a:srgbClr val="E03C64"/>
                </a:solidFill>
              </a:rPr>
              <a:t>を指導</a:t>
            </a:r>
            <a:r>
              <a:rPr lang="ja-JP" altLang="en-US" dirty="0" smtClean="0">
                <a:solidFill>
                  <a:srgbClr val="4D4D4D"/>
                </a:solidFill>
              </a:rPr>
              <a:t>する群</a:t>
            </a:r>
            <a:r>
              <a:rPr lang="ja-JP" altLang="en-US" dirty="0">
                <a:solidFill>
                  <a:srgbClr val="4D4D4D"/>
                </a:solidFill>
              </a:rPr>
              <a:t>と</a:t>
            </a:r>
            <a:r>
              <a:rPr lang="ja-JP" altLang="en-US" dirty="0" smtClean="0">
                <a:solidFill>
                  <a:srgbClr val="4D4D4D"/>
                </a:solidFill>
              </a:rPr>
              <a:t>、</a:t>
            </a:r>
            <a:r>
              <a:rPr lang="en-US" altLang="ja-JP" dirty="0" smtClean="0">
                <a:solidFill>
                  <a:srgbClr val="4D4D4D"/>
                </a:solidFill>
              </a:rPr>
              <a:t/>
            </a:r>
            <a:br>
              <a:rPr lang="en-US" altLang="ja-JP" dirty="0" smtClean="0">
                <a:solidFill>
                  <a:srgbClr val="4D4D4D"/>
                </a:solidFill>
              </a:rPr>
            </a:br>
            <a:r>
              <a:rPr lang="ja-JP" altLang="en-US" dirty="0" smtClean="0">
                <a:solidFill>
                  <a:srgbClr val="4D4D4D"/>
                </a:solidFill>
              </a:rPr>
              <a:t>健康</a:t>
            </a:r>
            <a:r>
              <a:rPr lang="ja-JP" altLang="en-US" dirty="0">
                <a:solidFill>
                  <a:srgbClr val="4D4D4D"/>
                </a:solidFill>
              </a:rPr>
              <a:t>教室（座学＋ストレッチ</a:t>
            </a:r>
            <a:r>
              <a:rPr lang="ja-JP" altLang="en-US" dirty="0" smtClean="0">
                <a:solidFill>
                  <a:srgbClr val="4D4D4D"/>
                </a:solidFill>
              </a:rPr>
              <a:t>）をおこなう群に分けた約</a:t>
            </a:r>
            <a:r>
              <a:rPr lang="en-US" altLang="ja-JP" dirty="0" smtClean="0">
                <a:solidFill>
                  <a:srgbClr val="4D4D4D"/>
                </a:solidFill>
              </a:rPr>
              <a:t>3</a:t>
            </a:r>
            <a:r>
              <a:rPr lang="ja-JP" altLang="en-US" dirty="0" smtClean="0">
                <a:solidFill>
                  <a:srgbClr val="4D4D4D"/>
                </a:solidFill>
              </a:rPr>
              <a:t>年間の</a:t>
            </a:r>
            <a:r>
              <a:rPr lang="en-US" altLang="ja-JP" dirty="0" smtClean="0">
                <a:solidFill>
                  <a:srgbClr val="4D4D4D"/>
                </a:solidFill>
              </a:rPr>
              <a:t/>
            </a:r>
            <a:br>
              <a:rPr lang="en-US" altLang="ja-JP" dirty="0" smtClean="0">
                <a:solidFill>
                  <a:srgbClr val="4D4D4D"/>
                </a:solidFill>
              </a:rPr>
            </a:br>
            <a:r>
              <a:rPr lang="ja-JP" altLang="en-US" dirty="0" smtClean="0">
                <a:solidFill>
                  <a:srgbClr val="4D4D4D"/>
                </a:solidFill>
                <a:hlinkClick r:id="rId3" action="ppaction://hlinksldjump"/>
              </a:rPr>
              <a:t>ランダム化比較試験</a:t>
            </a:r>
            <a:endParaRPr lang="ja-JP" altLang="en-US" dirty="0">
              <a:solidFill>
                <a:srgbClr val="4D4D4D"/>
              </a:solidFill>
            </a:endParaRPr>
          </a:p>
        </p:txBody>
      </p:sp>
      <p:grpSp>
        <p:nvGrpSpPr>
          <p:cNvPr id="3" name="グループ化 2"/>
          <p:cNvGrpSpPr/>
          <p:nvPr/>
        </p:nvGrpSpPr>
        <p:grpSpPr>
          <a:xfrm>
            <a:off x="5559713" y="4037082"/>
            <a:ext cx="2880320" cy="976094"/>
            <a:chOff x="5559713" y="3893067"/>
            <a:chExt cx="2880320" cy="976094"/>
          </a:xfrm>
        </p:grpSpPr>
        <p:sp>
          <p:nvSpPr>
            <p:cNvPr id="18" name="角丸四角形 17"/>
            <p:cNvSpPr/>
            <p:nvPr/>
          </p:nvSpPr>
          <p:spPr>
            <a:xfrm>
              <a:off x="5559713" y="3893067"/>
              <a:ext cx="2880320" cy="97609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5614469" y="4165090"/>
              <a:ext cx="280831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600" b="1" dirty="0" smtClean="0">
                  <a:solidFill>
                    <a:srgbClr val="E03C64"/>
                  </a:solidFill>
                  <a:latin typeface="Segoe UI" pitchFamily="34" charset="0"/>
                  <a:cs typeface="Segoe UI" pitchFamily="34" charset="0"/>
                </a:rPr>
                <a:t>筋トレ＋ウォーキングで</a:t>
              </a:r>
              <a:r>
                <a:rPr lang="en-US" altLang="ja-JP" sz="1600" b="1" dirty="0" smtClean="0">
                  <a:solidFill>
                    <a:srgbClr val="E03C64"/>
                  </a:solidFill>
                  <a:latin typeface="Segoe UI" pitchFamily="34" charset="0"/>
                  <a:cs typeface="Segoe UI" pitchFamily="34" charset="0"/>
                </a:rPr>
                <a:t/>
              </a:r>
              <a:br>
                <a:rPr lang="en-US" altLang="ja-JP" sz="1600" b="1" dirty="0" smtClean="0">
                  <a:solidFill>
                    <a:srgbClr val="E03C64"/>
                  </a:solidFill>
                  <a:latin typeface="Segoe UI" pitchFamily="34" charset="0"/>
                  <a:cs typeface="Segoe UI" pitchFamily="34" charset="0"/>
                </a:rPr>
              </a:br>
              <a:r>
                <a:rPr lang="ja-JP" altLang="en-US" sz="1600" b="1" dirty="0" smtClean="0">
                  <a:solidFill>
                    <a:srgbClr val="E03C64"/>
                  </a:solidFill>
                  <a:latin typeface="Segoe UI" pitchFamily="34" charset="0"/>
                  <a:cs typeface="Segoe UI" pitchFamily="34" charset="0"/>
                </a:rPr>
                <a:t>歩行障害の発生と歩行障害の長期化が抑制される</a:t>
              </a:r>
              <a:endParaRPr kumimoji="1" lang="en-US" altLang="ja-JP" sz="1600" b="1" dirty="0" smtClean="0">
                <a:solidFill>
                  <a:srgbClr val="E03C64"/>
                </a:solidFill>
                <a:latin typeface="Segoe UI" pitchFamily="34" charset="0"/>
                <a:cs typeface="Segoe UI" pitchFamily="34" charset="0"/>
              </a:endParaRPr>
            </a:p>
          </p:txBody>
        </p:sp>
      </p:grpSp>
      <p:sp>
        <p:nvSpPr>
          <p:cNvPr id="17" name="テキスト ボックス 16">
            <a:hlinkClick r:id="rId4"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6645356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quarter" idx="10"/>
          </p:nvPr>
        </p:nvSpPr>
        <p:spPr/>
        <p:txBody>
          <a:bodyPr/>
          <a:lstStyle/>
          <a:p>
            <a:pPr lvl="1"/>
            <a:r>
              <a:rPr lang="ja-JP" altLang="en-US" dirty="0">
                <a:solidFill>
                  <a:srgbClr val="4D4D4D"/>
                </a:solidFill>
                <a:latin typeface="+mj-ea"/>
              </a:rPr>
              <a:t>地域に住む</a:t>
            </a:r>
            <a:r>
              <a:rPr lang="en-US" altLang="ja-JP" dirty="0">
                <a:solidFill>
                  <a:srgbClr val="4D4D4D"/>
                </a:solidFill>
              </a:rPr>
              <a:t>40</a:t>
            </a:r>
            <a:r>
              <a:rPr lang="ja-JP" altLang="en-US" dirty="0">
                <a:solidFill>
                  <a:srgbClr val="4D4D4D"/>
                </a:solidFill>
                <a:latin typeface="+mj-ea"/>
              </a:rPr>
              <a:t>歳以上の人の握力を計測し、握力レベルが</a:t>
            </a:r>
            <a:r>
              <a:rPr lang="en-US" altLang="ja-JP" dirty="0">
                <a:solidFill>
                  <a:srgbClr val="4D4D4D"/>
                </a:solidFill>
                <a:latin typeface="+mj-ea"/>
              </a:rPr>
              <a:t/>
            </a:r>
            <a:br>
              <a:rPr lang="en-US" altLang="ja-JP" dirty="0">
                <a:solidFill>
                  <a:srgbClr val="4D4D4D"/>
                </a:solidFill>
                <a:latin typeface="+mj-ea"/>
              </a:rPr>
            </a:br>
            <a:r>
              <a:rPr lang="ja-JP" altLang="en-US" dirty="0">
                <a:solidFill>
                  <a:srgbClr val="4D4D4D"/>
                </a:solidFill>
                <a:latin typeface="+mj-ea"/>
              </a:rPr>
              <a:t>低い・中間・高い群に分けてその後</a:t>
            </a:r>
            <a:r>
              <a:rPr lang="en-US" altLang="ja-JP" dirty="0">
                <a:solidFill>
                  <a:srgbClr val="4D4D4D"/>
                </a:solidFill>
              </a:rPr>
              <a:t>19</a:t>
            </a:r>
            <a:r>
              <a:rPr lang="ja-JP" altLang="en-US" dirty="0">
                <a:solidFill>
                  <a:srgbClr val="4D4D4D"/>
                </a:solidFill>
                <a:latin typeface="+mj-ea"/>
              </a:rPr>
              <a:t>年間の死亡者数を比較した</a:t>
            </a:r>
            <a:r>
              <a:rPr lang="en-US" altLang="ja-JP" dirty="0">
                <a:solidFill>
                  <a:srgbClr val="4D4D4D"/>
                </a:solidFill>
                <a:latin typeface="+mj-ea"/>
              </a:rPr>
              <a:t/>
            </a:r>
            <a:br>
              <a:rPr lang="en-US" altLang="ja-JP" dirty="0">
                <a:solidFill>
                  <a:srgbClr val="4D4D4D"/>
                </a:solidFill>
                <a:latin typeface="+mj-ea"/>
              </a:rPr>
            </a:br>
            <a:r>
              <a:rPr lang="ja-JP" altLang="en-US" dirty="0" smtClean="0">
                <a:solidFill>
                  <a:srgbClr val="4D4D4D"/>
                </a:solidFill>
                <a:latin typeface="+mj-ea"/>
                <a:hlinkClick r:id="rId4" action="ppaction://hlinksldjump"/>
              </a:rPr>
              <a:t>コホート研究</a:t>
            </a:r>
            <a:endParaRPr lang="en-US" altLang="ja-JP" dirty="0">
              <a:solidFill>
                <a:srgbClr val="4D4D4D"/>
              </a:solidFill>
              <a:latin typeface="+mj-ea"/>
            </a:endParaRPr>
          </a:p>
          <a:p>
            <a:pPr lvl="1"/>
            <a:r>
              <a:rPr lang="ja-JP" altLang="en-US" dirty="0">
                <a:solidFill>
                  <a:srgbClr val="E03C64"/>
                </a:solidFill>
                <a:latin typeface="+mj-ea"/>
              </a:rPr>
              <a:t>握力が強い人ほど死亡率が</a:t>
            </a:r>
            <a:r>
              <a:rPr lang="ja-JP" altLang="en-US" dirty="0" smtClean="0">
                <a:solidFill>
                  <a:srgbClr val="E03C64"/>
                </a:solidFill>
                <a:latin typeface="+mj-ea"/>
              </a:rPr>
              <a:t>低い</a:t>
            </a:r>
            <a:r>
              <a:rPr lang="ja-JP" altLang="en-US" dirty="0" smtClean="0">
                <a:solidFill>
                  <a:srgbClr val="4D4D4D"/>
                </a:solidFill>
                <a:latin typeface="+mj-ea"/>
              </a:rPr>
              <a:t>ことが分かりました</a:t>
            </a:r>
            <a:endParaRPr lang="ja-JP" altLang="en-US" dirty="0"/>
          </a:p>
          <a:p>
            <a:endParaRPr kumimoji="1" lang="ja-JP" altLang="en-US" dirty="0"/>
          </a:p>
        </p:txBody>
      </p:sp>
      <p:graphicFrame>
        <p:nvGraphicFramePr>
          <p:cNvPr id="24" name="グラフ 15"/>
          <p:cNvGraphicFramePr>
            <a:graphicFrameLocks noChangeAspect="1"/>
          </p:cNvGraphicFramePr>
          <p:nvPr>
            <p:extLst/>
          </p:nvPr>
        </p:nvGraphicFramePr>
        <p:xfrm>
          <a:off x="4460441" y="2004446"/>
          <a:ext cx="4096455" cy="3344403"/>
        </p:xfrm>
        <a:graphic>
          <a:graphicData uri="http://schemas.openxmlformats.org/drawingml/2006/chart">
            <c:chart xmlns:c="http://schemas.openxmlformats.org/drawingml/2006/chart" xmlns:r="http://schemas.openxmlformats.org/officeDocument/2006/relationships" r:id="rId5"/>
          </a:graphicData>
        </a:graphic>
      </p:graphicFrame>
      <p:sp>
        <p:nvSpPr>
          <p:cNvPr id="29" name="テキスト ボックス 28"/>
          <p:cNvSpPr txBox="1"/>
          <p:nvPr/>
        </p:nvSpPr>
        <p:spPr>
          <a:xfrm>
            <a:off x="0" y="2427286"/>
            <a:ext cx="403508" cy="3017938"/>
          </a:xfrm>
          <a:prstGeom prst="rect">
            <a:avLst/>
          </a:prstGeom>
          <a:noFill/>
        </p:spPr>
        <p:txBody>
          <a:bodyPr vert="eaVert" wrap="square" rtlCol="0">
            <a:spAutoFit/>
          </a:bodyPr>
          <a:lstStyle/>
          <a:p>
            <a:pPr algn="ctr"/>
            <a:r>
              <a:rPr lang="ja-JP" altLang="en-US" sz="1422" dirty="0" smtClean="0">
                <a:latin typeface="Meiryo UI" panose="020B0604030504040204" pitchFamily="50" charset="-128"/>
                <a:ea typeface="Meiryo UI" panose="020B0604030504040204" pitchFamily="50" charset="-128"/>
                <a:cs typeface="Meiryo UI" panose="020B0604030504040204" pitchFamily="50" charset="-128"/>
              </a:rPr>
              <a:t>相対リスク</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7" name="グラフ 15"/>
          <p:cNvGraphicFramePr>
            <a:graphicFrameLocks/>
          </p:cNvGraphicFramePr>
          <p:nvPr>
            <p:extLst/>
          </p:nvPr>
        </p:nvGraphicFramePr>
        <p:xfrm>
          <a:off x="323528" y="1988840"/>
          <a:ext cx="4120108" cy="3367264"/>
        </p:xfrm>
        <a:graphic>
          <a:graphicData uri="http://schemas.openxmlformats.org/drawingml/2006/chart">
            <c:chart xmlns:c="http://schemas.openxmlformats.org/drawingml/2006/chart" xmlns:r="http://schemas.openxmlformats.org/officeDocument/2006/relationships" r:id="rId6"/>
          </a:graphicData>
        </a:graphic>
      </p:graphicFrame>
      <p:sp>
        <p:nvSpPr>
          <p:cNvPr id="54" name="Text Box 4"/>
          <p:cNvSpPr txBox="1">
            <a:spLocks noChangeArrowheads="1"/>
          </p:cNvSpPr>
          <p:nvPr/>
        </p:nvSpPr>
        <p:spPr bwMode="auto">
          <a:xfrm>
            <a:off x="718502" y="2944838"/>
            <a:ext cx="947051" cy="283796"/>
          </a:xfrm>
          <a:prstGeom prst="rect">
            <a:avLst/>
          </a:prstGeom>
          <a:noFill/>
          <a:ln w="9525">
            <a:noFill/>
            <a:miter lim="800000"/>
            <a:headEnd/>
            <a:tailEnd/>
          </a:ln>
        </p:spPr>
        <p:txBody>
          <a:bodyPr wrap="square">
            <a:spAutoFit/>
          </a:bodyPr>
          <a:lstStyle/>
          <a:p>
            <a:pPr algn="ctr"/>
            <a:r>
              <a:rPr lang="ja-JP" altLang="en-US" sz="1244" dirty="0">
                <a:latin typeface="Meiryo UI" panose="020B0604030504040204" pitchFamily="50" charset="-128"/>
                <a:ea typeface="Meiryo UI" panose="020B0604030504040204" pitchFamily="50" charset="-128"/>
                <a:cs typeface="Meiryo UI" panose="020B0604030504040204" pitchFamily="50" charset="-128"/>
              </a:rPr>
              <a:t>総死亡</a:t>
            </a:r>
            <a:endParaRPr lang="en-US" altLang="ja-JP" sz="1244"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Text Box 4"/>
          <p:cNvSpPr txBox="1">
            <a:spLocks noChangeArrowheads="1"/>
          </p:cNvSpPr>
          <p:nvPr/>
        </p:nvSpPr>
        <p:spPr bwMode="auto">
          <a:xfrm>
            <a:off x="1615310" y="2944838"/>
            <a:ext cx="947051" cy="283796"/>
          </a:xfrm>
          <a:prstGeom prst="rect">
            <a:avLst/>
          </a:prstGeom>
          <a:noFill/>
          <a:ln w="9525">
            <a:noFill/>
            <a:miter lim="800000"/>
            <a:headEnd/>
            <a:tailEnd/>
          </a:ln>
        </p:spPr>
        <p:txBody>
          <a:bodyPr wrap="square">
            <a:spAutoFit/>
          </a:bodyPr>
          <a:lstStyle/>
          <a:p>
            <a:pPr algn="ctr"/>
            <a:r>
              <a:rPr lang="ja-JP" altLang="en-US" sz="1244" dirty="0">
                <a:latin typeface="Meiryo UI" panose="020B0604030504040204" pitchFamily="50" charset="-128"/>
                <a:ea typeface="Meiryo UI" panose="020B0604030504040204" pitchFamily="50" charset="-128"/>
                <a:cs typeface="Meiryo UI" panose="020B0604030504040204" pitchFamily="50" charset="-128"/>
              </a:rPr>
              <a:t>循環器</a:t>
            </a:r>
            <a:endParaRPr lang="en-US" altLang="ja-JP" sz="1244"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Text Box 4"/>
          <p:cNvSpPr txBox="1">
            <a:spLocks noChangeArrowheads="1"/>
          </p:cNvSpPr>
          <p:nvPr/>
        </p:nvSpPr>
        <p:spPr bwMode="auto">
          <a:xfrm>
            <a:off x="2512118" y="2944838"/>
            <a:ext cx="947051" cy="283796"/>
          </a:xfrm>
          <a:prstGeom prst="rect">
            <a:avLst/>
          </a:prstGeom>
          <a:noFill/>
          <a:ln w="9525">
            <a:noFill/>
            <a:miter lim="800000"/>
            <a:headEnd/>
            <a:tailEnd/>
          </a:ln>
        </p:spPr>
        <p:txBody>
          <a:bodyPr wrap="square">
            <a:spAutoFit/>
          </a:bodyPr>
          <a:lstStyle/>
          <a:p>
            <a:pPr algn="ctr"/>
            <a:r>
              <a:rPr lang="ja-JP" altLang="en-US" sz="1244" dirty="0">
                <a:latin typeface="Meiryo UI" panose="020B0604030504040204" pitchFamily="50" charset="-128"/>
                <a:ea typeface="Meiryo UI" panose="020B0604030504040204" pitchFamily="50" charset="-128"/>
                <a:cs typeface="Meiryo UI" panose="020B0604030504040204" pitchFamily="50" charset="-128"/>
              </a:rPr>
              <a:t>悪性腫瘍</a:t>
            </a:r>
            <a:endParaRPr lang="en-US" altLang="ja-JP" sz="1244"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Text Box 4"/>
          <p:cNvSpPr txBox="1">
            <a:spLocks noChangeArrowheads="1"/>
          </p:cNvSpPr>
          <p:nvPr/>
        </p:nvSpPr>
        <p:spPr bwMode="auto">
          <a:xfrm>
            <a:off x="3408925" y="2944838"/>
            <a:ext cx="947051" cy="283796"/>
          </a:xfrm>
          <a:prstGeom prst="rect">
            <a:avLst/>
          </a:prstGeom>
          <a:noFill/>
          <a:ln w="9525">
            <a:noFill/>
            <a:miter lim="800000"/>
            <a:headEnd/>
            <a:tailEnd/>
          </a:ln>
        </p:spPr>
        <p:txBody>
          <a:bodyPr wrap="square">
            <a:spAutoFit/>
          </a:bodyPr>
          <a:lstStyle/>
          <a:p>
            <a:pPr algn="ctr"/>
            <a:r>
              <a:rPr lang="ja-JP" altLang="en-US" sz="1244" dirty="0">
                <a:latin typeface="Meiryo UI" panose="020B0604030504040204" pitchFamily="50" charset="-128"/>
                <a:ea typeface="Meiryo UI" panose="020B0604030504040204" pitchFamily="50" charset="-128"/>
                <a:cs typeface="Meiryo UI" panose="020B0604030504040204" pitchFamily="50" charset="-128"/>
              </a:rPr>
              <a:t>呼吸器</a:t>
            </a:r>
            <a:endParaRPr lang="en-US" altLang="ja-JP" sz="1244"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9" name="直線コネクタ 58"/>
          <p:cNvCxnSpPr/>
          <p:nvPr/>
        </p:nvCxnSpPr>
        <p:spPr>
          <a:xfrm>
            <a:off x="770886" y="5500202"/>
            <a:ext cx="358610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 Box 4"/>
          <p:cNvSpPr txBox="1">
            <a:spLocks noChangeArrowheads="1"/>
          </p:cNvSpPr>
          <p:nvPr/>
        </p:nvSpPr>
        <p:spPr bwMode="auto">
          <a:xfrm>
            <a:off x="819190" y="5521468"/>
            <a:ext cx="3525561"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握力レベル</a:t>
            </a:r>
            <a:endParaRPr lang="en-US" altLang="ja-JP" sz="1244" dirty="0">
              <a:latin typeface="+mj-ea"/>
              <a:ea typeface="+mj-ea"/>
              <a:cs typeface="Tahoma" pitchFamily="34" charset="0"/>
            </a:endParaRPr>
          </a:p>
        </p:txBody>
      </p:sp>
      <p:sp>
        <p:nvSpPr>
          <p:cNvPr id="70" name="Text Box 4"/>
          <p:cNvSpPr txBox="1">
            <a:spLocks noChangeArrowheads="1"/>
          </p:cNvSpPr>
          <p:nvPr/>
        </p:nvSpPr>
        <p:spPr bwMode="auto">
          <a:xfrm>
            <a:off x="825101" y="2573784"/>
            <a:ext cx="3407742" cy="311175"/>
          </a:xfrm>
          <a:prstGeom prst="rect">
            <a:avLst/>
          </a:prstGeom>
          <a:noFill/>
          <a:ln w="9525">
            <a:noFill/>
            <a:miter lim="800000"/>
            <a:headEnd/>
            <a:tailEnd/>
          </a:ln>
        </p:spPr>
        <p:txBody>
          <a:bodyPr wrap="square">
            <a:spAutoFit/>
          </a:bodyPr>
          <a:lstStyle/>
          <a:p>
            <a:pPr algn="ctr"/>
            <a:r>
              <a:rPr lang="ja-JP" altLang="en-US" sz="1422" dirty="0">
                <a:latin typeface="Meiryo UI" panose="020B0604030504040204" pitchFamily="50" charset="-128"/>
                <a:ea typeface="Meiryo UI" panose="020B0604030504040204" pitchFamily="50" charset="-128"/>
                <a:cs typeface="Meiryo UI" panose="020B0604030504040204" pitchFamily="50" charset="-128"/>
              </a:rPr>
              <a:t>中年者（</a:t>
            </a:r>
            <a:r>
              <a:rPr lang="en-US" altLang="ja-JP" sz="1422"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422" dirty="0">
                <a:latin typeface="Meiryo UI" panose="020B0604030504040204" pitchFamily="50" charset="-128"/>
                <a:ea typeface="Meiryo UI" panose="020B0604030504040204" pitchFamily="50" charset="-128"/>
                <a:cs typeface="Meiryo UI" panose="020B0604030504040204" pitchFamily="50" charset="-128"/>
              </a:rPr>
              <a:t>～</a:t>
            </a:r>
            <a:r>
              <a:rPr lang="en-US" altLang="ja-JP" sz="1422" dirty="0">
                <a:latin typeface="Meiryo UI" panose="020B0604030504040204" pitchFamily="50" charset="-128"/>
                <a:ea typeface="Meiryo UI" panose="020B0604030504040204" pitchFamily="50" charset="-128"/>
                <a:cs typeface="Meiryo UI" panose="020B0604030504040204" pitchFamily="50" charset="-128"/>
              </a:rPr>
              <a:t>64</a:t>
            </a:r>
            <a:r>
              <a:rPr lang="ja-JP" altLang="en-US" sz="1422" dirty="0">
                <a:latin typeface="Meiryo UI" panose="020B0604030504040204" pitchFamily="50" charset="-128"/>
                <a:ea typeface="Meiryo UI" panose="020B0604030504040204" pitchFamily="50" charset="-128"/>
                <a:cs typeface="Meiryo UI" panose="020B0604030504040204" pitchFamily="50" charset="-128"/>
              </a:rPr>
              <a:t>歳）</a:t>
            </a:r>
            <a:endParaRPr lang="en-US" altLang="ja-JP" sz="142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Text Box 4"/>
          <p:cNvSpPr txBox="1">
            <a:spLocks noChangeArrowheads="1"/>
          </p:cNvSpPr>
          <p:nvPr/>
        </p:nvSpPr>
        <p:spPr bwMode="auto">
          <a:xfrm>
            <a:off x="4975356" y="2573784"/>
            <a:ext cx="3538833" cy="311175"/>
          </a:xfrm>
          <a:prstGeom prst="rect">
            <a:avLst/>
          </a:prstGeom>
          <a:noFill/>
          <a:ln w="9525">
            <a:noFill/>
            <a:miter lim="800000"/>
            <a:headEnd/>
            <a:tailEnd/>
          </a:ln>
        </p:spPr>
        <p:txBody>
          <a:bodyPr wrap="square">
            <a:spAutoFit/>
          </a:bodyPr>
          <a:lstStyle/>
          <a:p>
            <a:pPr algn="ctr"/>
            <a:r>
              <a:rPr lang="ja-JP" altLang="en-US" sz="1422" dirty="0">
                <a:latin typeface="Meiryo UI" panose="020B0604030504040204" pitchFamily="50" charset="-128"/>
                <a:ea typeface="Meiryo UI" panose="020B0604030504040204" pitchFamily="50" charset="-128"/>
                <a:cs typeface="Meiryo UI" panose="020B0604030504040204" pitchFamily="50" charset="-128"/>
              </a:rPr>
              <a:t>高齢者（</a:t>
            </a:r>
            <a:r>
              <a:rPr lang="en-US" altLang="ja-JP" sz="1422" dirty="0">
                <a:latin typeface="Meiryo UI" panose="020B0604030504040204" pitchFamily="50" charset="-128"/>
                <a:ea typeface="Meiryo UI" panose="020B0604030504040204" pitchFamily="50" charset="-128"/>
                <a:cs typeface="Meiryo UI" panose="020B0604030504040204" pitchFamily="50" charset="-128"/>
              </a:rPr>
              <a:t>65</a:t>
            </a:r>
            <a:r>
              <a:rPr lang="ja-JP" altLang="en-US" sz="1422" dirty="0">
                <a:latin typeface="Meiryo UI" panose="020B0604030504040204" pitchFamily="50" charset="-128"/>
                <a:ea typeface="Meiryo UI" panose="020B0604030504040204" pitchFamily="50" charset="-128"/>
                <a:cs typeface="Meiryo UI" panose="020B0604030504040204" pitchFamily="50" charset="-128"/>
              </a:rPr>
              <a:t>歳以上）</a:t>
            </a:r>
            <a:endParaRPr lang="en-US" altLang="ja-JP" sz="142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Text Box 4"/>
          <p:cNvSpPr txBox="1">
            <a:spLocks noChangeArrowheads="1"/>
          </p:cNvSpPr>
          <p:nvPr/>
        </p:nvSpPr>
        <p:spPr bwMode="auto">
          <a:xfrm>
            <a:off x="868901" y="5247130"/>
            <a:ext cx="786919"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低→高</a:t>
            </a:r>
            <a:endParaRPr lang="en-US" altLang="ja-JP" sz="1244" dirty="0">
              <a:latin typeface="+mj-ea"/>
              <a:ea typeface="+mj-ea"/>
              <a:cs typeface="Tahoma" pitchFamily="34" charset="0"/>
            </a:endParaRPr>
          </a:p>
        </p:txBody>
      </p:sp>
      <p:sp>
        <p:nvSpPr>
          <p:cNvPr id="80" name="Text Box 4"/>
          <p:cNvSpPr txBox="1">
            <a:spLocks noChangeArrowheads="1"/>
          </p:cNvSpPr>
          <p:nvPr/>
        </p:nvSpPr>
        <p:spPr bwMode="auto">
          <a:xfrm>
            <a:off x="1759892" y="5251654"/>
            <a:ext cx="786919"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低→高</a:t>
            </a:r>
            <a:endParaRPr lang="en-US" altLang="ja-JP" sz="1244" dirty="0">
              <a:latin typeface="+mj-ea"/>
              <a:ea typeface="+mj-ea"/>
              <a:cs typeface="Tahoma" pitchFamily="34" charset="0"/>
            </a:endParaRPr>
          </a:p>
        </p:txBody>
      </p:sp>
      <p:sp>
        <p:nvSpPr>
          <p:cNvPr id="81" name="Text Box 4"/>
          <p:cNvSpPr txBox="1">
            <a:spLocks noChangeArrowheads="1"/>
          </p:cNvSpPr>
          <p:nvPr/>
        </p:nvSpPr>
        <p:spPr bwMode="auto">
          <a:xfrm>
            <a:off x="2650883" y="5251654"/>
            <a:ext cx="786919"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低→高</a:t>
            </a:r>
            <a:endParaRPr lang="en-US" altLang="ja-JP" sz="1244" dirty="0">
              <a:latin typeface="+mj-ea"/>
              <a:ea typeface="+mj-ea"/>
              <a:cs typeface="Tahoma" pitchFamily="34" charset="0"/>
            </a:endParaRPr>
          </a:p>
        </p:txBody>
      </p:sp>
      <p:sp>
        <p:nvSpPr>
          <p:cNvPr id="83" name="Text Box 4"/>
          <p:cNvSpPr txBox="1">
            <a:spLocks noChangeArrowheads="1"/>
          </p:cNvSpPr>
          <p:nvPr/>
        </p:nvSpPr>
        <p:spPr bwMode="auto">
          <a:xfrm>
            <a:off x="3534443" y="5246526"/>
            <a:ext cx="786919"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低→高</a:t>
            </a:r>
            <a:endParaRPr lang="en-US" altLang="ja-JP" sz="1244" dirty="0">
              <a:latin typeface="+mj-ea"/>
              <a:ea typeface="+mj-ea"/>
              <a:cs typeface="Tahoma" pitchFamily="34" charset="0"/>
            </a:endParaRPr>
          </a:p>
        </p:txBody>
      </p:sp>
      <p:sp>
        <p:nvSpPr>
          <p:cNvPr id="93" name="Text Box 4"/>
          <p:cNvSpPr txBox="1">
            <a:spLocks noChangeArrowheads="1"/>
          </p:cNvSpPr>
          <p:nvPr/>
        </p:nvSpPr>
        <p:spPr bwMode="auto">
          <a:xfrm>
            <a:off x="4949615" y="5514222"/>
            <a:ext cx="3525561"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握力レベル</a:t>
            </a:r>
            <a:endParaRPr lang="en-US" altLang="ja-JP" sz="1244" dirty="0">
              <a:latin typeface="+mj-ea"/>
              <a:ea typeface="+mj-ea"/>
              <a:cs typeface="Tahoma" pitchFamily="34" charset="0"/>
            </a:endParaRPr>
          </a:p>
        </p:txBody>
      </p:sp>
      <p:sp>
        <p:nvSpPr>
          <p:cNvPr id="105" name="Text Box 4"/>
          <p:cNvSpPr txBox="1">
            <a:spLocks noChangeArrowheads="1"/>
          </p:cNvSpPr>
          <p:nvPr/>
        </p:nvSpPr>
        <p:spPr bwMode="auto">
          <a:xfrm>
            <a:off x="4830508" y="2961203"/>
            <a:ext cx="947051" cy="283796"/>
          </a:xfrm>
          <a:prstGeom prst="rect">
            <a:avLst/>
          </a:prstGeom>
          <a:noFill/>
          <a:ln w="9525">
            <a:noFill/>
            <a:miter lim="800000"/>
            <a:headEnd/>
            <a:tailEnd/>
          </a:ln>
        </p:spPr>
        <p:txBody>
          <a:bodyPr wrap="square">
            <a:spAutoFit/>
          </a:bodyPr>
          <a:lstStyle/>
          <a:p>
            <a:pPr algn="ctr"/>
            <a:r>
              <a:rPr lang="ja-JP" altLang="en-US" sz="1244" dirty="0">
                <a:latin typeface="Meiryo UI" panose="020B0604030504040204" pitchFamily="50" charset="-128"/>
                <a:ea typeface="Meiryo UI" panose="020B0604030504040204" pitchFamily="50" charset="-128"/>
                <a:cs typeface="Meiryo UI" panose="020B0604030504040204" pitchFamily="50" charset="-128"/>
              </a:rPr>
              <a:t>総死亡</a:t>
            </a:r>
            <a:endParaRPr lang="en-US" altLang="ja-JP" sz="1244"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Text Box 4"/>
          <p:cNvSpPr txBox="1">
            <a:spLocks noChangeArrowheads="1"/>
          </p:cNvSpPr>
          <p:nvPr/>
        </p:nvSpPr>
        <p:spPr bwMode="auto">
          <a:xfrm>
            <a:off x="5728448" y="2961203"/>
            <a:ext cx="947051" cy="283796"/>
          </a:xfrm>
          <a:prstGeom prst="rect">
            <a:avLst/>
          </a:prstGeom>
          <a:noFill/>
          <a:ln w="9525">
            <a:noFill/>
            <a:miter lim="800000"/>
            <a:headEnd/>
            <a:tailEnd/>
          </a:ln>
        </p:spPr>
        <p:txBody>
          <a:bodyPr wrap="square">
            <a:spAutoFit/>
          </a:bodyPr>
          <a:lstStyle/>
          <a:p>
            <a:pPr algn="ctr"/>
            <a:r>
              <a:rPr lang="ja-JP" altLang="en-US" sz="1244" dirty="0">
                <a:latin typeface="Meiryo UI" panose="020B0604030504040204" pitchFamily="50" charset="-128"/>
                <a:ea typeface="Meiryo UI" panose="020B0604030504040204" pitchFamily="50" charset="-128"/>
                <a:cs typeface="Meiryo UI" panose="020B0604030504040204" pitchFamily="50" charset="-128"/>
              </a:rPr>
              <a:t>循環器</a:t>
            </a:r>
            <a:endParaRPr lang="en-US" altLang="ja-JP" sz="1244"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Text Box 4"/>
          <p:cNvSpPr txBox="1">
            <a:spLocks noChangeArrowheads="1"/>
          </p:cNvSpPr>
          <p:nvPr/>
        </p:nvSpPr>
        <p:spPr bwMode="auto">
          <a:xfrm>
            <a:off x="6626388" y="2961203"/>
            <a:ext cx="947051" cy="283796"/>
          </a:xfrm>
          <a:prstGeom prst="rect">
            <a:avLst/>
          </a:prstGeom>
          <a:noFill/>
          <a:ln w="9525">
            <a:noFill/>
            <a:miter lim="800000"/>
            <a:headEnd/>
            <a:tailEnd/>
          </a:ln>
        </p:spPr>
        <p:txBody>
          <a:bodyPr wrap="square">
            <a:spAutoFit/>
          </a:bodyPr>
          <a:lstStyle/>
          <a:p>
            <a:pPr algn="ctr"/>
            <a:r>
              <a:rPr lang="ja-JP" altLang="en-US" sz="1244" dirty="0">
                <a:latin typeface="Meiryo UI" panose="020B0604030504040204" pitchFamily="50" charset="-128"/>
                <a:ea typeface="Meiryo UI" panose="020B0604030504040204" pitchFamily="50" charset="-128"/>
                <a:cs typeface="Meiryo UI" panose="020B0604030504040204" pitchFamily="50" charset="-128"/>
              </a:rPr>
              <a:t>悪性腫瘍</a:t>
            </a:r>
            <a:endParaRPr lang="en-US" altLang="ja-JP" sz="1244"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Text Box 4"/>
          <p:cNvSpPr txBox="1">
            <a:spLocks noChangeArrowheads="1"/>
          </p:cNvSpPr>
          <p:nvPr/>
        </p:nvSpPr>
        <p:spPr bwMode="auto">
          <a:xfrm>
            <a:off x="7524328" y="2961203"/>
            <a:ext cx="947051" cy="283796"/>
          </a:xfrm>
          <a:prstGeom prst="rect">
            <a:avLst/>
          </a:prstGeom>
          <a:noFill/>
          <a:ln w="9525">
            <a:noFill/>
            <a:miter lim="800000"/>
            <a:headEnd/>
            <a:tailEnd/>
          </a:ln>
        </p:spPr>
        <p:txBody>
          <a:bodyPr wrap="square">
            <a:spAutoFit/>
          </a:bodyPr>
          <a:lstStyle/>
          <a:p>
            <a:pPr algn="ctr"/>
            <a:r>
              <a:rPr lang="ja-JP" altLang="en-US" sz="1244" dirty="0">
                <a:latin typeface="Meiryo UI" panose="020B0604030504040204" pitchFamily="50" charset="-128"/>
                <a:ea typeface="Meiryo UI" panose="020B0604030504040204" pitchFamily="50" charset="-128"/>
                <a:cs typeface="Meiryo UI" panose="020B0604030504040204" pitchFamily="50" charset="-128"/>
              </a:rPr>
              <a:t>呼吸器</a:t>
            </a:r>
            <a:endParaRPr lang="en-US" altLang="ja-JP" sz="1244"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0" name="直線コネクタ 109"/>
          <p:cNvCxnSpPr/>
          <p:nvPr/>
        </p:nvCxnSpPr>
        <p:spPr>
          <a:xfrm>
            <a:off x="4933832" y="5500067"/>
            <a:ext cx="358610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bwMode="auto">
          <a:xfrm>
            <a:off x="256609"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握力を保てるような運動や活動的な生活で健康長寿を目指しましょう</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sp>
        <p:nvSpPr>
          <p:cNvPr id="85" name="テキスト ボックス 84"/>
          <p:cNvSpPr txBox="1"/>
          <p:nvPr/>
        </p:nvSpPr>
        <p:spPr>
          <a:xfrm>
            <a:off x="5233954" y="5718448"/>
            <a:ext cx="3910046" cy="230832"/>
          </a:xfrm>
          <a:prstGeom prst="rect">
            <a:avLst/>
          </a:prstGeom>
          <a:noFill/>
        </p:spPr>
        <p:txBody>
          <a:bodyPr wrap="none" rtlCol="0">
            <a:spAutoFit/>
          </a:bodyPr>
          <a:lstStyle/>
          <a:p>
            <a:pPr lvl="0" algn="r">
              <a:defRPr/>
            </a:pPr>
            <a:r>
              <a:rPr lang="en-US" altLang="ja-JP" sz="900" dirty="0" smtClean="0">
                <a:solidFill>
                  <a:prstClr val="black"/>
                </a:solidFill>
                <a:latin typeface="Segoe UI" pitchFamily="34" charset="0"/>
                <a:ea typeface="Segoe UI" pitchFamily="34" charset="0"/>
                <a:cs typeface="Segoe UI" pitchFamily="34" charset="0"/>
              </a:rPr>
              <a:t>(</a:t>
            </a:r>
            <a:r>
              <a:rPr lang="en-US" altLang="ja-JP" sz="900" dirty="0" err="1" smtClean="0">
                <a:solidFill>
                  <a:prstClr val="black"/>
                </a:solidFill>
                <a:latin typeface="Segoe UI" pitchFamily="34" charset="0"/>
                <a:ea typeface="Segoe UI" pitchFamily="34" charset="0"/>
                <a:cs typeface="Segoe UI" pitchFamily="34" charset="0"/>
              </a:rPr>
              <a:t>Kishimoto</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fr-FR" altLang="ja-JP" sz="900" dirty="0">
                <a:solidFill>
                  <a:prstClr val="black"/>
                </a:solidFill>
                <a:ea typeface="Arial Unicode MS" panose="020B0604020202020204" pitchFamily="50" charset="-128"/>
                <a:cs typeface="Segoe UI Semibold" panose="020B0702040204020203" pitchFamily="34" charset="0"/>
              </a:rPr>
              <a:t>et al. </a:t>
            </a:r>
            <a:r>
              <a:rPr lang="en-US" altLang="ja-JP" sz="900" dirty="0" smtClean="0">
                <a:solidFill>
                  <a:prstClr val="black"/>
                </a:solidFill>
                <a:ea typeface="Arial Unicode MS" panose="020B0604020202020204" pitchFamily="50" charset="-128"/>
                <a:cs typeface="Segoe UI Semibold" panose="020B0702040204020203" pitchFamily="34" charset="0"/>
              </a:rPr>
              <a:t>J </a:t>
            </a:r>
            <a:r>
              <a:rPr lang="en-US" altLang="ja-JP" sz="900" dirty="0" err="1" smtClean="0">
                <a:solidFill>
                  <a:prstClr val="black"/>
                </a:solidFill>
                <a:ea typeface="Arial Unicode MS" panose="020B0604020202020204" pitchFamily="50" charset="-128"/>
                <a:cs typeface="Segoe UI Semibold" panose="020B0702040204020203" pitchFamily="34" charset="0"/>
              </a:rPr>
              <a:t>Epidemiol</a:t>
            </a:r>
            <a:r>
              <a:rPr lang="en-US" altLang="ja-JP" sz="900" dirty="0" smtClean="0">
                <a:solidFill>
                  <a:prstClr val="black"/>
                </a:solidFill>
                <a:ea typeface="Arial Unicode MS" panose="020B0604020202020204" pitchFamily="50" charset="-128"/>
                <a:cs typeface="Segoe UI Semibold" panose="020B0702040204020203" pitchFamily="34" charset="0"/>
              </a:rPr>
              <a:t> Community Health</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smtClean="0">
                <a:solidFill>
                  <a:prstClr val="black"/>
                </a:solidFill>
                <a:ea typeface="Arial Unicode MS" panose="020B0604020202020204" pitchFamily="50" charset="-128"/>
                <a:cs typeface="Segoe UI Semibold" panose="020B0702040204020203" pitchFamily="34" charset="0"/>
              </a:rPr>
              <a:t>68</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7</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663</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668</a:t>
            </a:r>
            <a:r>
              <a:rPr lang="fr-FR" altLang="ja-JP" sz="900" dirty="0" smtClean="0">
                <a:solidFill>
                  <a:prstClr val="black"/>
                </a:solidFill>
                <a:ea typeface="Arial Unicode MS" panose="020B0604020202020204" pitchFamily="50" charset="-128"/>
                <a:cs typeface="Segoe UI Semibold" panose="020B0702040204020203" pitchFamily="34" charset="0"/>
              </a:rPr>
              <a:t>, 20</a:t>
            </a:r>
            <a:r>
              <a:rPr lang="en-US" altLang="ja-JP" sz="900" dirty="0" smtClean="0">
                <a:solidFill>
                  <a:prstClr val="black"/>
                </a:solidFill>
                <a:ea typeface="Arial Unicode MS" panose="020B0604020202020204" pitchFamily="50" charset="-128"/>
                <a:cs typeface="Segoe UI Semibold" panose="020B0702040204020203" pitchFamily="34" charset="0"/>
              </a:rPr>
              <a:t>14</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grpSp>
        <p:nvGrpSpPr>
          <p:cNvPr id="86" name="グループ化 85"/>
          <p:cNvGrpSpPr/>
          <p:nvPr/>
        </p:nvGrpSpPr>
        <p:grpSpPr>
          <a:xfrm>
            <a:off x="7736069" y="0"/>
            <a:ext cx="1407931" cy="2808312"/>
            <a:chOff x="7668344" y="1772816"/>
            <a:chExt cx="1407931" cy="2808312"/>
          </a:xfrm>
        </p:grpSpPr>
        <p:sp>
          <p:nvSpPr>
            <p:cNvPr id="87" name="縦巻き 86"/>
            <p:cNvSpPr/>
            <p:nvPr/>
          </p:nvSpPr>
          <p:spPr>
            <a:xfrm>
              <a:off x="7668344" y="1772816"/>
              <a:ext cx="1407931" cy="2808312"/>
            </a:xfrm>
            <a:prstGeom prst="verticalScroll">
              <a:avLst/>
            </a:prstGeom>
            <a:solidFill>
              <a:schemeClr val="accent6">
                <a:lumMod val="60000"/>
                <a:lumOff val="4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長寿部門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88" name="テキスト ボックス 87"/>
            <p:cNvSpPr txBox="1"/>
            <p:nvPr/>
          </p:nvSpPr>
          <p:spPr>
            <a:xfrm>
              <a:off x="7864477" y="2276872"/>
              <a:ext cx="1015663" cy="2251849"/>
            </a:xfrm>
            <a:prstGeom prst="rect">
              <a:avLst/>
            </a:prstGeom>
            <a:noFill/>
          </p:spPr>
          <p:txBody>
            <a:bodyPr vert="eaVert" wrap="square" rtlCol="0">
              <a:spAutoFit/>
            </a:bodyPr>
            <a:lstStyle/>
            <a:p>
              <a:r>
                <a:rPr lang="ja-JP" altLang="en-US" dirty="0">
                  <a:latin typeface="HG行書体" panose="03000609000000000000" pitchFamily="65" charset="-128"/>
                  <a:ea typeface="HG行書体" panose="03000609000000000000" pitchFamily="65" charset="-128"/>
                </a:rPr>
                <a:t>運動で</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筋力維持して　</a:t>
              </a:r>
            </a:p>
            <a:p>
              <a:r>
                <a:rPr lang="ja-JP" altLang="en-US" dirty="0">
                  <a:latin typeface="HG行書体" panose="03000609000000000000" pitchFamily="65" charset="-128"/>
                  <a:ea typeface="HG行書体" panose="03000609000000000000" pitchFamily="65" charset="-128"/>
                </a:rPr>
                <a:t>　　　　　健康長寿</a:t>
              </a:r>
            </a:p>
          </p:txBody>
        </p:sp>
      </p:grpSp>
      <p:sp>
        <p:nvSpPr>
          <p:cNvPr id="97" name="右矢印 96"/>
          <p:cNvSpPr/>
          <p:nvPr/>
        </p:nvSpPr>
        <p:spPr>
          <a:xfrm rot="3000000">
            <a:off x="1967870" y="3564461"/>
            <a:ext cx="432048" cy="216024"/>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右矢印 97"/>
          <p:cNvSpPr/>
          <p:nvPr/>
        </p:nvSpPr>
        <p:spPr>
          <a:xfrm rot="3000000">
            <a:off x="3759361" y="3564461"/>
            <a:ext cx="432048" cy="216024"/>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右矢印 98"/>
          <p:cNvSpPr/>
          <p:nvPr/>
        </p:nvSpPr>
        <p:spPr>
          <a:xfrm rot="3000000">
            <a:off x="5205787" y="3564461"/>
            <a:ext cx="432048" cy="216024"/>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右矢印 110"/>
          <p:cNvSpPr/>
          <p:nvPr/>
        </p:nvSpPr>
        <p:spPr>
          <a:xfrm rot="3000000">
            <a:off x="6107055" y="3564461"/>
            <a:ext cx="432048" cy="216024"/>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右矢印 111"/>
          <p:cNvSpPr/>
          <p:nvPr/>
        </p:nvSpPr>
        <p:spPr>
          <a:xfrm rot="3000000">
            <a:off x="7878792" y="3564461"/>
            <a:ext cx="432048" cy="216024"/>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右矢印 112"/>
          <p:cNvSpPr/>
          <p:nvPr/>
        </p:nvSpPr>
        <p:spPr>
          <a:xfrm rot="3000000">
            <a:off x="1077647" y="3564461"/>
            <a:ext cx="432048" cy="216024"/>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hlinkClick r:id="rId7"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
        <p:nvSpPr>
          <p:cNvPr id="44" name="Text Box 4"/>
          <p:cNvSpPr txBox="1">
            <a:spLocks noChangeArrowheads="1"/>
          </p:cNvSpPr>
          <p:nvPr/>
        </p:nvSpPr>
        <p:spPr bwMode="auto">
          <a:xfrm>
            <a:off x="4990041" y="5247734"/>
            <a:ext cx="786919"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低→高</a:t>
            </a:r>
            <a:endParaRPr lang="en-US" altLang="ja-JP" sz="1244" dirty="0">
              <a:latin typeface="+mj-ea"/>
              <a:ea typeface="+mj-ea"/>
              <a:cs typeface="Tahoma" pitchFamily="34" charset="0"/>
            </a:endParaRPr>
          </a:p>
        </p:txBody>
      </p:sp>
      <p:sp>
        <p:nvSpPr>
          <p:cNvPr id="45" name="Text Box 4"/>
          <p:cNvSpPr txBox="1">
            <a:spLocks noChangeArrowheads="1"/>
          </p:cNvSpPr>
          <p:nvPr/>
        </p:nvSpPr>
        <p:spPr bwMode="auto">
          <a:xfrm>
            <a:off x="5889997" y="5252258"/>
            <a:ext cx="786919"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低→高</a:t>
            </a:r>
            <a:endParaRPr lang="en-US" altLang="ja-JP" sz="1244" dirty="0">
              <a:latin typeface="+mj-ea"/>
              <a:ea typeface="+mj-ea"/>
              <a:cs typeface="Tahoma" pitchFamily="34" charset="0"/>
            </a:endParaRPr>
          </a:p>
        </p:txBody>
      </p:sp>
      <p:sp>
        <p:nvSpPr>
          <p:cNvPr id="46" name="Text Box 4"/>
          <p:cNvSpPr txBox="1">
            <a:spLocks noChangeArrowheads="1"/>
          </p:cNvSpPr>
          <p:nvPr/>
        </p:nvSpPr>
        <p:spPr bwMode="auto">
          <a:xfrm>
            <a:off x="6780988" y="5252258"/>
            <a:ext cx="786919"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低→高</a:t>
            </a:r>
            <a:endParaRPr lang="en-US" altLang="ja-JP" sz="1244" dirty="0">
              <a:latin typeface="+mj-ea"/>
              <a:ea typeface="+mj-ea"/>
              <a:cs typeface="Tahoma" pitchFamily="34" charset="0"/>
            </a:endParaRPr>
          </a:p>
        </p:txBody>
      </p:sp>
      <p:sp>
        <p:nvSpPr>
          <p:cNvPr id="48" name="Text Box 4"/>
          <p:cNvSpPr txBox="1">
            <a:spLocks noChangeArrowheads="1"/>
          </p:cNvSpPr>
          <p:nvPr/>
        </p:nvSpPr>
        <p:spPr bwMode="auto">
          <a:xfrm>
            <a:off x="7664548" y="5247130"/>
            <a:ext cx="786919" cy="283796"/>
          </a:xfrm>
          <a:prstGeom prst="rect">
            <a:avLst/>
          </a:prstGeom>
          <a:noFill/>
          <a:ln w="9525">
            <a:noFill/>
            <a:miter lim="800000"/>
            <a:headEnd/>
            <a:tailEnd/>
          </a:ln>
        </p:spPr>
        <p:txBody>
          <a:bodyPr wrap="square">
            <a:spAutoFit/>
          </a:bodyPr>
          <a:lstStyle/>
          <a:p>
            <a:pPr algn="ctr"/>
            <a:r>
              <a:rPr lang="ja-JP" altLang="en-US" sz="1244" dirty="0" smtClean="0">
                <a:latin typeface="+mj-ea"/>
                <a:ea typeface="+mj-ea"/>
                <a:cs typeface="Tahoma" pitchFamily="34" charset="0"/>
              </a:rPr>
              <a:t>低→高</a:t>
            </a:r>
            <a:endParaRPr lang="en-US" altLang="ja-JP" sz="1244" dirty="0">
              <a:latin typeface="+mj-ea"/>
              <a:ea typeface="+mj-ea"/>
              <a:cs typeface="Tahoma" pitchFamily="34" charset="0"/>
            </a:endParaRPr>
          </a:p>
        </p:txBody>
      </p:sp>
    </p:spTree>
    <p:custDataLst>
      <p:tags r:id="rId1"/>
    </p:custDataLst>
    <p:extLst>
      <p:ext uri="{BB962C8B-B14F-4D97-AF65-F5344CB8AC3E}">
        <p14:creationId xmlns:p14="http://schemas.microsoft.com/office/powerpoint/2010/main" val="2219842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22334" y="1038513"/>
            <a:ext cx="7722207" cy="461665"/>
          </a:xfrm>
          <a:prstGeom prst="rect">
            <a:avLst/>
          </a:prstGeom>
        </p:spPr>
        <p:txBody>
          <a:bodyPr wrap="square">
            <a:spAutoFit/>
          </a:bodyPr>
          <a:lstStyle/>
          <a:p>
            <a:pPr eaLnBrk="1" hangingPunct="1">
              <a:defRPr/>
            </a:pPr>
            <a:r>
              <a:rPr lang="ja-JP" altLang="en-US" sz="2400" dirty="0" smtClean="0">
                <a:solidFill>
                  <a:srgbClr val="4D4D4D"/>
                </a:solidFill>
                <a:latin typeface="Segoe UI Semibold" pitchFamily="34" charset="0"/>
                <a:ea typeface="Meiryo UI" pitchFamily="50" charset="-128"/>
                <a:cs typeface="Meiryo UI" pitchFamily="50" charset="-128"/>
              </a:rPr>
              <a:t> </a:t>
            </a:r>
            <a:endParaRPr lang="en-US" altLang="ja-JP" sz="2400" dirty="0">
              <a:solidFill>
                <a:srgbClr val="4D4D4D"/>
              </a:solidFill>
              <a:latin typeface="Segoe UI Semibold" pitchFamily="34" charset="0"/>
              <a:ea typeface="Meiryo UI" pitchFamily="50" charset="-128"/>
              <a:cs typeface="Meiryo UI" pitchFamily="50" charset="-128"/>
            </a:endParaRPr>
          </a:p>
        </p:txBody>
      </p:sp>
      <p:sp>
        <p:nvSpPr>
          <p:cNvPr id="2" name="コンテンツ プレースホルダー 1"/>
          <p:cNvSpPr>
            <a:spLocks noGrp="1"/>
          </p:cNvSpPr>
          <p:nvPr>
            <p:ph sz="quarter" idx="10"/>
          </p:nvPr>
        </p:nvSpPr>
        <p:spPr>
          <a:xfrm>
            <a:off x="58500" y="812866"/>
            <a:ext cx="7618432" cy="4884270"/>
          </a:xfrm>
        </p:spPr>
        <p:txBody>
          <a:bodyPr/>
          <a:lstStyle/>
          <a:p>
            <a:pPr lvl="1">
              <a:defRPr/>
            </a:pPr>
            <a:r>
              <a:rPr lang="ja-JP" altLang="en-US" dirty="0" smtClean="0">
                <a:solidFill>
                  <a:srgbClr val="4D4D4D"/>
                </a:solidFill>
              </a:rPr>
              <a:t>日本</a:t>
            </a:r>
            <a:r>
              <a:rPr lang="ja-JP" altLang="en-US" dirty="0">
                <a:solidFill>
                  <a:srgbClr val="4D4D4D"/>
                </a:solidFill>
              </a:rPr>
              <a:t>の</a:t>
            </a:r>
            <a:r>
              <a:rPr lang="en-US" altLang="ja-JP" dirty="0">
                <a:solidFill>
                  <a:srgbClr val="4D4D4D"/>
                </a:solidFill>
              </a:rPr>
              <a:t>IT</a:t>
            </a:r>
            <a:r>
              <a:rPr lang="ja-JP" altLang="en-US" dirty="0">
                <a:solidFill>
                  <a:srgbClr val="4D4D4D"/>
                </a:solidFill>
              </a:rPr>
              <a:t>企業の</a:t>
            </a:r>
            <a:r>
              <a:rPr lang="ja-JP" altLang="en-US" dirty="0" smtClean="0">
                <a:solidFill>
                  <a:srgbClr val="4D4D4D"/>
                </a:solidFill>
              </a:rPr>
              <a:t>従業員</a:t>
            </a:r>
            <a:r>
              <a:rPr lang="en-US" altLang="ja-JP" dirty="0" smtClean="0">
                <a:solidFill>
                  <a:srgbClr val="4D4D4D"/>
                </a:solidFill>
              </a:rPr>
              <a:t>812</a:t>
            </a:r>
            <a:r>
              <a:rPr lang="ja-JP" altLang="en-US" dirty="0" smtClean="0">
                <a:solidFill>
                  <a:srgbClr val="4D4D4D"/>
                </a:solidFill>
              </a:rPr>
              <a:t>人を対象</a:t>
            </a:r>
            <a:r>
              <a:rPr lang="ja-JP" altLang="en-US" dirty="0">
                <a:solidFill>
                  <a:srgbClr val="4D4D4D"/>
                </a:solidFill>
              </a:rPr>
              <a:t>に</a:t>
            </a:r>
            <a:r>
              <a:rPr lang="ja-JP" altLang="en-US" dirty="0" smtClean="0">
                <a:solidFill>
                  <a:srgbClr val="4D4D4D"/>
                </a:solidFill>
              </a:rPr>
              <a:t>、</a:t>
            </a:r>
            <a:r>
              <a:rPr lang="ja-JP" altLang="en-US" dirty="0">
                <a:solidFill>
                  <a:srgbClr val="4D4D4D"/>
                </a:solidFill>
              </a:rPr>
              <a:t>余暇時間における</a:t>
            </a:r>
            <a:r>
              <a:rPr lang="ja-JP" altLang="en-US" dirty="0" smtClean="0">
                <a:solidFill>
                  <a:srgbClr val="4D4D4D"/>
                </a:solidFill>
              </a:rPr>
              <a:t>身体</a:t>
            </a:r>
            <a:r>
              <a:rPr lang="en-US" altLang="ja-JP" dirty="0" smtClean="0">
                <a:solidFill>
                  <a:srgbClr val="4D4D4D"/>
                </a:solidFill>
              </a:rPr>
              <a:t/>
            </a:r>
            <a:br>
              <a:rPr lang="en-US" altLang="ja-JP" dirty="0" smtClean="0">
                <a:solidFill>
                  <a:srgbClr val="4D4D4D"/>
                </a:solidFill>
              </a:rPr>
            </a:br>
            <a:r>
              <a:rPr lang="ja-JP" altLang="en-US" dirty="0" smtClean="0">
                <a:solidFill>
                  <a:srgbClr val="4D4D4D"/>
                </a:solidFill>
              </a:rPr>
              <a:t>活動</a:t>
            </a:r>
            <a:r>
              <a:rPr lang="ja-JP" altLang="en-US" dirty="0">
                <a:solidFill>
                  <a:srgbClr val="4D4D4D"/>
                </a:solidFill>
              </a:rPr>
              <a:t>時間</a:t>
            </a:r>
            <a:r>
              <a:rPr lang="ja-JP" altLang="en-US" dirty="0" smtClean="0">
                <a:solidFill>
                  <a:srgbClr val="4D4D4D"/>
                </a:solidFill>
              </a:rPr>
              <a:t>と抑うつ</a:t>
            </a:r>
            <a:r>
              <a:rPr lang="ja-JP" altLang="en-US" dirty="0">
                <a:solidFill>
                  <a:srgbClr val="4D4D4D"/>
                </a:solidFill>
              </a:rPr>
              <a:t>発症の</a:t>
            </a:r>
            <a:r>
              <a:rPr lang="ja-JP" altLang="en-US" dirty="0" smtClean="0">
                <a:solidFill>
                  <a:srgbClr val="4D4D4D"/>
                </a:solidFill>
              </a:rPr>
              <a:t>関連を</a:t>
            </a:r>
            <a:r>
              <a:rPr lang="en-US" altLang="ja-JP" dirty="0" smtClean="0">
                <a:solidFill>
                  <a:srgbClr val="4D4D4D"/>
                </a:solidFill>
              </a:rPr>
              <a:t>1</a:t>
            </a:r>
            <a:r>
              <a:rPr lang="ja-JP" altLang="en-US" dirty="0" smtClean="0">
                <a:solidFill>
                  <a:srgbClr val="4D4D4D"/>
                </a:solidFill>
              </a:rPr>
              <a:t>年間追跡し調べた</a:t>
            </a:r>
            <a:r>
              <a:rPr lang="ja-JP" altLang="en-US" dirty="0">
                <a:solidFill>
                  <a:srgbClr val="4D4D4D"/>
                </a:solidFill>
                <a:hlinkClick r:id="rId2" action="ppaction://hlinksldjump"/>
              </a:rPr>
              <a:t>コホート</a:t>
            </a:r>
            <a:r>
              <a:rPr lang="ja-JP" altLang="en-US" dirty="0" smtClean="0">
                <a:solidFill>
                  <a:srgbClr val="4D4D4D"/>
                </a:solidFill>
                <a:hlinkClick r:id="rId2" action="ppaction://hlinksldjump"/>
              </a:rPr>
              <a:t>研究</a:t>
            </a:r>
            <a:endParaRPr lang="ja-JP" altLang="en-US" dirty="0">
              <a:solidFill>
                <a:srgbClr val="4D4D4D"/>
              </a:solidFill>
            </a:endParaRPr>
          </a:p>
          <a:p>
            <a:pPr lvl="1">
              <a:defRPr/>
            </a:pPr>
            <a:r>
              <a:rPr lang="ja-JP" altLang="en-US" dirty="0" smtClean="0">
                <a:solidFill>
                  <a:srgbClr val="4D4D4D"/>
                </a:solidFill>
              </a:rPr>
              <a:t>余暇</a:t>
            </a:r>
            <a:r>
              <a:rPr lang="ja-JP" altLang="en-US" dirty="0">
                <a:solidFill>
                  <a:srgbClr val="4D4D4D"/>
                </a:solidFill>
              </a:rPr>
              <a:t>での身体活動がほとんどない群と</a:t>
            </a:r>
            <a:r>
              <a:rPr lang="ja-JP" altLang="en-US" dirty="0" smtClean="0">
                <a:solidFill>
                  <a:srgbClr val="4D4D4D"/>
                </a:solidFill>
              </a:rPr>
              <a:t>比べて、</a:t>
            </a:r>
            <a:r>
              <a:rPr lang="ja-JP" altLang="en-US" b="1" dirty="0" smtClean="0">
                <a:solidFill>
                  <a:srgbClr val="E03C64"/>
                </a:solidFill>
              </a:rPr>
              <a:t>週</a:t>
            </a:r>
            <a:r>
              <a:rPr lang="en-US" altLang="ja-JP" b="1" dirty="0">
                <a:solidFill>
                  <a:srgbClr val="E03C64"/>
                </a:solidFill>
              </a:rPr>
              <a:t>135</a:t>
            </a:r>
            <a:r>
              <a:rPr lang="ja-JP" altLang="en-US" b="1" dirty="0">
                <a:solidFill>
                  <a:srgbClr val="E03C64"/>
                </a:solidFill>
              </a:rPr>
              <a:t>分以上の身体活動を行っている</a:t>
            </a:r>
            <a:r>
              <a:rPr lang="ja-JP" altLang="en-US" b="1" dirty="0" smtClean="0">
                <a:solidFill>
                  <a:srgbClr val="E03C64"/>
                </a:solidFill>
              </a:rPr>
              <a:t>群の抑うつ</a:t>
            </a:r>
            <a:r>
              <a:rPr lang="ja-JP" altLang="en-US" b="1" dirty="0">
                <a:solidFill>
                  <a:srgbClr val="E03C64"/>
                </a:solidFill>
              </a:rPr>
              <a:t>傾向は約</a:t>
            </a:r>
            <a:r>
              <a:rPr lang="en-US" altLang="ja-JP" b="1" dirty="0">
                <a:solidFill>
                  <a:srgbClr val="E03C64"/>
                </a:solidFill>
              </a:rPr>
              <a:t>50</a:t>
            </a:r>
            <a:r>
              <a:rPr lang="en-US" altLang="ja-JP" b="1" dirty="0" smtClean="0">
                <a:solidFill>
                  <a:srgbClr val="E03C64"/>
                </a:solidFill>
              </a:rPr>
              <a:t>%</a:t>
            </a:r>
            <a:r>
              <a:rPr lang="ja-JP" altLang="en-US" b="1" dirty="0" smtClean="0">
                <a:solidFill>
                  <a:srgbClr val="E03C64"/>
                </a:solidFill>
              </a:rPr>
              <a:t>低い値</a:t>
            </a:r>
            <a:r>
              <a:rPr lang="ja-JP" altLang="en-US" dirty="0" smtClean="0">
                <a:solidFill>
                  <a:srgbClr val="4D4D4D"/>
                </a:solidFill>
              </a:rPr>
              <a:t>を示しました</a:t>
            </a:r>
            <a:endParaRPr lang="en-US" altLang="ja-JP" dirty="0" smtClean="0">
              <a:solidFill>
                <a:srgbClr val="4D4D4D"/>
              </a:solidFill>
            </a:endParaRPr>
          </a:p>
          <a:p>
            <a:pPr lvl="1">
              <a:defRPr/>
            </a:pPr>
            <a:endParaRPr lang="en-US" altLang="ja-JP" dirty="0">
              <a:solidFill>
                <a:srgbClr val="4D4D4D"/>
              </a:solidFill>
            </a:endParaRPr>
          </a:p>
          <a:p>
            <a:pPr lvl="1">
              <a:defRPr/>
            </a:pPr>
            <a:endParaRPr lang="en-US" altLang="ja-JP" dirty="0" smtClean="0">
              <a:solidFill>
                <a:srgbClr val="4D4D4D"/>
              </a:solidFill>
            </a:endParaRPr>
          </a:p>
          <a:p>
            <a:pPr lvl="1">
              <a:defRPr/>
            </a:pPr>
            <a:endParaRPr lang="en-US" altLang="ja-JP" dirty="0">
              <a:solidFill>
                <a:srgbClr val="4D4D4D"/>
              </a:solidFill>
            </a:endParaRPr>
          </a:p>
          <a:p>
            <a:pPr lvl="1">
              <a:defRPr/>
            </a:pPr>
            <a:endParaRPr lang="en-US" altLang="ja-JP" dirty="0" smtClean="0">
              <a:solidFill>
                <a:srgbClr val="4D4D4D"/>
              </a:solidFill>
            </a:endParaRPr>
          </a:p>
          <a:p>
            <a:pPr lvl="1">
              <a:defRPr/>
            </a:pPr>
            <a:endParaRPr lang="en-US" altLang="ja-JP" dirty="0" smtClean="0">
              <a:solidFill>
                <a:srgbClr val="4D4D4D"/>
              </a:solidFill>
            </a:endParaRPr>
          </a:p>
          <a:p>
            <a:pPr lvl="1">
              <a:defRPr/>
            </a:pPr>
            <a:endParaRPr lang="en-US" altLang="ja-JP" dirty="0" smtClean="0">
              <a:solidFill>
                <a:srgbClr val="4D4D4D"/>
              </a:solidFill>
            </a:endParaRPr>
          </a:p>
          <a:p>
            <a:pPr lvl="1">
              <a:defRPr/>
            </a:pPr>
            <a:endParaRPr lang="en-US" altLang="ja-JP" dirty="0">
              <a:solidFill>
                <a:srgbClr val="4D4D4D"/>
              </a:solidFill>
            </a:endParaRPr>
          </a:p>
          <a:p>
            <a:pPr lvl="1">
              <a:spcBef>
                <a:spcPts val="2400"/>
              </a:spcBef>
              <a:defRPr/>
            </a:pPr>
            <a:r>
              <a:rPr lang="ja-JP" altLang="en-US" dirty="0" smtClean="0">
                <a:solidFill>
                  <a:srgbClr val="4D4D4D"/>
                </a:solidFill>
              </a:rPr>
              <a:t>諸外国</a:t>
            </a:r>
            <a:r>
              <a:rPr lang="ja-JP" altLang="en-US" dirty="0">
                <a:solidFill>
                  <a:srgbClr val="4D4D4D"/>
                </a:solidFill>
              </a:rPr>
              <a:t>の研究でも、</a:t>
            </a:r>
            <a:r>
              <a:rPr lang="ja-JP" altLang="en-US" b="1" dirty="0">
                <a:solidFill>
                  <a:srgbClr val="E03C64"/>
                </a:solidFill>
              </a:rPr>
              <a:t>身体活動の高い人は低い人に比べて、うつ病になりにくい</a:t>
            </a:r>
            <a:r>
              <a:rPr lang="ja-JP" altLang="en-US" dirty="0">
                <a:solidFill>
                  <a:srgbClr val="4D4D4D"/>
                </a:solidFill>
              </a:rPr>
              <a:t>ことが明らかにされて</a:t>
            </a:r>
            <a:r>
              <a:rPr lang="ja-JP" altLang="en-US" dirty="0" smtClean="0">
                <a:solidFill>
                  <a:srgbClr val="4D4D4D"/>
                </a:solidFill>
              </a:rPr>
              <a:t>います</a:t>
            </a:r>
            <a:endParaRPr lang="en-US" altLang="ja-JP" dirty="0">
              <a:solidFill>
                <a:srgbClr val="4D4D4D"/>
              </a:solidFill>
            </a:endParaRPr>
          </a:p>
          <a:p>
            <a:pPr lvl="1">
              <a:defRPr/>
            </a:pPr>
            <a:endParaRPr lang="ja-JP" altLang="en-US" dirty="0">
              <a:solidFill>
                <a:srgbClr val="4D4D4D"/>
              </a:solidFill>
            </a:endParaRPr>
          </a:p>
        </p:txBody>
      </p:sp>
      <p:grpSp>
        <p:nvGrpSpPr>
          <p:cNvPr id="16" name="グループ化 15"/>
          <p:cNvGrpSpPr/>
          <p:nvPr/>
        </p:nvGrpSpPr>
        <p:grpSpPr>
          <a:xfrm>
            <a:off x="7736069" y="0"/>
            <a:ext cx="1407931" cy="3674017"/>
            <a:chOff x="4572000" y="1757184"/>
            <a:chExt cx="1407931" cy="3674017"/>
          </a:xfrm>
        </p:grpSpPr>
        <p:sp>
          <p:nvSpPr>
            <p:cNvPr id="17" name="縦巻き 16"/>
            <p:cNvSpPr/>
            <p:nvPr/>
          </p:nvSpPr>
          <p:spPr>
            <a:xfrm>
              <a:off x="4572000" y="1757184"/>
              <a:ext cx="1407931" cy="2808312"/>
            </a:xfrm>
            <a:prstGeom prst="verticalScroll">
              <a:avLst/>
            </a:prstGeom>
            <a:solidFill>
              <a:schemeClr val="accent2">
                <a:lumMod val="20000"/>
                <a:lumOff val="8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メンタル部門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18" name="テキスト ボックス 17"/>
            <p:cNvSpPr txBox="1"/>
            <p:nvPr/>
          </p:nvSpPr>
          <p:spPr>
            <a:xfrm>
              <a:off x="4800434" y="2449880"/>
              <a:ext cx="1015663" cy="2981321"/>
            </a:xfrm>
            <a:prstGeom prst="rect">
              <a:avLst/>
            </a:prstGeom>
            <a:noFill/>
          </p:spPr>
          <p:txBody>
            <a:bodyPr vert="eaVert" wrap="square" rtlCol="0">
              <a:spAutoFit/>
            </a:bodyPr>
            <a:lstStyle/>
            <a:p>
              <a:r>
                <a:rPr lang="ja-JP" altLang="en-US" dirty="0" smtClean="0">
                  <a:latin typeface="HG行書体" panose="03000609000000000000" pitchFamily="65" charset="-128"/>
                  <a:ea typeface="HG行書体" panose="03000609000000000000" pitchFamily="65" charset="-128"/>
                </a:rPr>
                <a:t>余暇時間</a:t>
              </a:r>
              <a:endParaRPr lang="en-US" altLang="ja-JP" dirty="0" smtClean="0">
                <a:latin typeface="HG行書体" panose="03000609000000000000" pitchFamily="65" charset="-128"/>
                <a:ea typeface="HG行書体" panose="03000609000000000000" pitchFamily="65" charset="-128"/>
              </a:endParaRPr>
            </a:p>
            <a:p>
              <a:r>
                <a:rPr kumimoji="1" lang="ja-JP" altLang="en-US" dirty="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身体を動かし</a:t>
              </a:r>
              <a:endParaRPr lang="en-US" altLang="ja-JP" dirty="0">
                <a:latin typeface="HG行書体" panose="03000609000000000000" pitchFamily="65" charset="-128"/>
                <a:ea typeface="HG行書体" panose="03000609000000000000" pitchFamily="65" charset="-128"/>
              </a:endParaRPr>
            </a:p>
            <a:p>
              <a:r>
                <a:rPr kumimoji="1" lang="ja-JP" altLang="en-US" dirty="0" smtClean="0">
                  <a:latin typeface="HG行書体" panose="03000609000000000000" pitchFamily="65" charset="-128"/>
                  <a:ea typeface="HG行書体" panose="03000609000000000000" pitchFamily="65" charset="-128"/>
                </a:rPr>
                <a:t>　　ストレス発散</a:t>
              </a:r>
              <a:endParaRPr kumimoji="1" lang="ja-JP" altLang="en-US" dirty="0">
                <a:latin typeface="HG行書体" panose="03000609000000000000" pitchFamily="65" charset="-128"/>
                <a:ea typeface="HG行書体" panose="03000609000000000000" pitchFamily="65" charset="-128"/>
              </a:endParaRPr>
            </a:p>
          </p:txBody>
        </p:sp>
      </p:grpSp>
      <p:sp>
        <p:nvSpPr>
          <p:cNvPr id="19" name="角丸四角形 18"/>
          <p:cNvSpPr/>
          <p:nvPr/>
        </p:nvSpPr>
        <p:spPr bwMode="auto">
          <a:xfrm>
            <a:off x="251520"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余暇時間の身体活動レベルを高めることで抑うつリスクを軽減できます</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grpSp>
        <p:nvGrpSpPr>
          <p:cNvPr id="3" name="グループ化 2"/>
          <p:cNvGrpSpPr/>
          <p:nvPr/>
        </p:nvGrpSpPr>
        <p:grpSpPr>
          <a:xfrm>
            <a:off x="1835697" y="2307492"/>
            <a:ext cx="5032590" cy="2656154"/>
            <a:chOff x="2195736" y="2919153"/>
            <a:chExt cx="4659039" cy="2227006"/>
          </a:xfrm>
        </p:grpSpPr>
        <p:sp>
          <p:nvSpPr>
            <p:cNvPr id="39" name="テキスト ボックス 38"/>
            <p:cNvSpPr txBox="1"/>
            <p:nvPr/>
          </p:nvSpPr>
          <p:spPr>
            <a:xfrm>
              <a:off x="2698252" y="4325464"/>
              <a:ext cx="350809" cy="221432"/>
            </a:xfrm>
            <a:prstGeom prst="rect">
              <a:avLst/>
            </a:prstGeom>
            <a:noFill/>
          </p:spPr>
          <p:txBody>
            <a:bodyPr wrap="square" rtlCol="0">
              <a:spAutoFit/>
            </a:bodyPr>
            <a:lstStyle/>
            <a:p>
              <a:r>
                <a:rPr lang="en-US" altLang="ja-JP" sz="1200" dirty="0">
                  <a:solidFill>
                    <a:prstClr val="black"/>
                  </a:solidFill>
                  <a:latin typeface="メイリオ" panose="020B0604030504040204" pitchFamily="50" charset="-128"/>
                </a:rPr>
                <a:t>0</a:t>
              </a:r>
              <a:endParaRPr lang="ja-JP" altLang="en-US" sz="1200" dirty="0">
                <a:solidFill>
                  <a:prstClr val="black"/>
                </a:solidFill>
                <a:latin typeface="メイリオ" panose="020B0604030504040204" pitchFamily="50" charset="-128"/>
              </a:endParaRPr>
            </a:p>
          </p:txBody>
        </p:sp>
        <p:sp>
          <p:nvSpPr>
            <p:cNvPr id="40" name="テキスト ボックス 39"/>
            <p:cNvSpPr txBox="1"/>
            <p:nvPr/>
          </p:nvSpPr>
          <p:spPr>
            <a:xfrm>
              <a:off x="2534163" y="3879523"/>
              <a:ext cx="430262" cy="240625"/>
            </a:xfrm>
            <a:prstGeom prst="rect">
              <a:avLst/>
            </a:prstGeom>
            <a:noFill/>
          </p:spPr>
          <p:txBody>
            <a:bodyPr wrap="square" rtlCol="0">
              <a:spAutoFit/>
            </a:bodyPr>
            <a:lstStyle/>
            <a:p>
              <a:r>
                <a:rPr lang="en-US" altLang="ja-JP" sz="1200" dirty="0" smtClean="0">
                  <a:solidFill>
                    <a:prstClr val="black"/>
                  </a:solidFill>
                  <a:latin typeface="メイリオ" panose="020B0604030504040204" pitchFamily="50" charset="-128"/>
                </a:rPr>
                <a:t>0.5</a:t>
              </a:r>
              <a:endParaRPr lang="ja-JP" altLang="en-US" sz="1200" dirty="0">
                <a:solidFill>
                  <a:prstClr val="black"/>
                </a:solidFill>
                <a:latin typeface="メイリオ" panose="020B0604030504040204" pitchFamily="50" charset="-128"/>
              </a:endParaRPr>
            </a:p>
          </p:txBody>
        </p:sp>
        <p:sp>
          <p:nvSpPr>
            <p:cNvPr id="41" name="テキスト ボックス 40"/>
            <p:cNvSpPr txBox="1"/>
            <p:nvPr/>
          </p:nvSpPr>
          <p:spPr>
            <a:xfrm>
              <a:off x="2537053" y="3433582"/>
              <a:ext cx="430262" cy="240625"/>
            </a:xfrm>
            <a:prstGeom prst="rect">
              <a:avLst/>
            </a:prstGeom>
            <a:noFill/>
          </p:spPr>
          <p:txBody>
            <a:bodyPr wrap="square" rtlCol="0">
              <a:spAutoFit/>
            </a:bodyPr>
            <a:lstStyle/>
            <a:p>
              <a:r>
                <a:rPr lang="en-US" altLang="ja-JP" sz="1200" dirty="0" smtClean="0">
                  <a:solidFill>
                    <a:prstClr val="black"/>
                  </a:solidFill>
                  <a:latin typeface="メイリオ" panose="020B0604030504040204" pitchFamily="50" charset="-128"/>
                </a:rPr>
                <a:t>1.0</a:t>
              </a:r>
              <a:endParaRPr lang="ja-JP" altLang="en-US" sz="1200" dirty="0">
                <a:solidFill>
                  <a:prstClr val="black"/>
                </a:solidFill>
                <a:latin typeface="メイリオ" panose="020B0604030504040204" pitchFamily="50" charset="-128"/>
              </a:endParaRPr>
            </a:p>
          </p:txBody>
        </p:sp>
        <p:sp>
          <p:nvSpPr>
            <p:cNvPr id="42" name="テキスト ボックス 41"/>
            <p:cNvSpPr txBox="1"/>
            <p:nvPr/>
          </p:nvSpPr>
          <p:spPr>
            <a:xfrm>
              <a:off x="2534163" y="2987642"/>
              <a:ext cx="502454" cy="240625"/>
            </a:xfrm>
            <a:prstGeom prst="rect">
              <a:avLst/>
            </a:prstGeom>
            <a:noFill/>
          </p:spPr>
          <p:txBody>
            <a:bodyPr wrap="square" rtlCol="0">
              <a:spAutoFit/>
            </a:bodyPr>
            <a:lstStyle/>
            <a:p>
              <a:r>
                <a:rPr lang="en-US" altLang="ja-JP" sz="1200" dirty="0" smtClean="0">
                  <a:solidFill>
                    <a:prstClr val="black"/>
                  </a:solidFill>
                  <a:latin typeface="メイリオ" panose="020B0604030504040204" pitchFamily="50" charset="-128"/>
                </a:rPr>
                <a:t>1.5</a:t>
              </a:r>
              <a:endParaRPr lang="ja-JP" altLang="en-US" sz="1200" dirty="0">
                <a:solidFill>
                  <a:prstClr val="black"/>
                </a:solidFill>
                <a:latin typeface="メイリオ" panose="020B0604030504040204" pitchFamily="50" charset="-128"/>
              </a:endParaRPr>
            </a:p>
          </p:txBody>
        </p:sp>
        <p:sp>
          <p:nvSpPr>
            <p:cNvPr id="43" name="テキスト ボックス 42"/>
            <p:cNvSpPr txBox="1"/>
            <p:nvPr/>
          </p:nvSpPr>
          <p:spPr>
            <a:xfrm>
              <a:off x="2195736" y="3338798"/>
              <a:ext cx="350809" cy="882290"/>
            </a:xfrm>
            <a:prstGeom prst="rect">
              <a:avLst/>
            </a:prstGeom>
            <a:noFill/>
          </p:spPr>
          <p:txBody>
            <a:bodyPr wrap="square" rtlCol="0">
              <a:spAutoFit/>
            </a:bodyPr>
            <a:lstStyle/>
            <a:p>
              <a:r>
                <a:rPr lang="ja-JP" altLang="en-US" sz="1200" dirty="0" smtClean="0">
                  <a:solidFill>
                    <a:prstClr val="black"/>
                  </a:solidFill>
                  <a:latin typeface="メイリオ" panose="020B0604030504040204" pitchFamily="50" charset="-128"/>
                </a:rPr>
                <a:t>抑うつ</a:t>
              </a:r>
              <a:r>
                <a:rPr lang="ja-JP" altLang="en-US" sz="1200" dirty="0">
                  <a:solidFill>
                    <a:prstClr val="black"/>
                  </a:solidFill>
                  <a:latin typeface="メイリオ" panose="020B0604030504040204" pitchFamily="50" charset="-128"/>
                </a:rPr>
                <a:t>傾向</a:t>
              </a:r>
            </a:p>
          </p:txBody>
        </p:sp>
        <p:cxnSp>
          <p:nvCxnSpPr>
            <p:cNvPr id="44" name="直線コネクタ 43"/>
            <p:cNvCxnSpPr/>
            <p:nvPr/>
          </p:nvCxnSpPr>
          <p:spPr>
            <a:xfrm>
              <a:off x="2961750" y="2919153"/>
              <a:ext cx="18109" cy="15221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961750" y="4441275"/>
              <a:ext cx="374329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3245171" y="4517171"/>
              <a:ext cx="819773" cy="401041"/>
            </a:xfrm>
            <a:prstGeom prst="rect">
              <a:avLst/>
            </a:prstGeom>
            <a:noFill/>
          </p:spPr>
          <p:txBody>
            <a:bodyPr wrap="square" rtlCol="0">
              <a:spAutoFit/>
            </a:bodyPr>
            <a:lstStyle/>
            <a:p>
              <a:pPr algn="ctr"/>
              <a:r>
                <a:rPr lang="ja-JP" altLang="en-US" sz="1200" dirty="0" smtClean="0">
                  <a:solidFill>
                    <a:prstClr val="black"/>
                  </a:solidFill>
                  <a:latin typeface="メイリオ" panose="020B0604030504040204" pitchFamily="50" charset="-128"/>
                </a:rPr>
                <a:t>ほとんどなし</a:t>
              </a:r>
              <a:endParaRPr lang="ja-JP" altLang="en-US" sz="1200" dirty="0">
                <a:solidFill>
                  <a:prstClr val="black"/>
                </a:solidFill>
                <a:latin typeface="メイリオ" panose="020B0604030504040204" pitchFamily="50" charset="-128"/>
              </a:endParaRPr>
            </a:p>
          </p:txBody>
        </p:sp>
        <p:sp>
          <p:nvSpPr>
            <p:cNvPr id="47" name="テキスト ボックス 46"/>
            <p:cNvSpPr txBox="1"/>
            <p:nvPr/>
          </p:nvSpPr>
          <p:spPr>
            <a:xfrm>
              <a:off x="4519175" y="4507658"/>
              <a:ext cx="988929" cy="240625"/>
            </a:xfrm>
            <a:prstGeom prst="rect">
              <a:avLst/>
            </a:prstGeom>
            <a:noFill/>
          </p:spPr>
          <p:txBody>
            <a:bodyPr wrap="square" rtlCol="0">
              <a:spAutoFit/>
            </a:bodyPr>
            <a:lstStyle/>
            <a:p>
              <a:r>
                <a:rPr lang="en-US" altLang="ja-JP" sz="1200" dirty="0" smtClean="0">
                  <a:solidFill>
                    <a:prstClr val="black"/>
                  </a:solidFill>
                  <a:latin typeface="メイリオ" panose="020B0604030504040204" pitchFamily="50" charset="-128"/>
                </a:rPr>
                <a:t>135</a:t>
              </a:r>
              <a:r>
                <a:rPr lang="ja-JP" altLang="en-US" sz="1200" dirty="0" smtClean="0">
                  <a:solidFill>
                    <a:prstClr val="black"/>
                  </a:solidFill>
                  <a:latin typeface="メイリオ" panose="020B0604030504040204" pitchFamily="50" charset="-128"/>
                </a:rPr>
                <a:t>分未満</a:t>
              </a:r>
              <a:endParaRPr lang="ja-JP" altLang="en-US" sz="1200" dirty="0">
                <a:solidFill>
                  <a:prstClr val="black"/>
                </a:solidFill>
                <a:latin typeface="メイリオ" panose="020B0604030504040204" pitchFamily="50" charset="-128"/>
              </a:endParaRPr>
            </a:p>
          </p:txBody>
        </p:sp>
        <p:sp>
          <p:nvSpPr>
            <p:cNvPr id="48" name="テキスト ボックス 47"/>
            <p:cNvSpPr txBox="1"/>
            <p:nvPr/>
          </p:nvSpPr>
          <p:spPr>
            <a:xfrm>
              <a:off x="5913757" y="4507658"/>
              <a:ext cx="941018" cy="240625"/>
            </a:xfrm>
            <a:prstGeom prst="rect">
              <a:avLst/>
            </a:prstGeom>
            <a:noFill/>
          </p:spPr>
          <p:txBody>
            <a:bodyPr wrap="square" rtlCol="0">
              <a:spAutoFit/>
            </a:bodyPr>
            <a:lstStyle/>
            <a:p>
              <a:r>
                <a:rPr lang="en-US" altLang="ja-JP" sz="1200" dirty="0" smtClean="0">
                  <a:solidFill>
                    <a:prstClr val="black"/>
                  </a:solidFill>
                  <a:latin typeface="メイリオ" panose="020B0604030504040204" pitchFamily="50" charset="-128"/>
                </a:rPr>
                <a:t>135</a:t>
              </a:r>
              <a:r>
                <a:rPr lang="ja-JP" altLang="en-US" sz="1200" dirty="0" smtClean="0">
                  <a:solidFill>
                    <a:prstClr val="black"/>
                  </a:solidFill>
                  <a:latin typeface="メイリオ" panose="020B0604030504040204" pitchFamily="50" charset="-128"/>
                </a:rPr>
                <a:t>分以上</a:t>
              </a:r>
              <a:endParaRPr lang="ja-JP" altLang="en-US" sz="1200" dirty="0">
                <a:solidFill>
                  <a:prstClr val="black"/>
                </a:solidFill>
                <a:latin typeface="メイリオ" panose="020B0604030504040204" pitchFamily="50" charset="-128"/>
              </a:endParaRPr>
            </a:p>
          </p:txBody>
        </p:sp>
        <p:sp>
          <p:nvSpPr>
            <p:cNvPr id="49" name="テキスト ボックス 48"/>
            <p:cNvSpPr txBox="1"/>
            <p:nvPr/>
          </p:nvSpPr>
          <p:spPr>
            <a:xfrm>
              <a:off x="3875085" y="4869160"/>
              <a:ext cx="2313214" cy="276999"/>
            </a:xfrm>
            <a:prstGeom prst="rect">
              <a:avLst/>
            </a:prstGeom>
            <a:noFill/>
          </p:spPr>
          <p:txBody>
            <a:bodyPr wrap="square" rtlCol="0">
              <a:spAutoFit/>
            </a:bodyPr>
            <a:lstStyle/>
            <a:p>
              <a:pPr algn="ctr"/>
              <a:r>
                <a:rPr lang="en-US" altLang="ja-JP" sz="1200" dirty="0" smtClean="0">
                  <a:solidFill>
                    <a:prstClr val="black"/>
                  </a:solidFill>
                  <a:latin typeface="メイリオ" panose="020B0604030504040204" pitchFamily="50" charset="-128"/>
                </a:rPr>
                <a:t>1</a:t>
              </a:r>
              <a:r>
                <a:rPr lang="ja-JP" altLang="en-US" sz="1200" dirty="0" smtClean="0">
                  <a:solidFill>
                    <a:prstClr val="black"/>
                  </a:solidFill>
                  <a:latin typeface="メイリオ" panose="020B0604030504040204" pitchFamily="50" charset="-128"/>
                </a:rPr>
                <a:t>週間の余暇身体活動時間</a:t>
              </a:r>
              <a:endParaRPr lang="ja-JP" altLang="en-US" sz="1200" dirty="0">
                <a:solidFill>
                  <a:prstClr val="black"/>
                </a:solidFill>
                <a:latin typeface="メイリオ" panose="020B0604030504040204" pitchFamily="50" charset="-128"/>
              </a:endParaRPr>
            </a:p>
          </p:txBody>
        </p:sp>
        <p:cxnSp>
          <p:nvCxnSpPr>
            <p:cNvPr id="50" name="直線コネクタ 49"/>
            <p:cNvCxnSpPr/>
            <p:nvPr/>
          </p:nvCxnSpPr>
          <p:spPr>
            <a:xfrm>
              <a:off x="2967315" y="3106810"/>
              <a:ext cx="1443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2967315" y="3544675"/>
              <a:ext cx="1443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2967315" y="3982540"/>
              <a:ext cx="1443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3469832" y="3544675"/>
              <a:ext cx="333024" cy="8915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正方形/長方形 53"/>
            <p:cNvSpPr/>
            <p:nvPr/>
          </p:nvSpPr>
          <p:spPr>
            <a:xfrm>
              <a:off x="4835880" y="3488365"/>
              <a:ext cx="316428" cy="947815"/>
            </a:xfrm>
            <a:prstGeom prst="rect">
              <a:avLst/>
            </a:prstGeom>
            <a:solidFill>
              <a:srgbClr val="4F8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正方形/長方形 54"/>
            <p:cNvSpPr/>
            <p:nvPr/>
          </p:nvSpPr>
          <p:spPr>
            <a:xfrm>
              <a:off x="6188300" y="3982540"/>
              <a:ext cx="316428" cy="447397"/>
            </a:xfrm>
            <a:prstGeom prst="rect">
              <a:avLst/>
            </a:prstGeom>
            <a:solidFill>
              <a:srgbClr val="E03C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56" name="直線コネクタ 55"/>
            <p:cNvCxnSpPr/>
            <p:nvPr/>
          </p:nvCxnSpPr>
          <p:spPr>
            <a:xfrm>
              <a:off x="3139636" y="3544675"/>
              <a:ext cx="356540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3226456" y="3291860"/>
              <a:ext cx="819773" cy="240625"/>
            </a:xfrm>
            <a:prstGeom prst="rect">
              <a:avLst/>
            </a:prstGeom>
            <a:noFill/>
          </p:spPr>
          <p:txBody>
            <a:bodyPr wrap="square" rtlCol="0">
              <a:spAutoFit/>
            </a:bodyPr>
            <a:lstStyle/>
            <a:p>
              <a:pPr algn="ctr"/>
              <a:r>
                <a:rPr lang="ja-JP" altLang="en-US" sz="1200" dirty="0" smtClean="0">
                  <a:solidFill>
                    <a:prstClr val="black"/>
                  </a:solidFill>
                  <a:latin typeface="メイリオ" panose="020B0604030504040204" pitchFamily="50" charset="-128"/>
                </a:rPr>
                <a:t>基準</a:t>
              </a:r>
              <a:endParaRPr lang="ja-JP" altLang="en-US" sz="1200" dirty="0">
                <a:solidFill>
                  <a:prstClr val="black"/>
                </a:solidFill>
                <a:latin typeface="メイリオ" panose="020B0604030504040204" pitchFamily="50" charset="-128"/>
              </a:endParaRPr>
            </a:p>
          </p:txBody>
        </p:sp>
      </p:grpSp>
      <p:sp>
        <p:nvSpPr>
          <p:cNvPr id="31" name="テキスト ボックス 30"/>
          <p:cNvSpPr txBox="1"/>
          <p:nvPr/>
        </p:nvSpPr>
        <p:spPr>
          <a:xfrm>
            <a:off x="5581806" y="5718448"/>
            <a:ext cx="3562194" cy="230832"/>
          </a:xfrm>
          <a:prstGeom prst="rect">
            <a:avLst/>
          </a:prstGeom>
          <a:noFill/>
        </p:spPr>
        <p:txBody>
          <a:bodyPr wrap="none" rtlCol="0">
            <a:spAutoFit/>
          </a:bodyPr>
          <a:lstStyle/>
          <a:p>
            <a:pPr lvl="0" algn="r">
              <a:defRPr/>
            </a:pPr>
            <a:r>
              <a:rPr lang="en-US" altLang="ja-JP" sz="900" dirty="0" smtClean="0">
                <a:solidFill>
                  <a:prstClr val="black"/>
                </a:solidFill>
                <a:latin typeface="Segoe UI" pitchFamily="34" charset="0"/>
                <a:ea typeface="Segoe UI" pitchFamily="34" charset="0"/>
                <a:cs typeface="Segoe UI" pitchFamily="34" charset="0"/>
              </a:rPr>
              <a:t>(</a:t>
            </a:r>
            <a:r>
              <a:rPr lang="en-US" altLang="ja-JP" sz="900" dirty="0" err="1">
                <a:ea typeface="Arial Unicode MS" panose="020B0604020202020204" pitchFamily="50" charset="-128"/>
                <a:cs typeface="Segoe UI Semibold" panose="020B0702040204020203" pitchFamily="34" charset="0"/>
              </a:rPr>
              <a:t>Mammen</a:t>
            </a:r>
            <a:r>
              <a:rPr lang="en-US" altLang="ja-JP" sz="900" dirty="0">
                <a:ea typeface="Arial Unicode MS" panose="020B0604020202020204" pitchFamily="50" charset="-128"/>
                <a:cs typeface="Segoe UI Semibold" panose="020B0702040204020203" pitchFamily="34" charset="0"/>
              </a:rPr>
              <a:t> and Faulkner. Am J </a:t>
            </a:r>
            <a:r>
              <a:rPr lang="en-US" altLang="ja-JP" sz="900" dirty="0" err="1">
                <a:ea typeface="Arial Unicode MS" panose="020B0604020202020204" pitchFamily="50" charset="-128"/>
                <a:cs typeface="Segoe UI Semibold" panose="020B0702040204020203" pitchFamily="34" charset="0"/>
              </a:rPr>
              <a:t>Prev</a:t>
            </a:r>
            <a:r>
              <a:rPr lang="en-US" altLang="ja-JP" sz="900" dirty="0">
                <a:ea typeface="Arial Unicode MS" panose="020B0604020202020204" pitchFamily="50" charset="-128"/>
                <a:cs typeface="Segoe UI Semibold" panose="020B0702040204020203" pitchFamily="34" charset="0"/>
              </a:rPr>
              <a:t> </a:t>
            </a:r>
            <a:r>
              <a:rPr lang="en-US" altLang="ja-JP" sz="900" dirty="0" smtClean="0">
                <a:ea typeface="Arial Unicode MS" panose="020B0604020202020204" pitchFamily="50" charset="-128"/>
                <a:cs typeface="Segoe UI Semibold" panose="020B0702040204020203" pitchFamily="34" charset="0"/>
              </a:rPr>
              <a:t>Med 45(5):649-657, </a:t>
            </a:r>
            <a:r>
              <a:rPr lang="en-US" altLang="ja-JP" sz="900" dirty="0">
                <a:ea typeface="Arial Unicode MS" panose="020B0604020202020204" pitchFamily="50" charset="-128"/>
                <a:cs typeface="Segoe UI Semibold" panose="020B0702040204020203" pitchFamily="34" charset="0"/>
              </a:rPr>
              <a:t>2013</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sp>
        <p:nvSpPr>
          <p:cNvPr id="32" name="テキスト ボックス 31"/>
          <p:cNvSpPr txBox="1"/>
          <p:nvPr/>
        </p:nvSpPr>
        <p:spPr>
          <a:xfrm>
            <a:off x="7180001" y="4653136"/>
            <a:ext cx="1963999" cy="230832"/>
          </a:xfrm>
          <a:prstGeom prst="rect">
            <a:avLst/>
          </a:prstGeom>
          <a:noFill/>
        </p:spPr>
        <p:txBody>
          <a:bodyPr wrap="none" rtlCol="0">
            <a:spAutoFit/>
          </a:bodyPr>
          <a:lstStyle/>
          <a:p>
            <a:pPr lvl="0" algn="r">
              <a:defRPr/>
            </a:pPr>
            <a:r>
              <a:rPr lang="en-US" altLang="ja-JP" sz="900" dirty="0" smtClean="0">
                <a:solidFill>
                  <a:prstClr val="black"/>
                </a:solidFill>
                <a:latin typeface="Segoe UI" pitchFamily="34" charset="0"/>
                <a:ea typeface="Segoe UI" pitchFamily="34" charset="0"/>
                <a:cs typeface="Segoe UI" pitchFamily="34" charset="0"/>
              </a:rPr>
              <a:t>(</a:t>
            </a:r>
            <a:r>
              <a:rPr lang="ja-JP" altLang="en-US" sz="900" dirty="0">
                <a:latin typeface="+mj-ea"/>
                <a:cs typeface="Segoe UI" panose="020B0502040204020203" pitchFamily="34" charset="0"/>
              </a:rPr>
              <a:t>甲斐ら</a:t>
            </a:r>
            <a:r>
              <a:rPr lang="en-US" altLang="ja-JP" sz="900" dirty="0" smtClean="0">
                <a:latin typeface="+mj-ea"/>
                <a:cs typeface="Segoe UI" panose="020B0502040204020203" pitchFamily="34" charset="0"/>
              </a:rPr>
              <a:t>. </a:t>
            </a:r>
            <a:r>
              <a:rPr lang="ja-JP" altLang="en-US" sz="900" dirty="0">
                <a:latin typeface="+mj-ea"/>
                <a:cs typeface="Segoe UI" panose="020B0502040204020203" pitchFamily="34" charset="0"/>
              </a:rPr>
              <a:t>体力</a:t>
            </a:r>
            <a:r>
              <a:rPr lang="ja-JP" altLang="en-US" sz="900" dirty="0" smtClean="0">
                <a:latin typeface="+mj-ea"/>
                <a:cs typeface="Segoe UI" panose="020B0502040204020203" pitchFamily="34" charset="0"/>
              </a:rPr>
              <a:t>研究</a:t>
            </a:r>
            <a:r>
              <a:rPr lang="en-US" altLang="ja-JP" sz="900" dirty="0" smtClean="0">
                <a:latin typeface="+mj-ea"/>
                <a:cs typeface="Segoe UI" panose="020B0502040204020203" pitchFamily="34" charset="0"/>
              </a:rPr>
              <a:t> </a:t>
            </a:r>
            <a:r>
              <a:rPr lang="en-US" altLang="ja-JP" sz="900" dirty="0">
                <a:ea typeface="Arial Unicode MS" panose="020B0604020202020204" pitchFamily="50" charset="-128"/>
                <a:cs typeface="Segoe UI Semibold" panose="020B0702040204020203" pitchFamily="34" charset="0"/>
              </a:rPr>
              <a:t>109: 1-8, 2011</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sp>
        <p:nvSpPr>
          <p:cNvPr id="33" name="テキスト ボックス 32">
            <a:hlinkClick r:id="rId3"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728950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quarter" idx="10"/>
          </p:nvPr>
        </p:nvSpPr>
        <p:spPr>
          <a:xfrm>
            <a:off x="-144006" y="980728"/>
            <a:ext cx="8316406" cy="4608512"/>
          </a:xfrm>
        </p:spPr>
        <p:txBody>
          <a:bodyPr/>
          <a:lstStyle/>
          <a:p>
            <a:pPr lvl="1"/>
            <a:r>
              <a:rPr lang="ja-JP" altLang="en-US" dirty="0" smtClean="0">
                <a:solidFill>
                  <a:srgbClr val="4D4D4D"/>
                </a:solidFill>
              </a:rPr>
              <a:t>住民の日常生活が</a:t>
            </a:r>
            <a:r>
              <a:rPr lang="ja-JP" altLang="en-US" dirty="0" smtClean="0">
                <a:solidFill>
                  <a:srgbClr val="E03C64"/>
                </a:solidFill>
              </a:rPr>
              <a:t>「活動的になりやすい町」</a:t>
            </a:r>
            <a:r>
              <a:rPr lang="ja-JP" altLang="en-US" dirty="0" smtClean="0">
                <a:solidFill>
                  <a:srgbClr val="4D4D4D"/>
                </a:solidFill>
              </a:rPr>
              <a:t>には共通点があります</a:t>
            </a:r>
            <a:endParaRPr lang="en-US" altLang="ja-JP" dirty="0" smtClean="0">
              <a:solidFill>
                <a:srgbClr val="4D4D4D"/>
              </a:solidFill>
            </a:endParaRPr>
          </a:p>
          <a:p>
            <a:pPr lvl="1"/>
            <a:r>
              <a:rPr lang="en-US" altLang="ja-JP" dirty="0">
                <a:solidFill>
                  <a:srgbClr val="4D4D4D"/>
                </a:solidFill>
              </a:rPr>
              <a:t>65</a:t>
            </a:r>
            <a:r>
              <a:rPr lang="ja-JP" altLang="en-US" dirty="0">
                <a:solidFill>
                  <a:srgbClr val="4D4D4D"/>
                </a:solidFill>
              </a:rPr>
              <a:t>～</a:t>
            </a:r>
            <a:r>
              <a:rPr lang="en-US" altLang="ja-JP" dirty="0">
                <a:solidFill>
                  <a:srgbClr val="4D4D4D"/>
                </a:solidFill>
              </a:rPr>
              <a:t>74</a:t>
            </a:r>
            <a:r>
              <a:rPr lang="ja-JP" altLang="en-US" dirty="0">
                <a:solidFill>
                  <a:srgbClr val="4D4D4D"/>
                </a:solidFill>
              </a:rPr>
              <a:t>歳の日本人</a:t>
            </a:r>
            <a:r>
              <a:rPr lang="en-US" altLang="ja-JP" dirty="0">
                <a:solidFill>
                  <a:srgbClr val="4D4D4D"/>
                </a:solidFill>
              </a:rPr>
              <a:t>1,921</a:t>
            </a:r>
            <a:r>
              <a:rPr lang="ja-JP" altLang="en-US" dirty="0">
                <a:solidFill>
                  <a:srgbClr val="4D4D4D"/>
                </a:solidFill>
              </a:rPr>
              <a:t>人を対象とした</a:t>
            </a:r>
            <a:r>
              <a:rPr lang="ja-JP" altLang="en-US" dirty="0">
                <a:solidFill>
                  <a:srgbClr val="E03C64"/>
                </a:solidFill>
                <a:hlinkClick r:id="rId2" action="ppaction://hlinksldjump"/>
              </a:rPr>
              <a:t>横断</a:t>
            </a:r>
            <a:r>
              <a:rPr lang="ja-JP" altLang="en-US" dirty="0" smtClean="0">
                <a:solidFill>
                  <a:srgbClr val="E03C64"/>
                </a:solidFill>
                <a:hlinkClick r:id="rId2" action="ppaction://hlinksldjump"/>
              </a:rPr>
              <a:t>研究</a:t>
            </a:r>
            <a:endParaRPr lang="en-US" altLang="ja-JP" dirty="0" smtClean="0">
              <a:solidFill>
                <a:srgbClr val="4D4D4D"/>
              </a:solidFill>
            </a:endParaRPr>
          </a:p>
          <a:p>
            <a:pPr lvl="1"/>
            <a:endParaRPr lang="en-US" altLang="ja-JP" dirty="0" smtClean="0">
              <a:solidFill>
                <a:srgbClr val="4D4D4D"/>
              </a:solidFill>
            </a:endParaRPr>
          </a:p>
          <a:p>
            <a:pPr lvl="1"/>
            <a:endParaRPr lang="en-US" altLang="ja-JP" dirty="0" smtClean="0">
              <a:solidFill>
                <a:srgbClr val="4D4D4D"/>
              </a:solidFill>
            </a:endParaRPr>
          </a:p>
          <a:p>
            <a:pPr lvl="1"/>
            <a:endParaRPr lang="en-US" altLang="ja-JP" dirty="0">
              <a:solidFill>
                <a:srgbClr val="4D4D4D"/>
              </a:solidFill>
            </a:endParaRPr>
          </a:p>
          <a:p>
            <a:pPr lvl="1"/>
            <a:endParaRPr lang="en-US" altLang="ja-JP" dirty="0">
              <a:solidFill>
                <a:srgbClr val="4D4D4D"/>
              </a:solidFill>
            </a:endParaRPr>
          </a:p>
          <a:p>
            <a:pPr lvl="1"/>
            <a:endParaRPr lang="en-US" altLang="ja-JP" dirty="0" smtClean="0">
              <a:solidFill>
                <a:srgbClr val="4D4D4D"/>
              </a:solidFill>
            </a:endParaRPr>
          </a:p>
          <a:p>
            <a:pPr lvl="1"/>
            <a:endParaRPr lang="en-US" altLang="ja-JP" dirty="0">
              <a:solidFill>
                <a:srgbClr val="4D4D4D"/>
              </a:solidFill>
            </a:endParaRPr>
          </a:p>
          <a:p>
            <a:pPr>
              <a:spcBef>
                <a:spcPts val="1800"/>
              </a:spcBef>
              <a:defRPr/>
            </a:pPr>
            <a:endParaRPr lang="en-US" altLang="ja-JP" dirty="0">
              <a:solidFill>
                <a:srgbClr val="4D4D4D"/>
              </a:solidFill>
            </a:endParaRPr>
          </a:p>
          <a:p>
            <a:pPr lvl="1">
              <a:defRPr/>
            </a:pPr>
            <a:endParaRPr lang="en-US" altLang="ja-JP" dirty="0" smtClean="0">
              <a:solidFill>
                <a:srgbClr val="4D4D4D"/>
              </a:solidFill>
            </a:endParaRPr>
          </a:p>
          <a:p>
            <a:pPr lvl="1">
              <a:defRPr/>
            </a:pPr>
            <a:endParaRPr lang="en-US" altLang="ja-JP" dirty="0" smtClean="0">
              <a:solidFill>
                <a:srgbClr val="4D4D4D"/>
              </a:solidFill>
            </a:endParaRPr>
          </a:p>
          <a:p>
            <a:pPr lvl="1">
              <a:defRPr/>
            </a:pPr>
            <a:endParaRPr lang="en-US" altLang="ja-JP" dirty="0">
              <a:solidFill>
                <a:srgbClr val="4D4D4D"/>
              </a:solidFill>
            </a:endParaRPr>
          </a:p>
        </p:txBody>
      </p:sp>
      <p:sp>
        <p:nvSpPr>
          <p:cNvPr id="10" name="正方形/長方形 9"/>
          <p:cNvSpPr/>
          <p:nvPr/>
        </p:nvSpPr>
        <p:spPr>
          <a:xfrm>
            <a:off x="179511" y="2112397"/>
            <a:ext cx="8753318" cy="3658031"/>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正方形/長方形 6"/>
          <p:cNvSpPr/>
          <p:nvPr/>
        </p:nvSpPr>
        <p:spPr>
          <a:xfrm>
            <a:off x="222334" y="1038513"/>
            <a:ext cx="7722207" cy="461665"/>
          </a:xfrm>
          <a:prstGeom prst="rect">
            <a:avLst/>
          </a:prstGeom>
        </p:spPr>
        <p:txBody>
          <a:bodyPr wrap="square">
            <a:spAutoFit/>
          </a:bodyPr>
          <a:lstStyle/>
          <a:p>
            <a:pPr eaLnBrk="1" hangingPunct="1">
              <a:defRPr/>
            </a:pPr>
            <a:r>
              <a:rPr lang="ja-JP" altLang="en-US" sz="2400" dirty="0" smtClean="0">
                <a:solidFill>
                  <a:srgbClr val="4D4D4D"/>
                </a:solidFill>
                <a:latin typeface="Segoe UI Semibold" pitchFamily="34" charset="0"/>
                <a:ea typeface="Meiryo UI" pitchFamily="50" charset="-128"/>
                <a:cs typeface="Meiryo UI" pitchFamily="50" charset="-128"/>
              </a:rPr>
              <a:t> </a:t>
            </a:r>
            <a:endParaRPr lang="en-US" altLang="ja-JP" sz="2400" dirty="0">
              <a:solidFill>
                <a:srgbClr val="4D4D4D"/>
              </a:solidFill>
              <a:latin typeface="Segoe UI Semibold" pitchFamily="34" charset="0"/>
              <a:ea typeface="Meiryo UI" pitchFamily="50" charset="-128"/>
              <a:cs typeface="Meiryo UI" pitchFamily="50" charset="-128"/>
            </a:endParaRPr>
          </a:p>
        </p:txBody>
      </p:sp>
      <p:sp>
        <p:nvSpPr>
          <p:cNvPr id="19" name="角丸四角形 18"/>
          <p:cNvSpPr/>
          <p:nvPr/>
        </p:nvSpPr>
        <p:spPr bwMode="auto">
          <a:xfrm>
            <a:off x="251058" y="593304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個々人の努力だけでなく、近所</a:t>
            </a:r>
            <a:r>
              <a:rPr kumimoji="0" lang="ja-JP" altLang="en-US" sz="2000" kern="0" dirty="0">
                <a:solidFill>
                  <a:prstClr val="white"/>
                </a:solidFill>
                <a:latin typeface="Segoe UI Semibold" pitchFamily="34" charset="0"/>
                <a:ea typeface="Meiryo UI" pitchFamily="50" charset="-128"/>
                <a:cs typeface="Meiryo UI" pitchFamily="50" charset="-128"/>
              </a:rPr>
              <a:t>の環境に</a:t>
            </a:r>
            <a:r>
              <a:rPr kumimoji="0" lang="ja-JP" altLang="en-US" sz="2000" kern="0" dirty="0" smtClean="0">
                <a:solidFill>
                  <a:prstClr val="white"/>
                </a:solidFill>
                <a:latin typeface="Segoe UI Semibold" pitchFamily="34" charset="0"/>
                <a:ea typeface="Meiryo UI" pitchFamily="50" charset="-128"/>
                <a:cs typeface="Meiryo UI" pitchFamily="50" charset="-128"/>
              </a:rPr>
              <a:t>よっても、ひとは</a:t>
            </a:r>
            <a:r>
              <a:rPr kumimoji="0" lang="ja-JP" altLang="en-US" sz="2000" kern="0" dirty="0">
                <a:solidFill>
                  <a:prstClr val="white"/>
                </a:solidFill>
                <a:latin typeface="Segoe UI Semibold" pitchFamily="34" charset="0"/>
                <a:ea typeface="Meiryo UI" pitchFamily="50" charset="-128"/>
                <a:cs typeface="Meiryo UI" pitchFamily="50" charset="-128"/>
              </a:rPr>
              <a:t>活動的に</a:t>
            </a:r>
            <a:r>
              <a:rPr kumimoji="0" lang="ja-JP" altLang="en-US" sz="2000" kern="0" dirty="0" smtClean="0">
                <a:solidFill>
                  <a:prstClr val="white"/>
                </a:solidFill>
                <a:latin typeface="Segoe UI Semibold" pitchFamily="34" charset="0"/>
                <a:ea typeface="Meiryo UI" pitchFamily="50" charset="-128"/>
                <a:cs typeface="Meiryo UI" pitchFamily="50" charset="-128"/>
              </a:rPr>
              <a:t>なります</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grpSp>
        <p:nvGrpSpPr>
          <p:cNvPr id="31" name="グループ化 30"/>
          <p:cNvGrpSpPr/>
          <p:nvPr/>
        </p:nvGrpSpPr>
        <p:grpSpPr>
          <a:xfrm>
            <a:off x="7736069" y="0"/>
            <a:ext cx="1407931" cy="2834163"/>
            <a:chOff x="7350183" y="262256"/>
            <a:chExt cx="1407931" cy="2834163"/>
          </a:xfrm>
        </p:grpSpPr>
        <p:sp>
          <p:nvSpPr>
            <p:cNvPr id="32" name="縦巻き 31"/>
            <p:cNvSpPr/>
            <p:nvPr/>
          </p:nvSpPr>
          <p:spPr>
            <a:xfrm>
              <a:off x="7350183" y="262256"/>
              <a:ext cx="1407931" cy="2808312"/>
            </a:xfrm>
            <a:prstGeom prst="verticalScroll">
              <a:avLst/>
            </a:prstGeom>
            <a:solidFill>
              <a:schemeClr val="tx2">
                <a:lumMod val="40000"/>
                <a:lumOff val="6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環境部門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33" name="テキスト ボックス 32"/>
            <p:cNvSpPr txBox="1"/>
            <p:nvPr/>
          </p:nvSpPr>
          <p:spPr>
            <a:xfrm>
              <a:off x="7531280" y="844570"/>
              <a:ext cx="1015663" cy="2251849"/>
            </a:xfrm>
            <a:prstGeom prst="rect">
              <a:avLst/>
            </a:prstGeom>
            <a:noFill/>
          </p:spPr>
          <p:txBody>
            <a:bodyPr vert="eaVert" wrap="square" rtlCol="0">
              <a:spAutoFit/>
            </a:bodyPr>
            <a:lstStyle/>
            <a:p>
              <a:r>
                <a:rPr lang="ja-JP" altLang="en-US" dirty="0">
                  <a:latin typeface="HG行書体" panose="03000609000000000000" pitchFamily="65" charset="-128"/>
                  <a:ea typeface="HG行書体" panose="03000609000000000000" pitchFamily="65" charset="-128"/>
                </a:rPr>
                <a:t>住</a:t>
              </a:r>
              <a:r>
                <a:rPr lang="ja-JP" altLang="en-US" dirty="0" smtClean="0">
                  <a:latin typeface="HG行書体" panose="03000609000000000000" pitchFamily="65" charset="-128"/>
                  <a:ea typeface="HG行書体" panose="03000609000000000000" pitchFamily="65" charset="-128"/>
                </a:rPr>
                <a:t>む</a:t>
              </a:r>
              <a:r>
                <a:rPr lang="ja-JP" altLang="en-US" dirty="0">
                  <a:latin typeface="HG行書体" panose="03000609000000000000" pitchFamily="65" charset="-128"/>
                  <a:ea typeface="HG行書体" panose="03000609000000000000" pitchFamily="65" charset="-128"/>
                </a:rPr>
                <a:t>町</a:t>
              </a:r>
              <a:r>
                <a:rPr lang="ja-JP" altLang="en-US" dirty="0" smtClean="0">
                  <a:latin typeface="HG行書体" panose="03000609000000000000" pitchFamily="65" charset="-128"/>
                  <a:ea typeface="HG行書体" panose="03000609000000000000" pitchFamily="65" charset="-128"/>
                </a:rPr>
                <a:t>が</a:t>
              </a:r>
              <a:endParaRPr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あなたを自然と</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歩</a:t>
              </a:r>
              <a:r>
                <a:rPr lang="ja-JP" altLang="en-US" dirty="0" smtClean="0">
                  <a:latin typeface="HG行書体" panose="03000609000000000000" pitchFamily="65" charset="-128"/>
                  <a:ea typeface="HG行書体" panose="03000609000000000000" pitchFamily="65" charset="-128"/>
                </a:rPr>
                <a:t>かせる</a:t>
              </a:r>
              <a:endParaRPr lang="ja-JP" altLang="en-US" dirty="0">
                <a:latin typeface="HG行書体" panose="03000609000000000000" pitchFamily="65" charset="-128"/>
                <a:ea typeface="HG行書体" panose="03000609000000000000" pitchFamily="65" charset="-128"/>
              </a:endParaRPr>
            </a:p>
          </p:txBody>
        </p:sp>
      </p:grpSp>
      <p:sp>
        <p:nvSpPr>
          <p:cNvPr id="60" name="テキスト ボックス 59"/>
          <p:cNvSpPr txBox="1"/>
          <p:nvPr/>
        </p:nvSpPr>
        <p:spPr>
          <a:xfrm>
            <a:off x="6242299" y="5485331"/>
            <a:ext cx="2637261" cy="230832"/>
          </a:xfrm>
          <a:prstGeom prst="rect">
            <a:avLst/>
          </a:prstGeom>
          <a:noFill/>
        </p:spPr>
        <p:txBody>
          <a:bodyPr wrap="none" rtlCol="0">
            <a:spAutoFit/>
          </a:bodyPr>
          <a:lstStyle/>
          <a:p>
            <a:pPr lvl="0" algn="r">
              <a:defRPr/>
            </a:pPr>
            <a:r>
              <a:rPr lang="en-US" altLang="ja-JP" sz="900" dirty="0" smtClean="0">
                <a:solidFill>
                  <a:prstClr val="black"/>
                </a:solidFill>
                <a:latin typeface="Segoe UI" pitchFamily="34" charset="0"/>
                <a:ea typeface="Segoe UI" pitchFamily="34" charset="0"/>
                <a:cs typeface="Segoe UI" pitchFamily="34" charset="0"/>
              </a:rPr>
              <a:t>(</a:t>
            </a:r>
            <a:r>
              <a:rPr lang="en-US" altLang="ja-JP" sz="900" dirty="0" smtClean="0">
                <a:ea typeface="Arial Unicode MS" panose="020B0604020202020204" pitchFamily="50" charset="-128"/>
                <a:cs typeface="Segoe UI Semibold" panose="020B0702040204020203" pitchFamily="34" charset="0"/>
              </a:rPr>
              <a:t>Inoue et al. J </a:t>
            </a:r>
            <a:r>
              <a:rPr lang="en-US" altLang="ja-JP" sz="900" dirty="0" err="1" smtClean="0">
                <a:ea typeface="Arial Unicode MS" panose="020B0604020202020204" pitchFamily="50" charset="-128"/>
                <a:cs typeface="Segoe UI Semibold" panose="020B0702040204020203" pitchFamily="34" charset="0"/>
              </a:rPr>
              <a:t>Epidemiol</a:t>
            </a:r>
            <a:r>
              <a:rPr lang="en-US" altLang="ja-JP" sz="900" dirty="0" smtClean="0">
                <a:ea typeface="Arial Unicode MS" panose="020B0604020202020204" pitchFamily="50" charset="-128"/>
                <a:cs typeface="Segoe UI Semibold" panose="020B0702040204020203" pitchFamily="34" charset="0"/>
              </a:rPr>
              <a:t> 21(6):481-490, 2011</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sp>
        <p:nvSpPr>
          <p:cNvPr id="2" name="テキスト ボックス 1"/>
          <p:cNvSpPr txBox="1"/>
          <p:nvPr/>
        </p:nvSpPr>
        <p:spPr>
          <a:xfrm>
            <a:off x="360455" y="1906439"/>
            <a:ext cx="3275556" cy="365091"/>
          </a:xfrm>
          <a:prstGeom prst="rect">
            <a:avLst/>
          </a:prstGeom>
          <a:solidFill>
            <a:schemeClr val="bg1">
              <a:lumMod val="85000"/>
            </a:schemeClr>
          </a:solidFill>
        </p:spPr>
        <p:txBody>
          <a:bodyPr wrap="square" tIns="72000" rtlCol="0">
            <a:spAutoFit/>
          </a:bodyPr>
          <a:lstStyle/>
          <a:p>
            <a:pPr algn="ctr"/>
            <a:r>
              <a:rPr kumimoji="1" lang="ja-JP" altLang="en-US" sz="1600" b="1" dirty="0" smtClean="0">
                <a:solidFill>
                  <a:srgbClr val="4D4D4D"/>
                </a:solidFill>
              </a:rPr>
              <a:t>住民が活動的になる町の共通点</a:t>
            </a:r>
            <a:endParaRPr kumimoji="1" lang="ja-JP" altLang="en-US" sz="1600" b="1" dirty="0">
              <a:solidFill>
                <a:srgbClr val="4D4D4D"/>
              </a:solidFill>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5327" y="2358090"/>
            <a:ext cx="4085125" cy="3063844"/>
          </a:xfrm>
          <a:prstGeom prst="rect">
            <a:avLst/>
          </a:prstGeom>
          <a:ln>
            <a:solidFill>
              <a:schemeClr val="accent1"/>
            </a:solidFill>
          </a:ln>
          <a:effectLst>
            <a:outerShdw blurRad="50800" dist="38100" dir="2700000" algn="tl" rotWithShape="0">
              <a:prstClr val="black">
                <a:alpha val="40000"/>
              </a:prstClr>
            </a:outerShdw>
          </a:effectLst>
        </p:spPr>
      </p:pic>
      <p:sp>
        <p:nvSpPr>
          <p:cNvPr id="9" name="角丸四角形 8"/>
          <p:cNvSpPr/>
          <p:nvPr/>
        </p:nvSpPr>
        <p:spPr>
          <a:xfrm>
            <a:off x="360455" y="3480945"/>
            <a:ext cx="1681355" cy="7744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nchorCtr="1"/>
          <a:lstStyle/>
          <a:p>
            <a:pPr algn="ctr"/>
            <a:r>
              <a:rPr lang="ja-JP" altLang="en-US" dirty="0" smtClean="0"/>
              <a:t>歩いて行ける</a:t>
            </a:r>
            <a:endParaRPr lang="en-US" altLang="ja-JP" dirty="0" smtClean="0"/>
          </a:p>
          <a:p>
            <a:pPr algn="ctr"/>
            <a:r>
              <a:rPr kumimoji="1" lang="ja-JP" altLang="en-US" dirty="0" smtClean="0"/>
              <a:t>お店が多い</a:t>
            </a:r>
            <a:endParaRPr kumimoji="1" lang="ja-JP" altLang="en-US" dirty="0"/>
          </a:p>
        </p:txBody>
      </p:sp>
      <p:sp>
        <p:nvSpPr>
          <p:cNvPr id="17" name="角丸四角形 16"/>
          <p:cNvSpPr/>
          <p:nvPr/>
        </p:nvSpPr>
        <p:spPr>
          <a:xfrm>
            <a:off x="370711" y="4619340"/>
            <a:ext cx="1660842" cy="7744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nchorCtr="1"/>
          <a:lstStyle/>
          <a:p>
            <a:pPr algn="ctr"/>
            <a:r>
              <a:rPr kumimoji="1" lang="ja-JP" altLang="en-US" dirty="0" smtClean="0"/>
              <a:t>歩道や</a:t>
            </a:r>
            <a:endParaRPr kumimoji="1" lang="en-US" altLang="ja-JP" dirty="0" smtClean="0"/>
          </a:p>
          <a:p>
            <a:pPr algn="ctr"/>
            <a:r>
              <a:rPr kumimoji="1" lang="ja-JP" altLang="en-US" dirty="0" smtClean="0"/>
              <a:t>自転車道</a:t>
            </a:r>
            <a:endParaRPr kumimoji="1" lang="ja-JP" altLang="en-US" dirty="0"/>
          </a:p>
        </p:txBody>
      </p:sp>
      <p:sp>
        <p:nvSpPr>
          <p:cNvPr id="18" name="角丸四角形 17"/>
          <p:cNvSpPr/>
          <p:nvPr/>
        </p:nvSpPr>
        <p:spPr>
          <a:xfrm>
            <a:off x="6784226" y="4540779"/>
            <a:ext cx="1660841" cy="7744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nchorCtr="1"/>
          <a:lstStyle/>
          <a:p>
            <a:pPr algn="ctr"/>
            <a:r>
              <a:rPr kumimoji="1" lang="ja-JP" altLang="en-US" dirty="0" smtClean="0"/>
              <a:t>美しい街並み</a:t>
            </a:r>
            <a:endParaRPr kumimoji="1" lang="ja-JP" altLang="en-US" dirty="0"/>
          </a:p>
        </p:txBody>
      </p:sp>
      <p:sp>
        <p:nvSpPr>
          <p:cNvPr id="21" name="角丸四角形 20"/>
          <p:cNvSpPr/>
          <p:nvPr/>
        </p:nvSpPr>
        <p:spPr>
          <a:xfrm>
            <a:off x="6784226" y="3480945"/>
            <a:ext cx="1660841" cy="7744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nchorCtr="1"/>
          <a:lstStyle/>
          <a:p>
            <a:pPr algn="ctr"/>
            <a:r>
              <a:rPr kumimoji="1" lang="ja-JP" altLang="en-US" dirty="0" smtClean="0"/>
              <a:t>安全</a:t>
            </a:r>
            <a:endParaRPr kumimoji="1" lang="ja-JP" altLang="en-US" dirty="0"/>
          </a:p>
        </p:txBody>
      </p:sp>
      <p:sp>
        <p:nvSpPr>
          <p:cNvPr id="20" name="テキスト ボックス 19">
            <a:hlinkClick r:id="rId4"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047531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22334" y="1038513"/>
            <a:ext cx="7722207" cy="461665"/>
          </a:xfrm>
          <a:prstGeom prst="rect">
            <a:avLst/>
          </a:prstGeom>
        </p:spPr>
        <p:txBody>
          <a:bodyPr wrap="square">
            <a:spAutoFit/>
          </a:bodyPr>
          <a:lstStyle/>
          <a:p>
            <a:pPr eaLnBrk="1" hangingPunct="1">
              <a:defRPr/>
            </a:pPr>
            <a:r>
              <a:rPr lang="ja-JP" altLang="en-US" sz="2400" dirty="0" smtClean="0">
                <a:solidFill>
                  <a:srgbClr val="4D4D4D"/>
                </a:solidFill>
                <a:latin typeface="Segoe UI Semibold" pitchFamily="34" charset="0"/>
                <a:ea typeface="Meiryo UI" pitchFamily="50" charset="-128"/>
                <a:cs typeface="Meiryo UI" pitchFamily="50" charset="-128"/>
              </a:rPr>
              <a:t> </a:t>
            </a:r>
            <a:endParaRPr lang="en-US" altLang="ja-JP" sz="2400" dirty="0">
              <a:solidFill>
                <a:srgbClr val="4D4D4D"/>
              </a:solidFill>
              <a:latin typeface="Segoe UI Semibold" pitchFamily="34" charset="0"/>
              <a:ea typeface="Meiryo UI" pitchFamily="50" charset="-128"/>
              <a:cs typeface="Meiryo UI" pitchFamily="50" charset="-128"/>
            </a:endParaRPr>
          </a:p>
        </p:txBody>
      </p:sp>
      <p:sp>
        <p:nvSpPr>
          <p:cNvPr id="19" name="角丸四角形 18"/>
          <p:cNvSpPr/>
          <p:nvPr/>
        </p:nvSpPr>
        <p:spPr bwMode="auto">
          <a:xfrm>
            <a:off x="251520"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授業に運動を採り入れることで学業成績が向上します</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sp>
        <p:nvSpPr>
          <p:cNvPr id="2" name="コンテンツ プレースホルダー 1"/>
          <p:cNvSpPr>
            <a:spLocks noGrp="1"/>
          </p:cNvSpPr>
          <p:nvPr>
            <p:ph sz="quarter" idx="10"/>
          </p:nvPr>
        </p:nvSpPr>
        <p:spPr/>
        <p:txBody>
          <a:bodyPr/>
          <a:lstStyle/>
          <a:p>
            <a:pPr lvl="0">
              <a:defRPr/>
            </a:pPr>
            <a:r>
              <a:rPr lang="ja-JP" altLang="en-US" dirty="0">
                <a:solidFill>
                  <a:srgbClr val="4D4D4D"/>
                </a:solidFill>
              </a:rPr>
              <a:t>身体活動と学業成績との</a:t>
            </a:r>
            <a:r>
              <a:rPr lang="ja-JP" altLang="en-US" dirty="0" smtClean="0">
                <a:solidFill>
                  <a:srgbClr val="4D4D4D"/>
                </a:solidFill>
              </a:rPr>
              <a:t>関連</a:t>
            </a:r>
            <a:endParaRPr lang="en-US" altLang="ja-JP" dirty="0">
              <a:solidFill>
                <a:srgbClr val="4D4D4D"/>
              </a:solidFill>
              <a:latin typeface="Segoe UI" pitchFamily="34" charset="0"/>
              <a:ea typeface="Segoe UI" pitchFamily="34" charset="0"/>
              <a:cs typeface="Segoe UI" pitchFamily="34" charset="0"/>
            </a:endParaRPr>
          </a:p>
          <a:p>
            <a:pPr marL="720000" lvl="1">
              <a:spcBef>
                <a:spcPts val="480"/>
              </a:spcBef>
              <a:defRPr/>
            </a:pPr>
            <a:r>
              <a:rPr lang="ja-JP" altLang="en-US" dirty="0">
                <a:solidFill>
                  <a:srgbClr val="4D4D4D"/>
                </a:solidFill>
              </a:rPr>
              <a:t>小学</a:t>
            </a:r>
            <a:r>
              <a:rPr lang="en-US" altLang="ja-JP" dirty="0" smtClean="0">
                <a:solidFill>
                  <a:srgbClr val="4D4D4D"/>
                </a:solidFill>
              </a:rPr>
              <a:t>2</a:t>
            </a:r>
            <a:r>
              <a:rPr lang="ja-JP" altLang="en-US" dirty="0" smtClean="0">
                <a:solidFill>
                  <a:srgbClr val="4D4D4D"/>
                </a:solidFill>
              </a:rPr>
              <a:t>～</a:t>
            </a:r>
            <a:r>
              <a:rPr lang="en-US" altLang="ja-JP" dirty="0" smtClean="0">
                <a:solidFill>
                  <a:srgbClr val="4D4D4D"/>
                </a:solidFill>
              </a:rPr>
              <a:t>3</a:t>
            </a:r>
            <a:r>
              <a:rPr lang="ja-JP" altLang="en-US" dirty="0" smtClean="0">
                <a:solidFill>
                  <a:srgbClr val="4D4D4D"/>
                </a:solidFill>
              </a:rPr>
              <a:t>年生を</a:t>
            </a:r>
            <a:r>
              <a:rPr lang="ja-JP" altLang="en-US" dirty="0">
                <a:solidFill>
                  <a:srgbClr val="4D4D4D"/>
                </a:solidFill>
              </a:rPr>
              <a:t>対象に</a:t>
            </a:r>
            <a:r>
              <a:rPr lang="ja-JP" altLang="en-US" dirty="0" smtClean="0">
                <a:solidFill>
                  <a:srgbClr val="4D4D4D"/>
                </a:solidFill>
              </a:rPr>
              <a:t>、</a:t>
            </a:r>
            <a:r>
              <a:rPr lang="en-US" altLang="ja-JP" dirty="0" smtClean="0">
                <a:solidFill>
                  <a:srgbClr val="4D4D4D"/>
                </a:solidFill>
              </a:rPr>
              <a:t>3</a:t>
            </a:r>
            <a:r>
              <a:rPr lang="ja-JP" altLang="en-US" dirty="0">
                <a:solidFill>
                  <a:srgbClr val="4D4D4D"/>
                </a:solidFill>
              </a:rPr>
              <a:t>年間</a:t>
            </a:r>
            <a:r>
              <a:rPr lang="ja-JP" altLang="en-US" dirty="0">
                <a:solidFill>
                  <a:srgbClr val="E03C64"/>
                </a:solidFill>
              </a:rPr>
              <a:t>運動</a:t>
            </a:r>
            <a:r>
              <a:rPr lang="ja-JP" altLang="en-US" dirty="0" smtClean="0">
                <a:solidFill>
                  <a:srgbClr val="E03C64"/>
                </a:solidFill>
              </a:rPr>
              <a:t>を採り入れた</a:t>
            </a:r>
            <a:r>
              <a:rPr lang="ja-JP" altLang="en-US" dirty="0">
                <a:solidFill>
                  <a:srgbClr val="E03C64"/>
                </a:solidFill>
              </a:rPr>
              <a:t>授業</a:t>
            </a:r>
            <a:r>
              <a:rPr lang="ja-JP" altLang="en-US" dirty="0" smtClean="0">
                <a:solidFill>
                  <a:srgbClr val="E03C64"/>
                </a:solidFill>
              </a:rPr>
              <a:t>を受けたクラス</a:t>
            </a:r>
            <a:r>
              <a:rPr lang="ja-JP" altLang="en-US" dirty="0" smtClean="0">
                <a:solidFill>
                  <a:srgbClr val="4D4D4D"/>
                </a:solidFill>
              </a:rPr>
              <a:t>（</a:t>
            </a:r>
            <a:r>
              <a:rPr lang="en-US" altLang="ja-JP" dirty="0" smtClean="0">
                <a:solidFill>
                  <a:srgbClr val="4D4D4D"/>
                </a:solidFill>
              </a:rPr>
              <a:t>14</a:t>
            </a:r>
            <a:r>
              <a:rPr lang="ja-JP" altLang="en-US" dirty="0" smtClean="0">
                <a:solidFill>
                  <a:srgbClr val="4D4D4D"/>
                </a:solidFill>
              </a:rPr>
              <a:t>校、</a:t>
            </a:r>
            <a:r>
              <a:rPr lang="en-US" altLang="ja-JP" dirty="0" smtClean="0">
                <a:solidFill>
                  <a:srgbClr val="4D4D4D"/>
                </a:solidFill>
              </a:rPr>
              <a:t>117</a:t>
            </a:r>
            <a:r>
              <a:rPr lang="ja-JP" altLang="en-US" dirty="0" smtClean="0">
                <a:solidFill>
                  <a:srgbClr val="4D4D4D"/>
                </a:solidFill>
              </a:rPr>
              <a:t>名）と、</a:t>
            </a:r>
            <a:r>
              <a:rPr lang="ja-JP" altLang="en-US" dirty="0">
                <a:solidFill>
                  <a:srgbClr val="E03C64"/>
                </a:solidFill>
              </a:rPr>
              <a:t>通常の授業を</a:t>
            </a:r>
            <a:r>
              <a:rPr lang="ja-JP" altLang="en-US" dirty="0" smtClean="0">
                <a:solidFill>
                  <a:srgbClr val="E03C64"/>
                </a:solidFill>
              </a:rPr>
              <a:t>受けたクラス</a:t>
            </a:r>
            <a:r>
              <a:rPr lang="ja-JP" altLang="en-US" dirty="0" smtClean="0">
                <a:solidFill>
                  <a:srgbClr val="4D4D4D"/>
                </a:solidFill>
              </a:rPr>
              <a:t>（</a:t>
            </a:r>
            <a:r>
              <a:rPr lang="en-US" altLang="ja-JP" dirty="0" smtClean="0">
                <a:solidFill>
                  <a:srgbClr val="4D4D4D"/>
                </a:solidFill>
              </a:rPr>
              <a:t>10</a:t>
            </a:r>
            <a:r>
              <a:rPr lang="ja-JP" altLang="en-US" dirty="0" smtClean="0">
                <a:solidFill>
                  <a:srgbClr val="4D4D4D"/>
                </a:solidFill>
              </a:rPr>
              <a:t>校、</a:t>
            </a:r>
            <a:r>
              <a:rPr lang="en-US" altLang="ja-JP" dirty="0" smtClean="0">
                <a:solidFill>
                  <a:srgbClr val="4D4D4D"/>
                </a:solidFill>
              </a:rPr>
              <a:t>86</a:t>
            </a:r>
            <a:r>
              <a:rPr lang="ja-JP" altLang="en-US" dirty="0" smtClean="0">
                <a:solidFill>
                  <a:srgbClr val="4D4D4D"/>
                </a:solidFill>
              </a:rPr>
              <a:t>名）の子供</a:t>
            </a:r>
            <a:r>
              <a:rPr lang="ja-JP" altLang="en-US" dirty="0">
                <a:solidFill>
                  <a:srgbClr val="4D4D4D"/>
                </a:solidFill>
              </a:rPr>
              <a:t>たち</a:t>
            </a:r>
            <a:r>
              <a:rPr lang="ja-JP" altLang="en-US" dirty="0" smtClean="0">
                <a:solidFill>
                  <a:srgbClr val="4D4D4D"/>
                </a:solidFill>
              </a:rPr>
              <a:t>との</a:t>
            </a:r>
            <a:r>
              <a:rPr lang="ja-JP" altLang="en-US" dirty="0" smtClean="0">
                <a:solidFill>
                  <a:srgbClr val="E03C64"/>
                </a:solidFill>
              </a:rPr>
              <a:t>学業成績を</a:t>
            </a:r>
            <a:r>
              <a:rPr lang="ja-JP" altLang="en-US" dirty="0">
                <a:solidFill>
                  <a:srgbClr val="E03C64"/>
                </a:solidFill>
              </a:rPr>
              <a:t>比較</a:t>
            </a:r>
            <a:r>
              <a:rPr lang="ja-JP" altLang="en-US" dirty="0" smtClean="0">
                <a:solidFill>
                  <a:srgbClr val="E03C64"/>
                </a:solidFill>
              </a:rPr>
              <a:t>した</a:t>
            </a:r>
            <a:r>
              <a:rPr lang="ja-JP" altLang="en-US" dirty="0" smtClean="0">
                <a:solidFill>
                  <a:srgbClr val="E03C64"/>
                </a:solidFill>
                <a:hlinkClick r:id="rId2" action="ppaction://hlinksldjump"/>
              </a:rPr>
              <a:t>ランダム化比較試験</a:t>
            </a:r>
            <a:endParaRPr lang="en-US" altLang="ja-JP" dirty="0">
              <a:solidFill>
                <a:srgbClr val="4D4D4D"/>
              </a:solidFill>
            </a:endParaRPr>
          </a:p>
        </p:txBody>
      </p:sp>
      <p:grpSp>
        <p:nvGrpSpPr>
          <p:cNvPr id="13" name="グループ化 12"/>
          <p:cNvGrpSpPr/>
          <p:nvPr/>
        </p:nvGrpSpPr>
        <p:grpSpPr>
          <a:xfrm>
            <a:off x="7596336" y="0"/>
            <a:ext cx="1547664" cy="2808312"/>
            <a:chOff x="3194990" y="1844824"/>
            <a:chExt cx="1547664" cy="2808312"/>
          </a:xfrm>
        </p:grpSpPr>
        <p:sp>
          <p:nvSpPr>
            <p:cNvPr id="14" name="縦巻き 13"/>
            <p:cNvSpPr/>
            <p:nvPr/>
          </p:nvSpPr>
          <p:spPr>
            <a:xfrm>
              <a:off x="3334723" y="1844824"/>
              <a:ext cx="1407931" cy="2808312"/>
            </a:xfrm>
            <a:prstGeom prst="verticalScroll">
              <a:avLst/>
            </a:prstGeom>
            <a:solidFill>
              <a:schemeClr val="bg2">
                <a:lumMod val="7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こども部門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15" name="テキスト ボックス 14"/>
            <p:cNvSpPr txBox="1"/>
            <p:nvPr/>
          </p:nvSpPr>
          <p:spPr>
            <a:xfrm>
              <a:off x="3194990" y="2492896"/>
              <a:ext cx="1292662" cy="2035825"/>
            </a:xfrm>
            <a:prstGeom prst="rect">
              <a:avLst/>
            </a:prstGeom>
            <a:noFill/>
          </p:spPr>
          <p:txBody>
            <a:bodyPr vert="eaVert" wrap="square" rtlCol="0">
              <a:spAutoFit/>
            </a:bodyPr>
            <a:lstStyle/>
            <a:p>
              <a:pPr marL="0" lvl="1"/>
              <a:r>
                <a:rPr lang="ja-JP" altLang="en-US" dirty="0" smtClean="0">
                  <a:latin typeface="HG行書体" panose="03000609000000000000" pitchFamily="65" charset="-128"/>
                  <a:ea typeface="HG行書体" panose="03000609000000000000" pitchFamily="65" charset="-128"/>
                </a:rPr>
                <a:t>運動で</a:t>
              </a:r>
              <a:endParaRPr lang="en-US" altLang="ja-JP" dirty="0" smtClean="0">
                <a:latin typeface="HG行書体" panose="03000609000000000000" pitchFamily="65" charset="-128"/>
                <a:ea typeface="HG行書体" panose="03000609000000000000" pitchFamily="65" charset="-128"/>
              </a:endParaRPr>
            </a:p>
            <a:p>
              <a:pPr marL="0" lvl="1"/>
              <a:r>
                <a:rPr lang="ja-JP" altLang="en-US" dirty="0" smtClean="0">
                  <a:latin typeface="HG行書体" panose="03000609000000000000" pitchFamily="65" charset="-128"/>
                  <a:ea typeface="HG行書体" panose="03000609000000000000" pitchFamily="65" charset="-128"/>
                </a:rPr>
                <a:t>　息もあがるが</a:t>
              </a:r>
              <a:endParaRPr lang="en-US" altLang="ja-JP" dirty="0" smtClean="0">
                <a:latin typeface="HG行書体" panose="03000609000000000000" pitchFamily="65" charset="-128"/>
                <a:ea typeface="HG行書体" panose="03000609000000000000" pitchFamily="65" charset="-128"/>
              </a:endParaRPr>
            </a:p>
            <a:p>
              <a:pPr lvl="1"/>
              <a:r>
                <a:rPr lang="ja-JP" altLang="en-US" dirty="0" smtClean="0">
                  <a:latin typeface="HG行書体" panose="03000609000000000000" pitchFamily="65" charset="-128"/>
                  <a:ea typeface="HG行書体" panose="03000609000000000000" pitchFamily="65" charset="-128"/>
                </a:rPr>
                <a:t>　　　成績も</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p>
          </p:txBody>
        </p:sp>
      </p:grpSp>
      <p:sp>
        <p:nvSpPr>
          <p:cNvPr id="22" name="テキスト ボックス 21"/>
          <p:cNvSpPr txBox="1"/>
          <p:nvPr/>
        </p:nvSpPr>
        <p:spPr>
          <a:xfrm>
            <a:off x="6413716" y="5718448"/>
            <a:ext cx="2722220" cy="230832"/>
          </a:xfrm>
          <a:prstGeom prst="rect">
            <a:avLst/>
          </a:prstGeom>
          <a:noFill/>
        </p:spPr>
        <p:txBody>
          <a:bodyPr wrap="none" rtlCol="0">
            <a:spAutoFit/>
          </a:bodyPr>
          <a:lstStyle/>
          <a:p>
            <a:pPr lvl="0" algn="r">
              <a:defRPr/>
            </a:pPr>
            <a:r>
              <a:rPr lang="en-US" altLang="ja-JP" sz="900" dirty="0" smtClean="0">
                <a:solidFill>
                  <a:prstClr val="black"/>
                </a:solidFill>
                <a:ea typeface="Segoe UI" pitchFamily="34" charset="0"/>
                <a:cs typeface="Segoe UI" pitchFamily="34" charset="0"/>
              </a:rPr>
              <a:t>(</a:t>
            </a:r>
            <a:r>
              <a:rPr lang="en-US" altLang="ja-JP" sz="900" dirty="0">
                <a:ea typeface="Segoe UI" pitchFamily="34" charset="0"/>
                <a:cs typeface="Segoe UI" pitchFamily="34" charset="0"/>
              </a:rPr>
              <a:t>Donnelly </a:t>
            </a:r>
            <a:r>
              <a:rPr lang="en-US" altLang="ja-JP" sz="900" dirty="0" smtClean="0">
                <a:ea typeface="Segoe UI" pitchFamily="34" charset="0"/>
                <a:cs typeface="Segoe UI" pitchFamily="34" charset="0"/>
              </a:rPr>
              <a:t>et al. </a:t>
            </a:r>
            <a:r>
              <a:rPr lang="en-US" altLang="ja-JP" sz="900" dirty="0" err="1">
                <a:ea typeface="Segoe UI" pitchFamily="34" charset="0"/>
                <a:cs typeface="Segoe UI" pitchFamily="34" charset="0"/>
              </a:rPr>
              <a:t>Prev</a:t>
            </a:r>
            <a:r>
              <a:rPr lang="en-US" altLang="ja-JP" sz="900" dirty="0">
                <a:ea typeface="Segoe UI" pitchFamily="34" charset="0"/>
                <a:cs typeface="Segoe UI" pitchFamily="34" charset="0"/>
              </a:rPr>
              <a:t> </a:t>
            </a:r>
            <a:r>
              <a:rPr lang="en-US" altLang="ja-JP" sz="900" dirty="0" smtClean="0">
                <a:ea typeface="Segoe UI" pitchFamily="34" charset="0"/>
                <a:cs typeface="Segoe UI" pitchFamily="34" charset="0"/>
              </a:rPr>
              <a:t>Med 49(4)</a:t>
            </a:r>
            <a:r>
              <a:rPr lang="en-US" altLang="ja-JP" sz="900" dirty="0" smtClean="0">
                <a:ea typeface="Arial Unicode MS" panose="020B0604020202020204" pitchFamily="50" charset="-128"/>
                <a:cs typeface="Segoe UI Semibold" panose="020B0702040204020203" pitchFamily="34" charset="0"/>
              </a:rPr>
              <a:t>:336-341, 2009</a:t>
            </a:r>
            <a:r>
              <a:rPr lang="en-US" altLang="ja-JP" sz="900" dirty="0" smtClean="0">
                <a:solidFill>
                  <a:prstClr val="black"/>
                </a:solidFill>
                <a:ea typeface="Segoe UI" pitchFamily="34" charset="0"/>
                <a:cs typeface="Segoe UI" pitchFamily="34" charset="0"/>
              </a:rPr>
              <a:t>)</a:t>
            </a:r>
            <a:endParaRPr kumimoji="1" lang="ja-JP" altLang="en-US" sz="1100" dirty="0"/>
          </a:p>
        </p:txBody>
      </p:sp>
      <p:grpSp>
        <p:nvGrpSpPr>
          <p:cNvPr id="23" name="グループ化 22"/>
          <p:cNvGrpSpPr/>
          <p:nvPr/>
        </p:nvGrpSpPr>
        <p:grpSpPr>
          <a:xfrm>
            <a:off x="1619672" y="2583809"/>
            <a:ext cx="5364895" cy="3136400"/>
            <a:chOff x="3059832" y="2996953"/>
            <a:chExt cx="4680520" cy="2736304"/>
          </a:xfrm>
        </p:grpSpPr>
        <p:graphicFrame>
          <p:nvGraphicFramePr>
            <p:cNvPr id="24" name="グラフ 23"/>
            <p:cNvGraphicFramePr/>
            <p:nvPr>
              <p:extLst/>
            </p:nvPr>
          </p:nvGraphicFramePr>
          <p:xfrm>
            <a:off x="3059832" y="2996953"/>
            <a:ext cx="4680520" cy="2736304"/>
          </p:xfrm>
          <a:graphic>
            <a:graphicData uri="http://schemas.openxmlformats.org/drawingml/2006/chart">
              <c:chart xmlns:c="http://schemas.openxmlformats.org/drawingml/2006/chart" xmlns:r="http://schemas.openxmlformats.org/officeDocument/2006/relationships" r:id="rId3"/>
            </a:graphicData>
          </a:graphic>
        </p:graphicFrame>
        <p:cxnSp>
          <p:nvCxnSpPr>
            <p:cNvPr id="25" name="直線コネクタ 24"/>
            <p:cNvCxnSpPr/>
            <p:nvPr/>
          </p:nvCxnSpPr>
          <p:spPr>
            <a:xfrm>
              <a:off x="3746659" y="5342384"/>
              <a:ext cx="385720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グループ化 2"/>
          <p:cNvGrpSpPr/>
          <p:nvPr/>
        </p:nvGrpSpPr>
        <p:grpSpPr>
          <a:xfrm>
            <a:off x="3024127" y="2564904"/>
            <a:ext cx="3096344" cy="432000"/>
            <a:chOff x="3059832" y="2521774"/>
            <a:chExt cx="3096344" cy="432000"/>
          </a:xfrm>
        </p:grpSpPr>
        <p:sp>
          <p:nvSpPr>
            <p:cNvPr id="16" name="角丸四角形 15"/>
            <p:cNvSpPr/>
            <p:nvPr/>
          </p:nvSpPr>
          <p:spPr>
            <a:xfrm>
              <a:off x="3059832" y="2521774"/>
              <a:ext cx="3096344" cy="4320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127001" y="2566605"/>
              <a:ext cx="2957167" cy="340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lvl="1" algn="ctr">
                <a:defRPr/>
              </a:pPr>
              <a:r>
                <a:rPr lang="ja-JP" altLang="en-US" sz="1400" b="1" dirty="0" smtClean="0">
                  <a:solidFill>
                    <a:srgbClr val="E03C64"/>
                  </a:solidFill>
                </a:rPr>
                <a:t>運動を採り入れた授業で点数</a:t>
              </a:r>
              <a:r>
                <a:rPr lang="ja-JP" altLang="en-US" sz="1400" b="1" dirty="0">
                  <a:solidFill>
                    <a:srgbClr val="E03C64"/>
                  </a:solidFill>
                </a:rPr>
                <a:t>が</a:t>
              </a:r>
              <a:r>
                <a:rPr lang="ja-JP" altLang="en-US" sz="1400" b="1" dirty="0" smtClean="0">
                  <a:solidFill>
                    <a:srgbClr val="E03C64"/>
                  </a:solidFill>
                </a:rPr>
                <a:t>向上</a:t>
              </a:r>
              <a:endParaRPr lang="en-US" altLang="ja-JP" sz="1400" dirty="0">
                <a:solidFill>
                  <a:srgbClr val="4D4D4D"/>
                </a:solidFill>
              </a:endParaRPr>
            </a:p>
          </p:txBody>
        </p:sp>
      </p:grpSp>
      <p:sp>
        <p:nvSpPr>
          <p:cNvPr id="17" name="テキスト ボックス 16">
            <a:hlinkClick r:id="rId4"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142886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22334" y="1038513"/>
            <a:ext cx="7722207" cy="461665"/>
          </a:xfrm>
          <a:prstGeom prst="rect">
            <a:avLst/>
          </a:prstGeom>
        </p:spPr>
        <p:txBody>
          <a:bodyPr wrap="square">
            <a:spAutoFit/>
          </a:bodyPr>
          <a:lstStyle/>
          <a:p>
            <a:pPr eaLnBrk="1" hangingPunct="1">
              <a:defRPr/>
            </a:pPr>
            <a:r>
              <a:rPr lang="ja-JP" altLang="en-US" sz="2400" dirty="0" smtClean="0">
                <a:solidFill>
                  <a:srgbClr val="4D4D4D"/>
                </a:solidFill>
                <a:latin typeface="Segoe UI Semibold" pitchFamily="34" charset="0"/>
                <a:ea typeface="Meiryo UI" pitchFamily="50" charset="-128"/>
                <a:cs typeface="Meiryo UI" pitchFamily="50" charset="-128"/>
              </a:rPr>
              <a:t> </a:t>
            </a:r>
            <a:endParaRPr lang="en-US" altLang="ja-JP" sz="2400" dirty="0">
              <a:solidFill>
                <a:srgbClr val="4D4D4D"/>
              </a:solidFill>
              <a:latin typeface="Segoe UI Semibold" pitchFamily="34" charset="0"/>
              <a:ea typeface="Meiryo UI" pitchFamily="50" charset="-128"/>
              <a:cs typeface="Meiryo UI" pitchFamily="50" charset="-128"/>
            </a:endParaRPr>
          </a:p>
        </p:txBody>
      </p:sp>
      <p:sp>
        <p:nvSpPr>
          <p:cNvPr id="2" name="コンテンツ プレースホルダー 1"/>
          <p:cNvSpPr>
            <a:spLocks noGrp="1"/>
          </p:cNvSpPr>
          <p:nvPr>
            <p:ph sz="quarter" idx="10"/>
          </p:nvPr>
        </p:nvSpPr>
        <p:spPr/>
        <p:txBody>
          <a:bodyPr/>
          <a:lstStyle/>
          <a:p>
            <a:pPr>
              <a:defRPr/>
            </a:pPr>
            <a:r>
              <a:rPr lang="ja-JP" altLang="en-US" dirty="0">
                <a:solidFill>
                  <a:srgbClr val="4D4D4D"/>
                </a:solidFill>
                <a:cs typeface="Meiryo UI" pitchFamily="50" charset="-128"/>
              </a:rPr>
              <a:t>厚生労働省からの</a:t>
            </a:r>
            <a:r>
              <a:rPr lang="ja-JP" altLang="en-US" dirty="0" smtClean="0">
                <a:solidFill>
                  <a:srgbClr val="4D4D4D"/>
                </a:solidFill>
                <a:cs typeface="Meiryo UI" pitchFamily="50" charset="-128"/>
              </a:rPr>
              <a:t>メッセージ</a:t>
            </a:r>
            <a:r>
              <a:rPr lang="en-US" altLang="ja-JP" dirty="0" smtClean="0">
                <a:solidFill>
                  <a:srgbClr val="4D4D4D"/>
                </a:solidFill>
                <a:cs typeface="Meiryo UI" pitchFamily="50" charset="-128"/>
              </a:rPr>
              <a:t/>
            </a:r>
            <a:br>
              <a:rPr lang="en-US" altLang="ja-JP" dirty="0" smtClean="0">
                <a:solidFill>
                  <a:srgbClr val="4D4D4D"/>
                </a:solidFill>
                <a:cs typeface="Meiryo UI" pitchFamily="50" charset="-128"/>
              </a:rPr>
            </a:br>
            <a:r>
              <a:rPr lang="ja-JP" altLang="en-US" dirty="0" smtClean="0">
                <a:solidFill>
                  <a:srgbClr val="4D4D4D"/>
                </a:solidFill>
                <a:cs typeface="Meiryo UI" pitchFamily="50" charset="-128"/>
              </a:rPr>
              <a:t>＜</a:t>
            </a:r>
            <a:r>
              <a:rPr lang="ja-JP" altLang="en-US" dirty="0">
                <a:solidFill>
                  <a:srgbClr val="4D4D4D"/>
                </a:solidFill>
                <a:cs typeface="Meiryo UI" pitchFamily="50" charset="-128"/>
              </a:rPr>
              <a:t>健康づくりのための身体活動基準</a:t>
            </a:r>
            <a:r>
              <a:rPr lang="en-US" altLang="ja-JP" dirty="0">
                <a:solidFill>
                  <a:srgbClr val="4D4D4D"/>
                </a:solidFill>
                <a:cs typeface="Meiryo UI" pitchFamily="50" charset="-128"/>
              </a:rPr>
              <a:t>2013</a:t>
            </a:r>
            <a:r>
              <a:rPr lang="ja-JP" altLang="en-US" dirty="0" smtClean="0">
                <a:solidFill>
                  <a:srgbClr val="4D4D4D"/>
                </a:solidFill>
                <a:cs typeface="Meiryo UI" pitchFamily="50" charset="-128"/>
              </a:rPr>
              <a:t>＞</a:t>
            </a:r>
            <a:endParaRPr lang="en-US" altLang="ja-JP" dirty="0" smtClean="0">
              <a:solidFill>
                <a:srgbClr val="4D4D4D"/>
              </a:solidFill>
              <a:cs typeface="Meiryo UI" pitchFamily="50" charset="-128"/>
            </a:endParaRPr>
          </a:p>
          <a:p>
            <a:pPr lvl="1">
              <a:spcBef>
                <a:spcPts val="1200"/>
              </a:spcBef>
              <a:defRPr/>
            </a:pPr>
            <a:r>
              <a:rPr lang="ja-JP" altLang="en-US" dirty="0" smtClean="0">
                <a:solidFill>
                  <a:srgbClr val="4D4D4D"/>
                </a:solidFill>
                <a:cs typeface="Meiryo UI" pitchFamily="50" charset="-128"/>
              </a:rPr>
              <a:t>現状</a:t>
            </a:r>
            <a:r>
              <a:rPr lang="ja-JP" altLang="en-US" dirty="0">
                <a:solidFill>
                  <a:srgbClr val="4D4D4D"/>
                </a:solidFill>
                <a:cs typeface="Meiryo UI" pitchFamily="50" charset="-128"/>
              </a:rPr>
              <a:t>より</a:t>
            </a:r>
            <a:r>
              <a:rPr lang="ja-JP" altLang="en-US" b="1" dirty="0">
                <a:solidFill>
                  <a:srgbClr val="E03C64"/>
                </a:solidFill>
                <a:cs typeface="Meiryo UI" pitchFamily="50" charset="-128"/>
              </a:rPr>
              <a:t>少しでも長く</a:t>
            </a:r>
            <a:r>
              <a:rPr lang="ja-JP" altLang="en-US" dirty="0">
                <a:solidFill>
                  <a:srgbClr val="4D4D4D"/>
                </a:solidFill>
                <a:cs typeface="Meiryo UI" pitchFamily="50" charset="-128"/>
              </a:rPr>
              <a:t>、あるいは</a:t>
            </a:r>
            <a:r>
              <a:rPr lang="ja-JP" altLang="en-US" b="1" dirty="0">
                <a:solidFill>
                  <a:srgbClr val="E03C64"/>
                </a:solidFill>
                <a:cs typeface="Meiryo UI" pitchFamily="50" charset="-128"/>
              </a:rPr>
              <a:t>活発</a:t>
            </a:r>
            <a:r>
              <a:rPr lang="ja-JP" altLang="en-US" dirty="0" smtClean="0">
                <a:solidFill>
                  <a:srgbClr val="4D4D4D"/>
                </a:solidFill>
                <a:cs typeface="Meiryo UI" pitchFamily="50" charset="-128"/>
              </a:rPr>
              <a:t>にからだを動かしましょう</a:t>
            </a:r>
            <a:endParaRPr lang="en-US" altLang="ja-JP" dirty="0" smtClean="0">
              <a:solidFill>
                <a:srgbClr val="4D4D4D"/>
              </a:solidFill>
            </a:endParaRPr>
          </a:p>
          <a:p>
            <a:pPr lvl="1">
              <a:spcBef>
                <a:spcPts val="1200"/>
              </a:spcBef>
              <a:defRPr/>
            </a:pPr>
            <a:r>
              <a:rPr lang="en-US" altLang="ja-JP" b="1" dirty="0" smtClean="0">
                <a:solidFill>
                  <a:srgbClr val="E03C64"/>
                </a:solidFill>
                <a:cs typeface="Meiryo UI" pitchFamily="50" charset="-128"/>
              </a:rPr>
              <a:t>18</a:t>
            </a:r>
            <a:r>
              <a:rPr lang="ja-JP" altLang="en-US" b="1" dirty="0">
                <a:solidFill>
                  <a:srgbClr val="E03C64"/>
                </a:solidFill>
                <a:cs typeface="Meiryo UI" pitchFamily="50" charset="-128"/>
              </a:rPr>
              <a:t>歳</a:t>
            </a:r>
            <a:r>
              <a:rPr lang="en-US" altLang="ja-JP" b="1" dirty="0">
                <a:solidFill>
                  <a:srgbClr val="E03C64"/>
                </a:solidFill>
                <a:cs typeface="Meiryo UI" pitchFamily="50" charset="-128"/>
              </a:rPr>
              <a:t>〜64</a:t>
            </a:r>
            <a:r>
              <a:rPr lang="ja-JP" altLang="en-US" b="1" dirty="0">
                <a:solidFill>
                  <a:srgbClr val="E03C64"/>
                </a:solidFill>
                <a:cs typeface="Meiryo UI" pitchFamily="50" charset="-128"/>
              </a:rPr>
              <a:t>歳</a:t>
            </a:r>
            <a:r>
              <a:rPr lang="ja-JP" altLang="en-US" dirty="0">
                <a:solidFill>
                  <a:srgbClr val="4D4D4D"/>
                </a:solidFill>
                <a:cs typeface="Meiryo UI" pitchFamily="50" charset="-128"/>
              </a:rPr>
              <a:t>の</a:t>
            </a:r>
            <a:r>
              <a:rPr lang="ja-JP" altLang="en-US" dirty="0" smtClean="0">
                <a:solidFill>
                  <a:srgbClr val="4D4D4D"/>
                </a:solidFill>
                <a:cs typeface="Meiryo UI" pitchFamily="50" charset="-128"/>
              </a:rPr>
              <a:t>方</a:t>
            </a:r>
            <a:r>
              <a:rPr lang="en-US" altLang="ja-JP" dirty="0" smtClean="0">
                <a:solidFill>
                  <a:srgbClr val="4D4D4D"/>
                </a:solidFill>
                <a:cs typeface="Meiryo UI" pitchFamily="50" charset="-128"/>
              </a:rPr>
              <a:t/>
            </a:r>
            <a:br>
              <a:rPr lang="en-US" altLang="ja-JP" dirty="0" smtClean="0">
                <a:solidFill>
                  <a:srgbClr val="4D4D4D"/>
                </a:solidFill>
                <a:cs typeface="Meiryo UI" pitchFamily="50" charset="-128"/>
              </a:rPr>
            </a:br>
            <a:r>
              <a:rPr lang="ja-JP" altLang="en-US" dirty="0" smtClean="0">
                <a:solidFill>
                  <a:srgbClr val="4D4D4D"/>
                </a:solidFill>
                <a:cs typeface="Meiryo UI" pitchFamily="50" charset="-128"/>
              </a:rPr>
              <a:t>いつ</a:t>
            </a:r>
            <a:r>
              <a:rPr lang="ja-JP" altLang="en-US" dirty="0">
                <a:solidFill>
                  <a:srgbClr val="4D4D4D"/>
                </a:solidFill>
                <a:cs typeface="Meiryo UI" pitchFamily="50" charset="-128"/>
              </a:rPr>
              <a:t>でもどこでも、</a:t>
            </a:r>
            <a:r>
              <a:rPr lang="en-US" altLang="ja-JP" b="1" dirty="0">
                <a:solidFill>
                  <a:srgbClr val="E03C64"/>
                </a:solidFill>
                <a:cs typeface="Meiryo UI" pitchFamily="50" charset="-128"/>
              </a:rPr>
              <a:t>1</a:t>
            </a:r>
            <a:r>
              <a:rPr lang="ja-JP" altLang="en-US" b="1" dirty="0">
                <a:solidFill>
                  <a:srgbClr val="E03C64"/>
                </a:solidFill>
                <a:cs typeface="Meiryo UI" pitchFamily="50" charset="-128"/>
              </a:rPr>
              <a:t>日合計</a:t>
            </a:r>
            <a:r>
              <a:rPr lang="en-US" altLang="ja-JP" b="1" dirty="0">
                <a:solidFill>
                  <a:srgbClr val="E03C64"/>
                </a:solidFill>
                <a:cs typeface="Meiryo UI" pitchFamily="50" charset="-128"/>
              </a:rPr>
              <a:t>60</a:t>
            </a:r>
            <a:r>
              <a:rPr lang="ja-JP" altLang="en-US" b="1" dirty="0">
                <a:solidFill>
                  <a:srgbClr val="E03C64"/>
                </a:solidFill>
                <a:cs typeface="Meiryo UI" pitchFamily="50" charset="-128"/>
              </a:rPr>
              <a:t>分</a:t>
            </a:r>
            <a:r>
              <a:rPr lang="ja-JP" altLang="en-US" dirty="0" smtClean="0">
                <a:solidFill>
                  <a:srgbClr val="4D4D4D"/>
                </a:solidFill>
                <a:cs typeface="Meiryo UI" pitchFamily="50" charset="-128"/>
              </a:rPr>
              <a:t>、活発</a:t>
            </a:r>
            <a:r>
              <a:rPr lang="ja-JP" altLang="en-US" dirty="0">
                <a:solidFill>
                  <a:srgbClr val="4D4D4D"/>
                </a:solidFill>
                <a:cs typeface="Meiryo UI" pitchFamily="50" charset="-128"/>
              </a:rPr>
              <a:t>にからだを動かしましょう</a:t>
            </a:r>
            <a:r>
              <a:rPr lang="ja-JP" altLang="en-US" dirty="0" smtClean="0">
                <a:solidFill>
                  <a:srgbClr val="4D4D4D"/>
                </a:solidFill>
                <a:cs typeface="Meiryo UI" pitchFamily="50" charset="-128"/>
              </a:rPr>
              <a:t>！</a:t>
            </a:r>
            <a:r>
              <a:rPr lang="en-US" altLang="ja-JP" dirty="0" smtClean="0">
                <a:solidFill>
                  <a:srgbClr val="4D4D4D"/>
                </a:solidFill>
                <a:cs typeface="Meiryo UI" pitchFamily="50" charset="-128"/>
              </a:rPr>
              <a:t/>
            </a:r>
            <a:br>
              <a:rPr lang="en-US" altLang="ja-JP" dirty="0" smtClean="0">
                <a:solidFill>
                  <a:srgbClr val="4D4D4D"/>
                </a:solidFill>
                <a:cs typeface="Meiryo UI" pitchFamily="50" charset="-128"/>
              </a:rPr>
            </a:br>
            <a:r>
              <a:rPr lang="ja-JP" altLang="en-US" dirty="0" smtClean="0">
                <a:solidFill>
                  <a:srgbClr val="4D4D4D"/>
                </a:solidFill>
                <a:cs typeface="Meiryo UI" pitchFamily="50" charset="-128"/>
              </a:rPr>
              <a:t>それ</a:t>
            </a:r>
            <a:r>
              <a:rPr lang="ja-JP" altLang="en-US" dirty="0">
                <a:solidFill>
                  <a:srgbClr val="4D4D4D"/>
                </a:solidFill>
                <a:cs typeface="Meiryo UI" pitchFamily="50" charset="-128"/>
              </a:rPr>
              <a:t>に、週合計</a:t>
            </a:r>
            <a:r>
              <a:rPr lang="en-US" altLang="ja-JP" dirty="0">
                <a:solidFill>
                  <a:srgbClr val="4D4D4D"/>
                </a:solidFill>
                <a:cs typeface="Meiryo UI" pitchFamily="50" charset="-128"/>
              </a:rPr>
              <a:t>60</a:t>
            </a:r>
            <a:r>
              <a:rPr lang="ja-JP" altLang="en-US" dirty="0">
                <a:solidFill>
                  <a:srgbClr val="4D4D4D"/>
                </a:solidFill>
                <a:cs typeface="Meiryo UI" pitchFamily="50" charset="-128"/>
              </a:rPr>
              <a:t>分のスポーツ</a:t>
            </a:r>
            <a:r>
              <a:rPr lang="ja-JP" altLang="en-US" dirty="0" smtClean="0">
                <a:solidFill>
                  <a:srgbClr val="4D4D4D"/>
                </a:solidFill>
                <a:cs typeface="Meiryo UI" pitchFamily="50" charset="-128"/>
              </a:rPr>
              <a:t>や体力づくり</a:t>
            </a:r>
            <a:r>
              <a:rPr lang="ja-JP" altLang="en-US" dirty="0">
                <a:solidFill>
                  <a:srgbClr val="4D4D4D"/>
                </a:solidFill>
                <a:cs typeface="Meiryo UI" pitchFamily="50" charset="-128"/>
              </a:rPr>
              <a:t>運動が含まれるとより効果的</a:t>
            </a:r>
            <a:r>
              <a:rPr lang="ja-JP" altLang="en-US" dirty="0" smtClean="0">
                <a:solidFill>
                  <a:srgbClr val="4D4D4D"/>
                </a:solidFill>
                <a:cs typeface="Meiryo UI" pitchFamily="50" charset="-128"/>
              </a:rPr>
              <a:t>です</a:t>
            </a:r>
            <a:endParaRPr lang="en-US" altLang="ja-JP" dirty="0" smtClean="0">
              <a:solidFill>
                <a:srgbClr val="4D4D4D"/>
              </a:solidFill>
              <a:cs typeface="Meiryo UI" pitchFamily="50" charset="-128"/>
            </a:endParaRPr>
          </a:p>
          <a:p>
            <a:pPr lvl="1">
              <a:spcBef>
                <a:spcPts val="1200"/>
              </a:spcBef>
              <a:defRPr/>
            </a:pPr>
            <a:r>
              <a:rPr lang="en-US" altLang="ja-JP" b="1" dirty="0" smtClean="0">
                <a:solidFill>
                  <a:srgbClr val="E03C64"/>
                </a:solidFill>
                <a:cs typeface="Meiryo UI" pitchFamily="50" charset="-128"/>
              </a:rPr>
              <a:t>65</a:t>
            </a:r>
            <a:r>
              <a:rPr lang="ja-JP" altLang="en-US" b="1" dirty="0">
                <a:solidFill>
                  <a:srgbClr val="E03C64"/>
                </a:solidFill>
                <a:cs typeface="Meiryo UI" pitchFamily="50" charset="-128"/>
              </a:rPr>
              <a:t>歳以上</a:t>
            </a:r>
            <a:r>
              <a:rPr lang="ja-JP" altLang="en-US" dirty="0">
                <a:solidFill>
                  <a:srgbClr val="4D4D4D"/>
                </a:solidFill>
                <a:cs typeface="Meiryo UI" pitchFamily="50" charset="-128"/>
              </a:rPr>
              <a:t>の方</a:t>
            </a:r>
            <a:r>
              <a:rPr lang="ja-JP" altLang="en-US" dirty="0" smtClean="0">
                <a:solidFill>
                  <a:srgbClr val="4D4D4D"/>
                </a:solidFill>
                <a:cs typeface="Meiryo UI" pitchFamily="50" charset="-128"/>
              </a:rPr>
              <a:t>は</a:t>
            </a:r>
            <a:r>
              <a:rPr lang="en-US" altLang="ja-JP" dirty="0" smtClean="0">
                <a:solidFill>
                  <a:srgbClr val="4D4D4D"/>
                </a:solidFill>
                <a:cs typeface="Meiryo UI" pitchFamily="50" charset="-128"/>
              </a:rPr>
              <a:t/>
            </a:r>
            <a:br>
              <a:rPr lang="en-US" altLang="ja-JP" dirty="0" smtClean="0">
                <a:solidFill>
                  <a:srgbClr val="4D4D4D"/>
                </a:solidFill>
                <a:cs typeface="Meiryo UI" pitchFamily="50" charset="-128"/>
              </a:rPr>
            </a:br>
            <a:r>
              <a:rPr lang="ja-JP" altLang="en-US" dirty="0" smtClean="0">
                <a:solidFill>
                  <a:srgbClr val="4D4D4D"/>
                </a:solidFill>
                <a:cs typeface="Meiryo UI" pitchFamily="50" charset="-128"/>
              </a:rPr>
              <a:t>余暇</a:t>
            </a:r>
            <a:r>
              <a:rPr lang="ja-JP" altLang="en-US" dirty="0">
                <a:solidFill>
                  <a:srgbClr val="4D4D4D"/>
                </a:solidFill>
                <a:cs typeface="Meiryo UI" pitchFamily="50" charset="-128"/>
              </a:rPr>
              <a:t>を座って過ごすばかりでなく、軽くて</a:t>
            </a:r>
            <a:r>
              <a:rPr lang="ja-JP" altLang="en-US" dirty="0" smtClean="0">
                <a:solidFill>
                  <a:srgbClr val="4D4D4D"/>
                </a:solidFill>
                <a:cs typeface="Meiryo UI" pitchFamily="50" charset="-128"/>
              </a:rPr>
              <a:t>もいい</a:t>
            </a:r>
            <a:r>
              <a:rPr lang="ja-JP" altLang="en-US" dirty="0">
                <a:solidFill>
                  <a:srgbClr val="4D4D4D"/>
                </a:solidFill>
                <a:cs typeface="Meiryo UI" pitchFamily="50" charset="-128"/>
              </a:rPr>
              <a:t>ので</a:t>
            </a:r>
            <a:r>
              <a:rPr lang="en-US" altLang="ja-JP" b="1" dirty="0">
                <a:solidFill>
                  <a:srgbClr val="E03C64"/>
                </a:solidFill>
                <a:cs typeface="Meiryo UI" pitchFamily="50" charset="-128"/>
              </a:rPr>
              <a:t>1</a:t>
            </a:r>
            <a:r>
              <a:rPr lang="ja-JP" altLang="en-US" b="1" dirty="0">
                <a:solidFill>
                  <a:srgbClr val="E03C64"/>
                </a:solidFill>
                <a:cs typeface="Meiryo UI" pitchFamily="50" charset="-128"/>
              </a:rPr>
              <a:t>日合計</a:t>
            </a:r>
            <a:r>
              <a:rPr lang="en-US" altLang="ja-JP" b="1" dirty="0">
                <a:solidFill>
                  <a:srgbClr val="E03C64"/>
                </a:solidFill>
                <a:cs typeface="Meiryo UI" pitchFamily="50" charset="-128"/>
              </a:rPr>
              <a:t>40</a:t>
            </a:r>
            <a:r>
              <a:rPr lang="ja-JP" altLang="en-US" b="1" dirty="0">
                <a:solidFill>
                  <a:srgbClr val="E03C64"/>
                </a:solidFill>
                <a:cs typeface="Meiryo UI" pitchFamily="50" charset="-128"/>
              </a:rPr>
              <a:t>分</a:t>
            </a:r>
            <a:r>
              <a:rPr lang="ja-JP" altLang="en-US" dirty="0">
                <a:solidFill>
                  <a:srgbClr val="4D4D4D"/>
                </a:solidFill>
                <a:cs typeface="Meiryo UI" pitchFamily="50" charset="-128"/>
              </a:rPr>
              <a:t>、からだを動かしましょう！</a:t>
            </a:r>
            <a:endParaRPr lang="en-US" altLang="ja-JP" dirty="0">
              <a:solidFill>
                <a:srgbClr val="4D4D4D"/>
              </a:solidFill>
              <a:cs typeface="Meiryo UI" pitchFamily="50" charset="-128"/>
            </a:endParaRPr>
          </a:p>
        </p:txBody>
      </p:sp>
      <p:grpSp>
        <p:nvGrpSpPr>
          <p:cNvPr id="30" name="グループ化 29"/>
          <p:cNvGrpSpPr/>
          <p:nvPr/>
        </p:nvGrpSpPr>
        <p:grpSpPr>
          <a:xfrm>
            <a:off x="7736069" y="0"/>
            <a:ext cx="1407931" cy="2808312"/>
            <a:chOff x="108619" y="3913455"/>
            <a:chExt cx="1407931" cy="2808312"/>
          </a:xfrm>
        </p:grpSpPr>
        <p:sp>
          <p:nvSpPr>
            <p:cNvPr id="31" name="縦巻き 30"/>
            <p:cNvSpPr/>
            <p:nvPr/>
          </p:nvSpPr>
          <p:spPr>
            <a:xfrm>
              <a:off x="108619" y="3913455"/>
              <a:ext cx="1407931" cy="2808312"/>
            </a:xfrm>
            <a:prstGeom prst="verticalScroll">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標語部門</a:t>
              </a:r>
              <a:endParaRPr kumimoji="1" lang="en-US" altLang="ja-JP" sz="1000" b="1" dirty="0" smtClean="0">
                <a:solidFill>
                  <a:srgbClr val="FF0000"/>
                </a:solidFill>
              </a:endParaRPr>
            </a:p>
            <a:p>
              <a:pPr algn="ctr"/>
              <a:r>
                <a:rPr kumimoji="1" lang="ja-JP" altLang="en-US" sz="1000" b="1" dirty="0" smtClean="0">
                  <a:solidFill>
                    <a:srgbClr val="FF0000"/>
                  </a:solidFill>
                </a:rPr>
                <a:t> 金賞</a:t>
              </a:r>
              <a:endParaRPr kumimoji="1" lang="ja-JP" altLang="en-US" sz="1000" b="1" dirty="0">
                <a:solidFill>
                  <a:srgbClr val="FF0000"/>
                </a:solidFill>
              </a:endParaRPr>
            </a:p>
          </p:txBody>
        </p:sp>
        <p:sp>
          <p:nvSpPr>
            <p:cNvPr id="32" name="テキスト ボックス 31"/>
            <p:cNvSpPr txBox="1"/>
            <p:nvPr/>
          </p:nvSpPr>
          <p:spPr>
            <a:xfrm>
              <a:off x="304752" y="4253894"/>
              <a:ext cx="1015663" cy="2467873"/>
            </a:xfrm>
            <a:prstGeom prst="rect">
              <a:avLst/>
            </a:prstGeom>
            <a:noFill/>
          </p:spPr>
          <p:txBody>
            <a:bodyPr vert="eaVert" wrap="square" rtlCol="0">
              <a:spAutoFit/>
            </a:bodyPr>
            <a:lstStyle/>
            <a:p>
              <a:r>
                <a:rPr lang="ja-JP" altLang="en-US" dirty="0" smtClean="0">
                  <a:latin typeface="HG行書体" panose="03000609000000000000" pitchFamily="65" charset="-128"/>
                  <a:ea typeface="HG行書体" panose="03000609000000000000" pitchFamily="65" charset="-128"/>
                </a:rPr>
                <a:t>プラステン（＋</a:t>
              </a:r>
              <a:r>
                <a:rPr lang="en-US" altLang="ja-JP" dirty="0" smtClean="0">
                  <a:latin typeface="HG行書体" panose="03000609000000000000" pitchFamily="65" charset="-128"/>
                  <a:ea typeface="HG行書体" panose="03000609000000000000" pitchFamily="65" charset="-128"/>
                </a:rPr>
                <a:t>10</a:t>
              </a:r>
              <a:r>
                <a:rPr lang="ja-JP" altLang="en-US" dirty="0" smtClean="0">
                  <a:latin typeface="HG行書体" panose="03000609000000000000" pitchFamily="65" charset="-128"/>
                  <a:ea typeface="HG行書体" panose="03000609000000000000" pitchFamily="65" charset="-128"/>
                </a:rPr>
                <a:t>）</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健康</a:t>
              </a:r>
              <a:r>
                <a:rPr lang="ja-JP" altLang="en-US" dirty="0">
                  <a:latin typeface="HG行書体" panose="03000609000000000000" pitchFamily="65" charset="-128"/>
                  <a:ea typeface="HG行書体" panose="03000609000000000000" pitchFamily="65" charset="-128"/>
                </a:rPr>
                <a:t>寿命を</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伸ばしましょう</a:t>
              </a:r>
            </a:p>
          </p:txBody>
        </p:sp>
      </p:grpSp>
      <p:sp>
        <p:nvSpPr>
          <p:cNvPr id="35" name="角丸四角形 34"/>
          <p:cNvSpPr/>
          <p:nvPr/>
        </p:nvSpPr>
        <p:spPr bwMode="auto">
          <a:xfrm>
            <a:off x="251520" y="4941168"/>
            <a:ext cx="8642350" cy="1450786"/>
          </a:xfrm>
          <a:prstGeom prst="roundRect">
            <a:avLst/>
          </a:prstGeom>
          <a:solidFill>
            <a:srgbClr val="E03C64"/>
          </a:solidFill>
          <a:ln w="9525" cap="flat" cmpd="sng" algn="ctr">
            <a:noFill/>
            <a:prstDash val="solid"/>
            <a:headEnd type="none" w="med" len="med"/>
            <a:tailEnd type="none" w="med" len="med"/>
          </a:ln>
          <a:effectLst/>
        </p:spPr>
        <p:txBody>
          <a:bodyPr/>
          <a:lstStyle/>
          <a:p>
            <a:pPr algn="ctr">
              <a:defRPr/>
            </a:pPr>
            <a:r>
              <a:rPr kumimoji="0" lang="ja-JP" altLang="en-US" sz="2800" kern="0" dirty="0">
                <a:solidFill>
                  <a:prstClr val="white"/>
                </a:solidFill>
                <a:latin typeface="Segoe UI Semibold" pitchFamily="34" charset="0"/>
                <a:ea typeface="Meiryo UI" pitchFamily="50" charset="-128"/>
                <a:cs typeface="Meiryo UI" pitchFamily="50" charset="-128"/>
              </a:rPr>
              <a:t>  ＜健康づくりのための身体活動指針＞ </a:t>
            </a:r>
            <a:endParaRPr kumimoji="0" lang="en-US" altLang="ja-JP" sz="2800" kern="0" dirty="0" smtClean="0">
              <a:solidFill>
                <a:prstClr val="white"/>
              </a:solidFill>
              <a:latin typeface="Segoe UI Semibold" pitchFamily="34" charset="0"/>
              <a:ea typeface="Meiryo UI" pitchFamily="50" charset="-128"/>
              <a:cs typeface="Meiryo UI" pitchFamily="50" charset="-128"/>
            </a:endParaRPr>
          </a:p>
          <a:p>
            <a:pPr>
              <a:defRPr/>
            </a:pPr>
            <a:r>
              <a:rPr kumimoji="0" lang="ja-JP" altLang="en-US" kern="0" dirty="0" smtClean="0">
                <a:solidFill>
                  <a:prstClr val="white"/>
                </a:solidFill>
                <a:latin typeface="Segoe UI Semibold" pitchFamily="34" charset="0"/>
                <a:ea typeface="Meiryo UI" pitchFamily="50" charset="-128"/>
                <a:cs typeface="Meiryo UI" pitchFamily="50" charset="-128"/>
              </a:rPr>
              <a:t>　　　　　　　　　　　　　　　　　　　　  プラステン</a:t>
            </a:r>
            <a:endParaRPr kumimoji="0" lang="ja-JP" altLang="en-US" kern="0" dirty="0">
              <a:solidFill>
                <a:prstClr val="white"/>
              </a:solidFill>
              <a:latin typeface="Segoe UI Semibold" pitchFamily="34" charset="0"/>
              <a:ea typeface="Meiryo UI" pitchFamily="50" charset="-128"/>
              <a:cs typeface="Meiryo UI" pitchFamily="50" charset="-128"/>
            </a:endParaRPr>
          </a:p>
          <a:p>
            <a:pPr algn="ctr" eaLnBrk="1" fontAlgn="auto" hangingPunct="1">
              <a:spcBef>
                <a:spcPts val="0"/>
              </a:spcBef>
              <a:spcAft>
                <a:spcPts val="0"/>
              </a:spcAft>
              <a:defRPr/>
            </a:pPr>
            <a:r>
              <a:rPr kumimoji="0" lang="ja-JP" altLang="en-US" sz="2800" kern="0" dirty="0" smtClean="0">
                <a:solidFill>
                  <a:prstClr val="white"/>
                </a:solidFill>
                <a:latin typeface="Segoe UI Semibold" pitchFamily="34" charset="0"/>
                <a:ea typeface="Meiryo UI" pitchFamily="50" charset="-128"/>
                <a:cs typeface="Meiryo UI" pitchFamily="50" charset="-128"/>
              </a:rPr>
              <a:t>今</a:t>
            </a:r>
            <a:r>
              <a:rPr kumimoji="0" lang="ja-JP" altLang="en-US" sz="2800" kern="0" dirty="0">
                <a:solidFill>
                  <a:prstClr val="white"/>
                </a:solidFill>
                <a:latin typeface="Segoe UI Semibold" pitchFamily="34" charset="0"/>
                <a:ea typeface="Meiryo UI" pitchFamily="50" charset="-128"/>
                <a:cs typeface="Meiryo UI" pitchFamily="50" charset="-128"/>
              </a:rPr>
              <a:t>より</a:t>
            </a:r>
            <a:r>
              <a:rPr kumimoji="0" lang="en-US" altLang="ja-JP" sz="3200" kern="0" dirty="0">
                <a:solidFill>
                  <a:prstClr val="white"/>
                </a:solidFill>
                <a:latin typeface="Segoe UI Semibold" pitchFamily="34" charset="0"/>
                <a:ea typeface="Meiryo UI" pitchFamily="50" charset="-128"/>
                <a:cs typeface="Meiryo UI" pitchFamily="50" charset="-128"/>
              </a:rPr>
              <a:t>10</a:t>
            </a:r>
            <a:r>
              <a:rPr kumimoji="0" lang="ja-JP" altLang="en-US" sz="2400" kern="0" dirty="0">
                <a:solidFill>
                  <a:prstClr val="white"/>
                </a:solidFill>
                <a:latin typeface="Segoe UI Semibold" pitchFamily="34" charset="0"/>
                <a:ea typeface="Meiryo UI" pitchFamily="50" charset="-128"/>
                <a:cs typeface="Meiryo UI" pitchFamily="50" charset="-128"/>
              </a:rPr>
              <a:t>分</a:t>
            </a:r>
            <a:r>
              <a:rPr kumimoji="0" lang="ja-JP" altLang="en-US" sz="2800" kern="0" dirty="0">
                <a:solidFill>
                  <a:prstClr val="white"/>
                </a:solidFill>
                <a:latin typeface="Segoe UI Semibold" pitchFamily="34" charset="0"/>
                <a:ea typeface="Meiryo UI" pitchFamily="50" charset="-128"/>
                <a:cs typeface="Meiryo UI" pitchFamily="50" charset="-128"/>
              </a:rPr>
              <a:t>多く（</a:t>
            </a:r>
            <a:r>
              <a:rPr kumimoji="0" lang="en-US" altLang="ja-JP" sz="3200" kern="0" dirty="0">
                <a:solidFill>
                  <a:prstClr val="white"/>
                </a:solidFill>
                <a:latin typeface="Segoe UI Semibold" pitchFamily="34" charset="0"/>
                <a:ea typeface="Meiryo UI" pitchFamily="50" charset="-128"/>
                <a:cs typeface="Meiryo UI" pitchFamily="50" charset="-128"/>
              </a:rPr>
              <a:t>+10</a:t>
            </a:r>
            <a:r>
              <a:rPr kumimoji="0" lang="ja-JP" altLang="en-US" sz="2800" kern="0" dirty="0">
                <a:solidFill>
                  <a:prstClr val="white"/>
                </a:solidFill>
                <a:latin typeface="Segoe UI Semibold" pitchFamily="34" charset="0"/>
                <a:ea typeface="Meiryo UI" pitchFamily="50" charset="-128"/>
                <a:cs typeface="Meiryo UI" pitchFamily="50" charset="-128"/>
              </a:rPr>
              <a:t>）からだを動かしましょう！ </a:t>
            </a:r>
            <a:endParaRPr kumimoji="0" lang="ja-JP" altLang="en-US" sz="2800" kern="0" dirty="0">
              <a:solidFill>
                <a:prstClr val="white"/>
              </a:solidFill>
              <a:effectLst>
                <a:outerShdw blurRad="38100" dist="38100" dir="2700000" algn="tl">
                  <a:srgbClr val="000000">
                    <a:alpha val="43137"/>
                  </a:srgbClr>
                </a:outerShdw>
              </a:effectLst>
              <a:latin typeface="Segoe UI Semibold" pitchFamily="34" charset="0"/>
              <a:ea typeface="Meiryo UI" pitchFamily="50" charset="-128"/>
              <a:cs typeface="Meiryo UI" pitchFamily="50" charset="-128"/>
            </a:endParaRPr>
          </a:p>
        </p:txBody>
      </p:sp>
      <p:sp>
        <p:nvSpPr>
          <p:cNvPr id="8" name="テキスト ボックス 7">
            <a:hlinkClick r:id="rId2"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875045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0"/>
          </p:nvPr>
        </p:nvSpPr>
        <p:spPr>
          <a:xfrm>
            <a:off x="134936" y="908050"/>
            <a:ext cx="7461400" cy="5113238"/>
          </a:xfrm>
        </p:spPr>
        <p:txBody>
          <a:bodyPr/>
          <a:lstStyle/>
          <a:p>
            <a:r>
              <a:rPr kumimoji="1" lang="ja-JP" altLang="en-US" dirty="0" smtClean="0">
                <a:solidFill>
                  <a:srgbClr val="4D4D4D"/>
                </a:solidFill>
              </a:rPr>
              <a:t>日本運動疫学会スライドショーコンテストＷＧ</a:t>
            </a:r>
            <a:endParaRPr kumimoji="1" lang="en-US" altLang="ja-JP" dirty="0" smtClean="0">
              <a:solidFill>
                <a:srgbClr val="4D4D4D"/>
              </a:solidFill>
            </a:endParaRPr>
          </a:p>
          <a:p>
            <a:r>
              <a:rPr kumimoji="1" lang="ja-JP" altLang="en-US" dirty="0" smtClean="0">
                <a:solidFill>
                  <a:srgbClr val="4D4D4D"/>
                </a:solidFill>
              </a:rPr>
              <a:t>作成者（五十音順）</a:t>
            </a:r>
            <a:endParaRPr kumimoji="1" lang="en-US" altLang="ja-JP" dirty="0" smtClean="0">
              <a:solidFill>
                <a:srgbClr val="4D4D4D"/>
              </a:solidFill>
            </a:endParaRPr>
          </a:p>
          <a:p>
            <a:pPr lvl="1"/>
            <a:r>
              <a:rPr lang="ja-JP" altLang="en-US" dirty="0" smtClean="0">
                <a:solidFill>
                  <a:srgbClr val="4D4D4D"/>
                </a:solidFill>
              </a:rPr>
              <a:t>安藤大輔（山梨大学）</a:t>
            </a:r>
            <a:endParaRPr lang="en-US" altLang="ja-JP" dirty="0" smtClean="0">
              <a:solidFill>
                <a:srgbClr val="4D4D4D"/>
              </a:solidFill>
            </a:endParaRPr>
          </a:p>
          <a:p>
            <a:pPr lvl="1"/>
            <a:r>
              <a:rPr lang="ja-JP" altLang="en-US" dirty="0" smtClean="0">
                <a:solidFill>
                  <a:srgbClr val="4D4D4D"/>
                </a:solidFill>
              </a:rPr>
              <a:t>菊池宏幸（東京医科大学）</a:t>
            </a:r>
            <a:endParaRPr lang="en-US" altLang="ja-JP" dirty="0" smtClean="0">
              <a:solidFill>
                <a:srgbClr val="4D4D4D"/>
              </a:solidFill>
            </a:endParaRPr>
          </a:p>
          <a:p>
            <a:pPr lvl="1"/>
            <a:r>
              <a:rPr lang="ja-JP" altLang="en-US" dirty="0" smtClean="0">
                <a:solidFill>
                  <a:srgbClr val="4D4D4D"/>
                </a:solidFill>
              </a:rPr>
              <a:t>岸本裕歩（九州大学）</a:t>
            </a:r>
            <a:endParaRPr lang="en-US" altLang="ja-JP" dirty="0" smtClean="0">
              <a:solidFill>
                <a:srgbClr val="4D4D4D"/>
              </a:solidFill>
            </a:endParaRPr>
          </a:p>
          <a:p>
            <a:pPr lvl="1"/>
            <a:r>
              <a:rPr lang="ja-JP" altLang="en-US" dirty="0" smtClean="0">
                <a:solidFill>
                  <a:srgbClr val="4D4D4D"/>
                </a:solidFill>
              </a:rPr>
              <a:t>笹井浩行（筑波大学）</a:t>
            </a:r>
            <a:endParaRPr lang="en-US" altLang="ja-JP" dirty="0" smtClean="0">
              <a:solidFill>
                <a:srgbClr val="4D4D4D"/>
              </a:solidFill>
            </a:endParaRPr>
          </a:p>
          <a:p>
            <a:pPr lvl="1"/>
            <a:r>
              <a:rPr lang="ja-JP" altLang="en-US" dirty="0" smtClean="0">
                <a:solidFill>
                  <a:srgbClr val="4D4D4D"/>
                </a:solidFill>
              </a:rPr>
              <a:t>中田由夫（筑波大学）</a:t>
            </a:r>
            <a:endParaRPr lang="en-US" altLang="ja-JP" dirty="0" smtClean="0">
              <a:solidFill>
                <a:srgbClr val="4D4D4D"/>
              </a:solidFill>
            </a:endParaRPr>
          </a:p>
          <a:p>
            <a:pPr lvl="1"/>
            <a:r>
              <a:rPr lang="ja-JP" altLang="en-US" dirty="0" smtClean="0">
                <a:solidFill>
                  <a:srgbClr val="4D4D4D"/>
                </a:solidFill>
              </a:rPr>
              <a:t>門間陽樹（東北大学）</a:t>
            </a:r>
            <a:endParaRPr lang="en-US" altLang="ja-JP" dirty="0" smtClean="0">
              <a:solidFill>
                <a:srgbClr val="4D4D4D"/>
              </a:solidFill>
            </a:endParaRPr>
          </a:p>
          <a:p>
            <a:pPr lvl="1"/>
            <a:r>
              <a:rPr kumimoji="1" lang="ja-JP" altLang="en-US" dirty="0" smtClean="0">
                <a:solidFill>
                  <a:srgbClr val="4D4D4D"/>
                </a:solidFill>
              </a:rPr>
              <a:t>山北満哉（北里大学）</a:t>
            </a:r>
            <a:endParaRPr kumimoji="1" lang="en-US" altLang="ja-JP" dirty="0" smtClean="0">
              <a:solidFill>
                <a:srgbClr val="4D4D4D"/>
              </a:solidFill>
            </a:endParaRPr>
          </a:p>
          <a:p>
            <a:r>
              <a:rPr lang="ja-JP" altLang="en-US" dirty="0" smtClean="0">
                <a:solidFill>
                  <a:srgbClr val="4D4D4D"/>
                </a:solidFill>
              </a:rPr>
              <a:t>協力者（五十音順）</a:t>
            </a:r>
            <a:endParaRPr lang="en-US" altLang="ja-JP" dirty="0" smtClean="0">
              <a:solidFill>
                <a:srgbClr val="4D4D4D"/>
              </a:solidFill>
            </a:endParaRPr>
          </a:p>
          <a:p>
            <a:pPr lvl="1"/>
            <a:r>
              <a:rPr lang="ja-JP" altLang="en-US" dirty="0" smtClean="0">
                <a:solidFill>
                  <a:srgbClr val="4D4D4D"/>
                </a:solidFill>
              </a:rPr>
              <a:t>金森　 悟</a:t>
            </a:r>
            <a:r>
              <a:rPr lang="ja-JP" altLang="en-US" dirty="0">
                <a:solidFill>
                  <a:srgbClr val="4D4D4D"/>
                </a:solidFill>
              </a:rPr>
              <a:t>（伊藤忠</a:t>
            </a:r>
            <a:r>
              <a:rPr lang="ja-JP" altLang="en-US" dirty="0" smtClean="0">
                <a:solidFill>
                  <a:srgbClr val="4D4D4D"/>
                </a:solidFill>
              </a:rPr>
              <a:t>テクノソリューションズ）</a:t>
            </a:r>
            <a:endParaRPr kumimoji="1" lang="en-US" altLang="ja-JP" dirty="0" smtClean="0">
              <a:solidFill>
                <a:srgbClr val="4D4D4D"/>
              </a:solidFill>
            </a:endParaRPr>
          </a:p>
          <a:p>
            <a:pPr lvl="1"/>
            <a:r>
              <a:rPr kumimoji="1" lang="ja-JP" altLang="en-US" dirty="0" smtClean="0">
                <a:solidFill>
                  <a:srgbClr val="4D4D4D"/>
                </a:solidFill>
              </a:rPr>
              <a:t>難波秀行（和洋女子大）</a:t>
            </a:r>
            <a:endParaRPr kumimoji="1" lang="en-US" altLang="ja-JP" dirty="0" smtClean="0">
              <a:solidFill>
                <a:srgbClr val="4D4D4D"/>
              </a:solidFill>
            </a:endParaRPr>
          </a:p>
          <a:p>
            <a:pPr lvl="1"/>
            <a:r>
              <a:rPr lang="ja-JP" altLang="en-US" dirty="0">
                <a:solidFill>
                  <a:srgbClr val="4D4D4D"/>
                </a:solidFill>
              </a:rPr>
              <a:t>原田和弘</a:t>
            </a:r>
            <a:r>
              <a:rPr lang="ja-JP" altLang="en-US" dirty="0" smtClean="0">
                <a:solidFill>
                  <a:srgbClr val="4D4D4D"/>
                </a:solidFill>
              </a:rPr>
              <a:t>（国立</a:t>
            </a:r>
            <a:r>
              <a:rPr lang="ja-JP" altLang="en-US" dirty="0">
                <a:solidFill>
                  <a:srgbClr val="4D4D4D"/>
                </a:solidFill>
              </a:rPr>
              <a:t>長寿医療研究</a:t>
            </a:r>
            <a:r>
              <a:rPr lang="ja-JP" altLang="en-US" dirty="0" smtClean="0">
                <a:solidFill>
                  <a:srgbClr val="4D4D4D"/>
                </a:solidFill>
              </a:rPr>
              <a:t>センター）</a:t>
            </a:r>
            <a:endParaRPr kumimoji="1" lang="en-US" altLang="ja-JP" dirty="0" smtClean="0">
              <a:solidFill>
                <a:srgbClr val="4D4D4D"/>
              </a:solidFill>
            </a:endParaRPr>
          </a:p>
        </p:txBody>
      </p:sp>
      <p:pic>
        <p:nvPicPr>
          <p:cNvPr id="3" name="図 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15458" y="5188032"/>
            <a:ext cx="3533006" cy="833256"/>
          </a:xfrm>
          <a:prstGeom prst="rect">
            <a:avLst/>
          </a:prstGeom>
        </p:spPr>
      </p:pic>
      <p:sp>
        <p:nvSpPr>
          <p:cNvPr id="4" name="テキスト ボックス 3"/>
          <p:cNvSpPr txBox="1"/>
          <p:nvPr/>
        </p:nvSpPr>
        <p:spPr>
          <a:xfrm>
            <a:off x="6609737" y="5949280"/>
            <a:ext cx="2138727" cy="253916"/>
          </a:xfrm>
          <a:prstGeom prst="rect">
            <a:avLst/>
          </a:prstGeom>
          <a:noFill/>
        </p:spPr>
        <p:txBody>
          <a:bodyPr wrap="none" rtlCol="0">
            <a:spAutoFit/>
          </a:bodyPr>
          <a:lstStyle/>
          <a:p>
            <a:pPr algn="r"/>
            <a:r>
              <a:rPr lang="en-GB" altLang="ja-JP" sz="1050" dirty="0">
                <a:hlinkClick r:id="rId2"/>
              </a:rPr>
              <a:t>http://</a:t>
            </a:r>
            <a:r>
              <a:rPr lang="en-GB" altLang="ja-JP" sz="1050" dirty="0" smtClean="0">
                <a:hlinkClick r:id="rId2"/>
              </a:rPr>
              <a:t>jaee.umin.jp/index.html</a:t>
            </a:r>
            <a:endParaRPr kumimoji="1" lang="ja-JP" altLang="en-US" sz="1050" dirty="0"/>
          </a:p>
        </p:txBody>
      </p:sp>
      <p:sp>
        <p:nvSpPr>
          <p:cNvPr id="5" name="テキスト ボックス 4">
            <a:hlinkClick r:id="rId4"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040032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グループ化 44"/>
          <p:cNvGrpSpPr/>
          <p:nvPr/>
        </p:nvGrpSpPr>
        <p:grpSpPr>
          <a:xfrm>
            <a:off x="108619" y="729868"/>
            <a:ext cx="1407931" cy="2808312"/>
            <a:chOff x="108619" y="908720"/>
            <a:chExt cx="1407931" cy="2808312"/>
          </a:xfrm>
        </p:grpSpPr>
        <p:sp>
          <p:nvSpPr>
            <p:cNvPr id="28" name="縦巻き 27">
              <a:hlinkClick r:id="rId3" action="ppaction://hlinksldjump"/>
            </p:cNvPr>
            <p:cNvSpPr/>
            <p:nvPr/>
          </p:nvSpPr>
          <p:spPr>
            <a:xfrm>
              <a:off x="108619" y="908720"/>
              <a:ext cx="1407931" cy="2808312"/>
            </a:xfrm>
            <a:prstGeom prst="verticalScroll">
              <a:avLst/>
            </a:prstGeom>
            <a:solidFill>
              <a:schemeClr val="accent5">
                <a:lumMod val="40000"/>
                <a:lumOff val="6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用語部門</a:t>
              </a:r>
              <a:endParaRPr kumimoji="1" lang="en-US" altLang="ja-JP" sz="1000" b="1" dirty="0" smtClean="0">
                <a:solidFill>
                  <a:srgbClr val="FF0000"/>
                </a:solidFill>
              </a:endParaRPr>
            </a:p>
            <a:p>
              <a:pPr algn="ctr"/>
              <a:r>
                <a:rPr kumimoji="1" lang="ja-JP" altLang="en-US" sz="1000" b="1" dirty="0" smtClean="0">
                  <a:solidFill>
                    <a:srgbClr val="FF0000"/>
                  </a:solidFill>
                </a:rPr>
                <a:t> 金賞</a:t>
              </a:r>
              <a:endParaRPr kumimoji="1" lang="ja-JP" altLang="en-US" sz="1000" b="1" dirty="0">
                <a:solidFill>
                  <a:srgbClr val="FF0000"/>
                </a:solidFill>
              </a:endParaRPr>
            </a:p>
          </p:txBody>
        </p:sp>
        <p:sp>
          <p:nvSpPr>
            <p:cNvPr id="29" name="テキスト ボックス 28">
              <a:hlinkClick r:id="rId3" action="ppaction://hlinksldjump"/>
            </p:cNvPr>
            <p:cNvSpPr txBox="1"/>
            <p:nvPr/>
          </p:nvSpPr>
          <p:spPr>
            <a:xfrm>
              <a:off x="304752" y="1249159"/>
              <a:ext cx="1015663" cy="2467873"/>
            </a:xfrm>
            <a:prstGeom prst="rect">
              <a:avLst/>
            </a:prstGeom>
            <a:noFill/>
          </p:spPr>
          <p:txBody>
            <a:bodyPr vert="eaVert" wrap="square" rtlCol="0">
              <a:spAutoFit/>
            </a:bodyPr>
            <a:lstStyle/>
            <a:p>
              <a:r>
                <a:rPr kumimoji="1" lang="ja-JP" altLang="en-US" dirty="0" smtClean="0">
                  <a:latin typeface="HG行書体" panose="03000609000000000000" pitchFamily="65" charset="-128"/>
                  <a:ea typeface="HG行書体" panose="03000609000000000000" pitchFamily="65" charset="-128"/>
                </a:rPr>
                <a:t>「座り過ぎ」</a:t>
              </a:r>
              <a:endParaRPr kumimoji="1"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「運動不足」と</a:t>
              </a:r>
              <a:endParaRPr lang="en-US" altLang="ja-JP" dirty="0" smtClean="0">
                <a:latin typeface="HG行書体" panose="03000609000000000000" pitchFamily="65" charset="-128"/>
                <a:ea typeface="HG行書体" panose="03000609000000000000" pitchFamily="65" charset="-128"/>
              </a:endParaRPr>
            </a:p>
            <a:p>
              <a:r>
                <a:rPr kumimoji="1" lang="ja-JP" altLang="en-US" dirty="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　　　　　違います</a:t>
              </a:r>
              <a:endParaRPr kumimoji="1" lang="ja-JP" altLang="en-US" dirty="0">
                <a:latin typeface="HG行書体" panose="03000609000000000000" pitchFamily="65" charset="-128"/>
                <a:ea typeface="HG行書体" panose="03000609000000000000" pitchFamily="65" charset="-128"/>
              </a:endParaRPr>
            </a:p>
          </p:txBody>
        </p:sp>
      </p:grpSp>
      <p:sp>
        <p:nvSpPr>
          <p:cNvPr id="3" name="テキスト ボックス 2"/>
          <p:cNvSpPr txBox="1"/>
          <p:nvPr/>
        </p:nvSpPr>
        <p:spPr>
          <a:xfrm>
            <a:off x="3658930" y="90505"/>
            <a:ext cx="1826141" cy="584775"/>
          </a:xfrm>
          <a:prstGeom prst="rect">
            <a:avLst/>
          </a:prstGeom>
          <a:noFill/>
        </p:spPr>
        <p:txBody>
          <a:bodyPr wrap="none" rtlCol="0">
            <a:spAutoFit/>
          </a:bodyPr>
          <a:lstStyle/>
          <a:p>
            <a:r>
              <a:rPr kumimoji="1" lang="ja-JP" altLang="en-US" sz="3200" dirty="0" smtClean="0">
                <a:latin typeface="HG行書体" panose="03000609000000000000" pitchFamily="65" charset="-128"/>
                <a:ea typeface="HG行書体" panose="03000609000000000000" pitchFamily="65" charset="-128"/>
              </a:rPr>
              <a:t>川柳一覧</a:t>
            </a:r>
            <a:endParaRPr kumimoji="1" lang="ja-JP" altLang="en-US" sz="3200" dirty="0">
              <a:latin typeface="HG行書体" panose="03000609000000000000" pitchFamily="65" charset="-128"/>
              <a:ea typeface="HG行書体" panose="03000609000000000000" pitchFamily="65" charset="-128"/>
            </a:endParaRPr>
          </a:p>
        </p:txBody>
      </p:sp>
      <p:grpSp>
        <p:nvGrpSpPr>
          <p:cNvPr id="47" name="グループ化 46"/>
          <p:cNvGrpSpPr/>
          <p:nvPr/>
        </p:nvGrpSpPr>
        <p:grpSpPr>
          <a:xfrm>
            <a:off x="1612385" y="729868"/>
            <a:ext cx="1407931" cy="2808312"/>
            <a:chOff x="4572000" y="1772816"/>
            <a:chExt cx="1407931" cy="2808312"/>
          </a:xfrm>
          <a:solidFill>
            <a:schemeClr val="accent6">
              <a:lumMod val="60000"/>
              <a:lumOff val="40000"/>
            </a:schemeClr>
          </a:solidFill>
        </p:grpSpPr>
        <p:sp>
          <p:nvSpPr>
            <p:cNvPr id="48" name="縦巻き 47">
              <a:hlinkClick r:id="rId4" action="ppaction://hlinksldjump"/>
            </p:cNvPr>
            <p:cNvSpPr/>
            <p:nvPr/>
          </p:nvSpPr>
          <p:spPr>
            <a:xfrm>
              <a:off x="4572000" y="1772816"/>
              <a:ext cx="1407931" cy="2808312"/>
            </a:xfrm>
            <a:prstGeom prst="verticalScroll">
              <a:avLst/>
            </a:prstGeom>
            <a:grp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歴史部門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49" name="テキスト ボックス 48">
              <a:hlinkClick r:id="rId4" action="ppaction://hlinksldjump"/>
            </p:cNvPr>
            <p:cNvSpPr txBox="1"/>
            <p:nvPr/>
          </p:nvSpPr>
          <p:spPr>
            <a:xfrm>
              <a:off x="4780473" y="2276872"/>
              <a:ext cx="1015663" cy="2251849"/>
            </a:xfrm>
            <a:prstGeom prst="rect">
              <a:avLst/>
            </a:prstGeom>
            <a:grpFill/>
          </p:spPr>
          <p:txBody>
            <a:bodyPr vert="eaVert" wrap="square" rtlCol="0">
              <a:spAutoFit/>
            </a:bodyPr>
            <a:lstStyle/>
            <a:p>
              <a:r>
                <a:rPr lang="ja-JP" altLang="en-US" dirty="0">
                  <a:latin typeface="HG行書体" panose="03000609000000000000" pitchFamily="65" charset="-128"/>
                  <a:ea typeface="HG行書体" panose="03000609000000000000" pitchFamily="65" charset="-128"/>
                </a:rPr>
                <a:t>ロンドン</a:t>
              </a:r>
              <a:r>
                <a:rPr lang="ja-JP" altLang="en-US" dirty="0" smtClean="0">
                  <a:latin typeface="HG行書体" panose="03000609000000000000" pitchFamily="65" charset="-128"/>
                  <a:ea typeface="HG行書体" panose="03000609000000000000" pitchFamily="65" charset="-128"/>
                </a:rPr>
                <a:t>の</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バスの車掌の</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健康度</a:t>
              </a:r>
            </a:p>
          </p:txBody>
        </p:sp>
      </p:grpSp>
      <p:grpSp>
        <p:nvGrpSpPr>
          <p:cNvPr id="50" name="グループ化 49"/>
          <p:cNvGrpSpPr/>
          <p:nvPr/>
        </p:nvGrpSpPr>
        <p:grpSpPr>
          <a:xfrm>
            <a:off x="3116151" y="729868"/>
            <a:ext cx="1407931" cy="2808312"/>
            <a:chOff x="1939933" y="1772816"/>
            <a:chExt cx="1407931" cy="2808312"/>
          </a:xfrm>
        </p:grpSpPr>
        <p:sp>
          <p:nvSpPr>
            <p:cNvPr id="51" name="縦巻き 50">
              <a:hlinkClick r:id="rId5" action="ppaction://hlinksldjump"/>
            </p:cNvPr>
            <p:cNvSpPr/>
            <p:nvPr/>
          </p:nvSpPr>
          <p:spPr>
            <a:xfrm>
              <a:off x="1939933" y="1772816"/>
              <a:ext cx="1407931" cy="2808312"/>
            </a:xfrm>
            <a:prstGeom prst="verticalScroll">
              <a:avLst/>
            </a:prstGeom>
            <a:solidFill>
              <a:schemeClr val="accent2">
                <a:lumMod val="20000"/>
                <a:lumOff val="8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メタボ部門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52" name="テキスト ボックス 51">
              <a:hlinkClick r:id="rId5" action="ppaction://hlinksldjump"/>
            </p:cNvPr>
            <p:cNvSpPr txBox="1"/>
            <p:nvPr/>
          </p:nvSpPr>
          <p:spPr>
            <a:xfrm>
              <a:off x="2136066" y="2276872"/>
              <a:ext cx="1015663" cy="2251849"/>
            </a:xfrm>
            <a:prstGeom prst="rect">
              <a:avLst/>
            </a:prstGeom>
            <a:noFill/>
          </p:spPr>
          <p:txBody>
            <a:bodyPr vert="eaVert" wrap="square" rtlCol="0">
              <a:spAutoFit/>
            </a:bodyPr>
            <a:lstStyle/>
            <a:p>
              <a:r>
                <a:rPr kumimoji="1" lang="ja-JP" altLang="en-US" dirty="0" smtClean="0">
                  <a:latin typeface="HG行書体" panose="03000609000000000000" pitchFamily="65" charset="-128"/>
                  <a:ea typeface="HG行書体" panose="03000609000000000000" pitchFamily="65" charset="-128"/>
                </a:rPr>
                <a:t>運動で</a:t>
              </a:r>
              <a:endParaRPr kumimoji="1"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ナイスバディと</a:t>
              </a:r>
              <a:endParaRPr lang="en-US" altLang="ja-JP" dirty="0" smtClean="0">
                <a:latin typeface="HG行書体" panose="03000609000000000000" pitchFamily="65" charset="-128"/>
                <a:ea typeface="HG行書体" panose="03000609000000000000" pitchFamily="65" charset="-128"/>
              </a:endParaRPr>
            </a:p>
            <a:p>
              <a:r>
                <a:rPr kumimoji="1" lang="ja-JP" altLang="en-US" dirty="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脱・メタボ</a:t>
              </a:r>
              <a:endParaRPr kumimoji="1" lang="ja-JP" altLang="en-US" dirty="0">
                <a:latin typeface="HG行書体" panose="03000609000000000000" pitchFamily="65" charset="-128"/>
                <a:ea typeface="HG行書体" panose="03000609000000000000" pitchFamily="65" charset="-128"/>
              </a:endParaRPr>
            </a:p>
          </p:txBody>
        </p:sp>
      </p:grpSp>
      <p:grpSp>
        <p:nvGrpSpPr>
          <p:cNvPr id="53" name="グループ化 52"/>
          <p:cNvGrpSpPr/>
          <p:nvPr/>
        </p:nvGrpSpPr>
        <p:grpSpPr>
          <a:xfrm>
            <a:off x="4619917" y="729868"/>
            <a:ext cx="1407931" cy="2808312"/>
            <a:chOff x="1939933" y="1772816"/>
            <a:chExt cx="1407931" cy="2808312"/>
          </a:xfrm>
          <a:solidFill>
            <a:schemeClr val="tx2">
              <a:lumMod val="40000"/>
              <a:lumOff val="60000"/>
            </a:schemeClr>
          </a:solidFill>
        </p:grpSpPr>
        <p:sp>
          <p:nvSpPr>
            <p:cNvPr id="57" name="縦巻き 56">
              <a:hlinkClick r:id="rId6" action="ppaction://hlinksldjump"/>
            </p:cNvPr>
            <p:cNvSpPr/>
            <p:nvPr/>
          </p:nvSpPr>
          <p:spPr>
            <a:xfrm>
              <a:off x="1939933" y="1772816"/>
              <a:ext cx="1407931" cy="2808312"/>
            </a:xfrm>
            <a:prstGeom prst="verticalScroll">
              <a:avLst/>
            </a:prstGeom>
            <a:grp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疾病部門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58" name="テキスト ボックス 57">
              <a:hlinkClick r:id="rId6" action="ppaction://hlinksldjump"/>
            </p:cNvPr>
            <p:cNvSpPr txBox="1"/>
            <p:nvPr/>
          </p:nvSpPr>
          <p:spPr>
            <a:xfrm>
              <a:off x="2136066" y="2276872"/>
              <a:ext cx="1015663" cy="2251849"/>
            </a:xfrm>
            <a:prstGeom prst="rect">
              <a:avLst/>
            </a:prstGeom>
            <a:grpFill/>
          </p:spPr>
          <p:txBody>
            <a:bodyPr vert="eaVert" wrap="square" rtlCol="0">
              <a:spAutoFit/>
            </a:bodyPr>
            <a:lstStyle/>
            <a:p>
              <a:r>
                <a:rPr lang="ja-JP" altLang="en-US" dirty="0" smtClean="0">
                  <a:latin typeface="HG行書体" panose="03000609000000000000" pitchFamily="65" charset="-128"/>
                  <a:ea typeface="HG行書体" panose="03000609000000000000" pitchFamily="65" charset="-128"/>
                </a:rPr>
                <a:t>糖尿病</a:t>
              </a:r>
              <a:endParaRPr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薬もいいけど</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運動も</a:t>
              </a:r>
              <a:endParaRPr lang="ja-JP" altLang="en-US" dirty="0">
                <a:latin typeface="HG行書体" panose="03000609000000000000" pitchFamily="65" charset="-128"/>
                <a:ea typeface="HG行書体" panose="03000609000000000000" pitchFamily="65" charset="-128"/>
              </a:endParaRPr>
            </a:p>
          </p:txBody>
        </p:sp>
      </p:grpSp>
      <p:grpSp>
        <p:nvGrpSpPr>
          <p:cNvPr id="59" name="グループ化 58"/>
          <p:cNvGrpSpPr/>
          <p:nvPr/>
        </p:nvGrpSpPr>
        <p:grpSpPr>
          <a:xfrm>
            <a:off x="6123683" y="729868"/>
            <a:ext cx="1407931" cy="2808312"/>
            <a:chOff x="5828365" y="1772816"/>
            <a:chExt cx="1407931" cy="2808312"/>
          </a:xfrm>
        </p:grpSpPr>
        <p:sp>
          <p:nvSpPr>
            <p:cNvPr id="60" name="縦巻き 59">
              <a:hlinkClick r:id="rId7" action="ppaction://hlinksldjump"/>
            </p:cNvPr>
            <p:cNvSpPr/>
            <p:nvPr/>
          </p:nvSpPr>
          <p:spPr>
            <a:xfrm>
              <a:off x="5828365" y="1772816"/>
              <a:ext cx="1407931" cy="2808312"/>
            </a:xfrm>
            <a:prstGeom prst="verticalScroll">
              <a:avLst/>
            </a:prstGeom>
            <a:solidFill>
              <a:schemeClr val="bg2">
                <a:lumMod val="7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死因部門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61" name="テキスト ボックス 60">
              <a:hlinkClick r:id="rId7" action="ppaction://hlinksldjump"/>
            </p:cNvPr>
            <p:cNvSpPr txBox="1"/>
            <p:nvPr/>
          </p:nvSpPr>
          <p:spPr>
            <a:xfrm>
              <a:off x="6024498" y="2276872"/>
              <a:ext cx="1015663" cy="2251849"/>
            </a:xfrm>
            <a:prstGeom prst="rect">
              <a:avLst/>
            </a:prstGeom>
            <a:noFill/>
          </p:spPr>
          <p:txBody>
            <a:bodyPr vert="eaVert" wrap="square" rtlCol="0">
              <a:spAutoFit/>
            </a:bodyPr>
            <a:lstStyle/>
            <a:p>
              <a:r>
                <a:rPr kumimoji="1" lang="ja-JP" altLang="en-US" dirty="0" smtClean="0">
                  <a:latin typeface="HG行書体" panose="03000609000000000000" pitchFamily="65" charset="-128"/>
                  <a:ea typeface="HG行書体" panose="03000609000000000000" pitchFamily="65" charset="-128"/>
                </a:rPr>
                <a:t>脳卒中</a:t>
              </a:r>
              <a:endParaRPr kumimoji="1"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心疾患にも</a:t>
              </a:r>
              <a:endParaRPr lang="en-US" altLang="ja-JP" dirty="0" smtClean="0">
                <a:latin typeface="HG行書体" panose="03000609000000000000" pitchFamily="65" charset="-128"/>
                <a:ea typeface="HG行書体" panose="03000609000000000000" pitchFamily="65" charset="-128"/>
              </a:endParaRPr>
            </a:p>
            <a:p>
              <a:r>
                <a:rPr kumimoji="1" lang="ja-JP" altLang="en-US" dirty="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良い運動</a:t>
              </a:r>
              <a:endParaRPr kumimoji="1" lang="ja-JP" altLang="en-US" dirty="0">
                <a:latin typeface="HG行書体" panose="03000609000000000000" pitchFamily="65" charset="-128"/>
                <a:ea typeface="HG行書体" panose="03000609000000000000" pitchFamily="65" charset="-128"/>
              </a:endParaRPr>
            </a:p>
          </p:txBody>
        </p:sp>
      </p:grpSp>
      <p:grpSp>
        <p:nvGrpSpPr>
          <p:cNvPr id="62" name="グループ化 61"/>
          <p:cNvGrpSpPr/>
          <p:nvPr/>
        </p:nvGrpSpPr>
        <p:grpSpPr>
          <a:xfrm>
            <a:off x="7627450" y="729868"/>
            <a:ext cx="1407931" cy="2808312"/>
            <a:chOff x="3275856" y="1772816"/>
            <a:chExt cx="1407931" cy="2808312"/>
          </a:xfrm>
        </p:grpSpPr>
        <p:sp>
          <p:nvSpPr>
            <p:cNvPr id="63" name="縦巻き 62">
              <a:hlinkClick r:id="rId8" action="ppaction://hlinksldjump"/>
            </p:cNvPr>
            <p:cNvSpPr/>
            <p:nvPr/>
          </p:nvSpPr>
          <p:spPr>
            <a:xfrm>
              <a:off x="3275856" y="1772816"/>
              <a:ext cx="1407931" cy="2808312"/>
            </a:xfrm>
            <a:prstGeom prst="verticalScroll">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がん部門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64" name="テキスト ボックス 63">
              <a:hlinkClick r:id="rId8" action="ppaction://hlinksldjump"/>
            </p:cNvPr>
            <p:cNvSpPr txBox="1"/>
            <p:nvPr/>
          </p:nvSpPr>
          <p:spPr>
            <a:xfrm>
              <a:off x="3471989" y="2276872"/>
              <a:ext cx="1015663" cy="2251849"/>
            </a:xfrm>
            <a:prstGeom prst="rect">
              <a:avLst/>
            </a:prstGeom>
            <a:noFill/>
          </p:spPr>
          <p:txBody>
            <a:bodyPr vert="eaVert" wrap="square" rtlCol="0">
              <a:spAutoFit/>
            </a:bodyPr>
            <a:lstStyle/>
            <a:p>
              <a:r>
                <a:rPr lang="ja-JP" altLang="en-US" dirty="0" smtClean="0">
                  <a:latin typeface="HG行書体" panose="03000609000000000000" pitchFamily="65" charset="-128"/>
                  <a:ea typeface="HG行書体" panose="03000609000000000000" pitchFamily="65" charset="-128"/>
                </a:rPr>
                <a:t>運動は</a:t>
              </a:r>
              <a:endParaRPr lang="en-US" altLang="ja-JP" dirty="0" smtClean="0">
                <a:latin typeface="HG行書体" panose="03000609000000000000" pitchFamily="65" charset="-128"/>
                <a:ea typeface="HG行書体" panose="03000609000000000000" pitchFamily="65" charset="-128"/>
              </a:endParaRPr>
            </a:p>
            <a:p>
              <a:r>
                <a:rPr lang="ja-JP" altLang="en-US" dirty="0" smtClean="0">
                  <a:latin typeface="HG行書体" panose="03000609000000000000" pitchFamily="65" charset="-128"/>
                  <a:ea typeface="HG行書体" panose="03000609000000000000" pitchFamily="65" charset="-128"/>
                </a:rPr>
                <a:t>　がん予防にも</a:t>
              </a:r>
              <a:endParaRPr lang="en-US" altLang="ja-JP" dirty="0" smtClean="0">
                <a:latin typeface="HG行書体" panose="03000609000000000000" pitchFamily="65" charset="-128"/>
                <a:ea typeface="HG行書体" panose="03000609000000000000" pitchFamily="65" charset="-128"/>
              </a:endParaRPr>
            </a:p>
            <a:p>
              <a:r>
                <a:rPr lang="ja-JP" altLang="en-US" dirty="0" smtClean="0">
                  <a:latin typeface="HG行書体" panose="03000609000000000000" pitchFamily="65" charset="-128"/>
                  <a:ea typeface="HG行書体" panose="03000609000000000000" pitchFamily="65" charset="-128"/>
                </a:rPr>
                <a:t>　　　　　効果あり</a:t>
              </a:r>
              <a:endParaRPr lang="ja-JP" altLang="en-US" dirty="0">
                <a:latin typeface="HG行書体" panose="03000609000000000000" pitchFamily="65" charset="-128"/>
                <a:ea typeface="HG行書体" panose="03000609000000000000" pitchFamily="65" charset="-128"/>
              </a:endParaRPr>
            </a:p>
          </p:txBody>
        </p:sp>
      </p:grpSp>
      <p:grpSp>
        <p:nvGrpSpPr>
          <p:cNvPr id="65" name="グループ化 64"/>
          <p:cNvGrpSpPr/>
          <p:nvPr/>
        </p:nvGrpSpPr>
        <p:grpSpPr>
          <a:xfrm>
            <a:off x="108619" y="3601147"/>
            <a:ext cx="1407931" cy="2827913"/>
            <a:chOff x="7668344" y="1772816"/>
            <a:chExt cx="1407931" cy="2827913"/>
          </a:xfrm>
        </p:grpSpPr>
        <p:sp>
          <p:nvSpPr>
            <p:cNvPr id="66" name="縦巻き 65">
              <a:hlinkClick r:id="rId9" action="ppaction://hlinksldjump"/>
            </p:cNvPr>
            <p:cNvSpPr/>
            <p:nvPr/>
          </p:nvSpPr>
          <p:spPr>
            <a:xfrm>
              <a:off x="7668344" y="1772816"/>
              <a:ext cx="1407931" cy="2808312"/>
            </a:xfrm>
            <a:prstGeom prst="verticalScroll">
              <a:avLst/>
            </a:prstGeom>
            <a:solidFill>
              <a:schemeClr val="accent5">
                <a:lumMod val="40000"/>
                <a:lumOff val="6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高齢者部門 </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67" name="テキスト ボックス 66">
              <a:hlinkClick r:id="rId9" action="ppaction://hlinksldjump"/>
            </p:cNvPr>
            <p:cNvSpPr txBox="1"/>
            <p:nvPr/>
          </p:nvSpPr>
          <p:spPr>
            <a:xfrm>
              <a:off x="7864477" y="2276872"/>
              <a:ext cx="1015663" cy="2323857"/>
            </a:xfrm>
            <a:prstGeom prst="rect">
              <a:avLst/>
            </a:prstGeom>
            <a:noFill/>
          </p:spPr>
          <p:txBody>
            <a:bodyPr vert="eaVert" wrap="square" rtlCol="0">
              <a:spAutoFit/>
            </a:bodyPr>
            <a:lstStyle/>
            <a:p>
              <a:r>
                <a:rPr lang="ja-JP" altLang="en-US" dirty="0">
                  <a:latin typeface="HG行書体" panose="03000609000000000000" pitchFamily="65" charset="-128"/>
                  <a:ea typeface="HG行書体" panose="03000609000000000000" pitchFamily="65" charset="-128"/>
                </a:rPr>
                <a:t>介護予防</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筋トレ＋</a:t>
              </a:r>
              <a:r>
                <a:rPr lang="en-US" altLang="ja-JP" sz="1400" dirty="0">
                  <a:latin typeface="HG行書体" panose="03000609000000000000" pitchFamily="65" charset="-128"/>
                  <a:ea typeface="HG行書体" panose="03000609000000000000" pitchFamily="65" charset="-128"/>
                </a:rPr>
                <a:t>(</a:t>
              </a:r>
              <a:r>
                <a:rPr lang="ja-JP" altLang="en-US" sz="1400" dirty="0">
                  <a:latin typeface="HG行書体" panose="03000609000000000000" pitchFamily="65" charset="-128"/>
                  <a:ea typeface="HG行書体" panose="03000609000000000000" pitchFamily="65" charset="-128"/>
                </a:rPr>
                <a:t>プラス</a:t>
              </a:r>
              <a:r>
                <a:rPr lang="en-US" altLang="ja-JP" sz="1400" dirty="0">
                  <a:latin typeface="HG行書体" panose="03000609000000000000" pitchFamily="65" charset="-128"/>
                  <a:ea typeface="HG行書体" panose="03000609000000000000" pitchFamily="65" charset="-128"/>
                </a:rPr>
                <a:t>)</a:t>
              </a: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ウォーキング</a:t>
              </a:r>
              <a:endParaRPr kumimoji="1" lang="ja-JP" altLang="en-US" dirty="0">
                <a:latin typeface="HG行書体" panose="03000609000000000000" pitchFamily="65" charset="-128"/>
                <a:ea typeface="HG行書体" panose="03000609000000000000" pitchFamily="65" charset="-128"/>
              </a:endParaRPr>
            </a:p>
          </p:txBody>
        </p:sp>
      </p:grpSp>
      <p:grpSp>
        <p:nvGrpSpPr>
          <p:cNvPr id="68" name="グループ化 67"/>
          <p:cNvGrpSpPr/>
          <p:nvPr/>
        </p:nvGrpSpPr>
        <p:grpSpPr>
          <a:xfrm>
            <a:off x="1612385" y="3601147"/>
            <a:ext cx="1407931" cy="2808312"/>
            <a:chOff x="7668344" y="1772816"/>
            <a:chExt cx="1407931" cy="2808312"/>
          </a:xfrm>
        </p:grpSpPr>
        <p:sp>
          <p:nvSpPr>
            <p:cNvPr id="69" name="縦巻き 68">
              <a:hlinkClick r:id="rId10" action="ppaction://hlinksldjump"/>
            </p:cNvPr>
            <p:cNvSpPr/>
            <p:nvPr/>
          </p:nvSpPr>
          <p:spPr>
            <a:xfrm>
              <a:off x="7668344" y="1772816"/>
              <a:ext cx="1407931" cy="2808312"/>
            </a:xfrm>
            <a:prstGeom prst="verticalScroll">
              <a:avLst/>
            </a:prstGeom>
            <a:solidFill>
              <a:schemeClr val="accent6">
                <a:lumMod val="60000"/>
                <a:lumOff val="4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長寿部門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70" name="テキスト ボックス 69">
              <a:hlinkClick r:id="rId10" action="ppaction://hlinksldjump"/>
            </p:cNvPr>
            <p:cNvSpPr txBox="1"/>
            <p:nvPr/>
          </p:nvSpPr>
          <p:spPr>
            <a:xfrm>
              <a:off x="7864477" y="2276872"/>
              <a:ext cx="1015663" cy="2251849"/>
            </a:xfrm>
            <a:prstGeom prst="rect">
              <a:avLst/>
            </a:prstGeom>
            <a:noFill/>
          </p:spPr>
          <p:txBody>
            <a:bodyPr vert="eaVert" wrap="square" rtlCol="0">
              <a:spAutoFit/>
            </a:bodyPr>
            <a:lstStyle/>
            <a:p>
              <a:r>
                <a:rPr lang="ja-JP" altLang="en-US" dirty="0">
                  <a:latin typeface="HG行書体" panose="03000609000000000000" pitchFamily="65" charset="-128"/>
                  <a:ea typeface="HG行書体" panose="03000609000000000000" pitchFamily="65" charset="-128"/>
                </a:rPr>
                <a:t>運動で</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筋力</a:t>
              </a:r>
              <a:r>
                <a:rPr lang="ja-JP" altLang="en-US" dirty="0" smtClean="0">
                  <a:latin typeface="HG行書体" panose="03000609000000000000" pitchFamily="65" charset="-128"/>
                  <a:ea typeface="HG行書体" panose="03000609000000000000" pitchFamily="65" charset="-128"/>
                </a:rPr>
                <a:t>維持</a:t>
              </a:r>
              <a:r>
                <a:rPr lang="ja-JP" altLang="en-US" dirty="0">
                  <a:latin typeface="HG行書体" panose="03000609000000000000" pitchFamily="65" charset="-128"/>
                  <a:ea typeface="HG行書体" panose="03000609000000000000" pitchFamily="65" charset="-128"/>
                </a:rPr>
                <a:t>して　</a:t>
              </a:r>
            </a:p>
            <a:p>
              <a:r>
                <a:rPr lang="ja-JP" altLang="en-US" dirty="0">
                  <a:latin typeface="HG行書体" panose="03000609000000000000" pitchFamily="65" charset="-128"/>
                  <a:ea typeface="HG行書体" panose="03000609000000000000" pitchFamily="65" charset="-128"/>
                </a:rPr>
                <a:t>　　　　　健康長寿</a:t>
              </a:r>
            </a:p>
          </p:txBody>
        </p:sp>
      </p:grpSp>
      <p:grpSp>
        <p:nvGrpSpPr>
          <p:cNvPr id="71" name="グループ化 70"/>
          <p:cNvGrpSpPr/>
          <p:nvPr/>
        </p:nvGrpSpPr>
        <p:grpSpPr>
          <a:xfrm>
            <a:off x="3116151" y="3601147"/>
            <a:ext cx="1407931" cy="2808312"/>
            <a:chOff x="4572000" y="1757184"/>
            <a:chExt cx="1407931" cy="2808312"/>
          </a:xfrm>
        </p:grpSpPr>
        <p:sp>
          <p:nvSpPr>
            <p:cNvPr id="72" name="縦巻き 71">
              <a:hlinkClick r:id="rId11" action="ppaction://hlinksldjump"/>
            </p:cNvPr>
            <p:cNvSpPr/>
            <p:nvPr/>
          </p:nvSpPr>
          <p:spPr>
            <a:xfrm>
              <a:off x="4572000" y="1757184"/>
              <a:ext cx="1407931" cy="2808312"/>
            </a:xfrm>
            <a:prstGeom prst="verticalScroll">
              <a:avLst/>
            </a:prstGeom>
            <a:solidFill>
              <a:schemeClr val="accent2">
                <a:lumMod val="20000"/>
                <a:lumOff val="8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メンタル部門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73" name="テキスト ボックス 72">
              <a:hlinkClick r:id="rId11" action="ppaction://hlinksldjump"/>
            </p:cNvPr>
            <p:cNvSpPr txBox="1"/>
            <p:nvPr/>
          </p:nvSpPr>
          <p:spPr>
            <a:xfrm>
              <a:off x="4800434" y="2449880"/>
              <a:ext cx="1015663" cy="2063209"/>
            </a:xfrm>
            <a:prstGeom prst="rect">
              <a:avLst/>
            </a:prstGeom>
            <a:noFill/>
          </p:spPr>
          <p:txBody>
            <a:bodyPr vert="eaVert" wrap="square" rtlCol="0">
              <a:spAutoFit/>
            </a:bodyPr>
            <a:lstStyle/>
            <a:p>
              <a:r>
                <a:rPr lang="ja-JP" altLang="en-US" dirty="0" smtClean="0">
                  <a:latin typeface="HG行書体" panose="03000609000000000000" pitchFamily="65" charset="-128"/>
                  <a:ea typeface="HG行書体" panose="03000609000000000000" pitchFamily="65" charset="-128"/>
                </a:rPr>
                <a:t>余暇時間</a:t>
              </a:r>
              <a:endParaRPr lang="en-US" altLang="ja-JP" dirty="0" smtClean="0">
                <a:latin typeface="HG行書体" panose="03000609000000000000" pitchFamily="65" charset="-128"/>
                <a:ea typeface="HG行書体" panose="03000609000000000000" pitchFamily="65" charset="-128"/>
              </a:endParaRPr>
            </a:p>
            <a:p>
              <a:r>
                <a:rPr kumimoji="1" lang="ja-JP" altLang="en-US" dirty="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身体を動かし</a:t>
              </a:r>
              <a:endParaRPr lang="en-US" altLang="ja-JP" dirty="0">
                <a:latin typeface="HG行書体" panose="03000609000000000000" pitchFamily="65" charset="-128"/>
                <a:ea typeface="HG行書体" panose="03000609000000000000" pitchFamily="65" charset="-128"/>
              </a:endParaRPr>
            </a:p>
            <a:p>
              <a:r>
                <a:rPr kumimoji="1" lang="ja-JP" altLang="en-US" dirty="0" smtClean="0">
                  <a:latin typeface="HG行書体" panose="03000609000000000000" pitchFamily="65" charset="-128"/>
                  <a:ea typeface="HG行書体" panose="03000609000000000000" pitchFamily="65" charset="-128"/>
                </a:rPr>
                <a:t>　　ストレス発散</a:t>
              </a:r>
              <a:endParaRPr kumimoji="1" lang="ja-JP" altLang="en-US" dirty="0">
                <a:latin typeface="HG行書体" panose="03000609000000000000" pitchFamily="65" charset="-128"/>
                <a:ea typeface="HG行書体" panose="03000609000000000000" pitchFamily="65" charset="-128"/>
              </a:endParaRPr>
            </a:p>
          </p:txBody>
        </p:sp>
      </p:grpSp>
      <p:grpSp>
        <p:nvGrpSpPr>
          <p:cNvPr id="74" name="グループ化 73"/>
          <p:cNvGrpSpPr/>
          <p:nvPr/>
        </p:nvGrpSpPr>
        <p:grpSpPr>
          <a:xfrm>
            <a:off x="4619917" y="3601147"/>
            <a:ext cx="1407931" cy="2834163"/>
            <a:chOff x="7350183" y="262256"/>
            <a:chExt cx="1407931" cy="2834163"/>
          </a:xfrm>
        </p:grpSpPr>
        <p:sp>
          <p:nvSpPr>
            <p:cNvPr id="75" name="縦巻き 74">
              <a:hlinkClick r:id="rId12" action="ppaction://hlinksldjump"/>
            </p:cNvPr>
            <p:cNvSpPr/>
            <p:nvPr/>
          </p:nvSpPr>
          <p:spPr>
            <a:xfrm>
              <a:off x="7350183" y="262256"/>
              <a:ext cx="1407931" cy="2808312"/>
            </a:xfrm>
            <a:prstGeom prst="verticalScroll">
              <a:avLst/>
            </a:prstGeom>
            <a:solidFill>
              <a:schemeClr val="tx2">
                <a:lumMod val="40000"/>
                <a:lumOff val="6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環境部門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76" name="テキスト ボックス 75">
              <a:hlinkClick r:id="rId12" action="ppaction://hlinksldjump"/>
            </p:cNvPr>
            <p:cNvSpPr txBox="1"/>
            <p:nvPr/>
          </p:nvSpPr>
          <p:spPr>
            <a:xfrm>
              <a:off x="7531280" y="844570"/>
              <a:ext cx="1015663" cy="2251849"/>
            </a:xfrm>
            <a:prstGeom prst="rect">
              <a:avLst/>
            </a:prstGeom>
            <a:noFill/>
          </p:spPr>
          <p:txBody>
            <a:bodyPr vert="eaVert" wrap="square" rtlCol="0">
              <a:spAutoFit/>
            </a:bodyPr>
            <a:lstStyle/>
            <a:p>
              <a:r>
                <a:rPr lang="ja-JP" altLang="en-US" dirty="0">
                  <a:latin typeface="HG行書体" panose="03000609000000000000" pitchFamily="65" charset="-128"/>
                  <a:ea typeface="HG行書体" panose="03000609000000000000" pitchFamily="65" charset="-128"/>
                </a:rPr>
                <a:t>住</a:t>
              </a:r>
              <a:r>
                <a:rPr lang="ja-JP" altLang="en-US" dirty="0" smtClean="0">
                  <a:latin typeface="HG行書体" panose="03000609000000000000" pitchFamily="65" charset="-128"/>
                  <a:ea typeface="HG行書体" panose="03000609000000000000" pitchFamily="65" charset="-128"/>
                </a:rPr>
                <a:t>む</a:t>
              </a:r>
              <a:r>
                <a:rPr lang="ja-JP" altLang="en-US" dirty="0">
                  <a:latin typeface="HG行書体" panose="03000609000000000000" pitchFamily="65" charset="-128"/>
                  <a:ea typeface="HG行書体" panose="03000609000000000000" pitchFamily="65" charset="-128"/>
                </a:rPr>
                <a:t>町</a:t>
              </a:r>
              <a:r>
                <a:rPr lang="ja-JP" altLang="en-US" dirty="0" smtClean="0">
                  <a:latin typeface="HG行書体" panose="03000609000000000000" pitchFamily="65" charset="-128"/>
                  <a:ea typeface="HG行書体" panose="03000609000000000000" pitchFamily="65" charset="-128"/>
                </a:rPr>
                <a:t>が</a:t>
              </a:r>
              <a:endParaRPr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あなたを自然と</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歩</a:t>
              </a:r>
              <a:r>
                <a:rPr lang="ja-JP" altLang="en-US" dirty="0" smtClean="0">
                  <a:latin typeface="HG行書体" panose="03000609000000000000" pitchFamily="65" charset="-128"/>
                  <a:ea typeface="HG行書体" panose="03000609000000000000" pitchFamily="65" charset="-128"/>
                </a:rPr>
                <a:t>かせる</a:t>
              </a:r>
              <a:endParaRPr lang="ja-JP" altLang="en-US" dirty="0">
                <a:latin typeface="HG行書体" panose="03000609000000000000" pitchFamily="65" charset="-128"/>
                <a:ea typeface="HG行書体" panose="03000609000000000000" pitchFamily="65" charset="-128"/>
              </a:endParaRPr>
            </a:p>
          </p:txBody>
        </p:sp>
      </p:grpSp>
      <p:grpSp>
        <p:nvGrpSpPr>
          <p:cNvPr id="77" name="グループ化 76"/>
          <p:cNvGrpSpPr/>
          <p:nvPr/>
        </p:nvGrpSpPr>
        <p:grpSpPr>
          <a:xfrm>
            <a:off x="6123683" y="3601147"/>
            <a:ext cx="1407931" cy="2808312"/>
            <a:chOff x="3334723" y="1844824"/>
            <a:chExt cx="1407931" cy="2808312"/>
          </a:xfrm>
        </p:grpSpPr>
        <p:sp>
          <p:nvSpPr>
            <p:cNvPr id="78" name="縦巻き 77">
              <a:hlinkClick r:id="rId13" action="ppaction://hlinksldjump"/>
            </p:cNvPr>
            <p:cNvSpPr/>
            <p:nvPr/>
          </p:nvSpPr>
          <p:spPr>
            <a:xfrm>
              <a:off x="3334723" y="1844824"/>
              <a:ext cx="1407931" cy="2808312"/>
            </a:xfrm>
            <a:prstGeom prst="verticalScroll">
              <a:avLst/>
            </a:prstGeom>
            <a:solidFill>
              <a:schemeClr val="bg2">
                <a:lumMod val="7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こども部門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79" name="テキスト ボックス 78">
              <a:hlinkClick r:id="rId13" action="ppaction://hlinksldjump"/>
            </p:cNvPr>
            <p:cNvSpPr txBox="1"/>
            <p:nvPr/>
          </p:nvSpPr>
          <p:spPr>
            <a:xfrm>
              <a:off x="3471989" y="2492896"/>
              <a:ext cx="1015663" cy="2035825"/>
            </a:xfrm>
            <a:prstGeom prst="rect">
              <a:avLst/>
            </a:prstGeom>
            <a:noFill/>
          </p:spPr>
          <p:txBody>
            <a:bodyPr vert="eaVert" wrap="square" rtlCol="0">
              <a:spAutoFit/>
            </a:bodyPr>
            <a:lstStyle/>
            <a:p>
              <a:pPr marL="0" lvl="1"/>
              <a:r>
                <a:rPr lang="ja-JP" altLang="en-US" dirty="0" smtClean="0">
                  <a:latin typeface="HG行書体" panose="03000609000000000000" pitchFamily="65" charset="-128"/>
                  <a:ea typeface="HG行書体" panose="03000609000000000000" pitchFamily="65" charset="-128"/>
                </a:rPr>
                <a:t>運動で</a:t>
              </a:r>
              <a:endParaRPr lang="en-US" altLang="ja-JP" dirty="0" smtClean="0">
                <a:latin typeface="HG行書体" panose="03000609000000000000" pitchFamily="65" charset="-128"/>
                <a:ea typeface="HG行書体" panose="03000609000000000000" pitchFamily="65" charset="-128"/>
              </a:endParaRPr>
            </a:p>
            <a:p>
              <a:pPr marL="0" lvl="1"/>
              <a:r>
                <a:rPr lang="ja-JP" altLang="en-US" dirty="0" smtClean="0">
                  <a:latin typeface="HG行書体" panose="03000609000000000000" pitchFamily="65" charset="-128"/>
                  <a:ea typeface="HG行書体" panose="03000609000000000000" pitchFamily="65" charset="-128"/>
                </a:rPr>
                <a:t>　息もあがるが</a:t>
              </a:r>
              <a:endParaRPr lang="en-US" altLang="ja-JP" dirty="0" smtClean="0">
                <a:latin typeface="HG行書体" panose="03000609000000000000" pitchFamily="65" charset="-128"/>
                <a:ea typeface="HG行書体" panose="03000609000000000000" pitchFamily="65" charset="-128"/>
              </a:endParaRPr>
            </a:p>
            <a:p>
              <a:pPr lvl="1"/>
              <a:r>
                <a:rPr lang="ja-JP" altLang="en-US" dirty="0" smtClean="0">
                  <a:latin typeface="HG行書体" panose="03000609000000000000" pitchFamily="65" charset="-128"/>
                  <a:ea typeface="HG行書体" panose="03000609000000000000" pitchFamily="65" charset="-128"/>
                </a:rPr>
                <a:t>　　　成績も</a:t>
              </a:r>
              <a:r>
                <a:rPr lang="ja-JP" altLang="en-US" dirty="0">
                  <a:latin typeface="HG行書体" panose="03000609000000000000" pitchFamily="65" charset="-128"/>
                  <a:ea typeface="HG行書体" panose="03000609000000000000" pitchFamily="65" charset="-128"/>
                </a:rPr>
                <a:t>　　　　</a:t>
              </a:r>
            </a:p>
          </p:txBody>
        </p:sp>
      </p:grpSp>
      <p:grpSp>
        <p:nvGrpSpPr>
          <p:cNvPr id="80" name="グループ化 79"/>
          <p:cNvGrpSpPr/>
          <p:nvPr/>
        </p:nvGrpSpPr>
        <p:grpSpPr>
          <a:xfrm>
            <a:off x="7627450" y="3601147"/>
            <a:ext cx="1407931" cy="2808312"/>
            <a:chOff x="108619" y="3913455"/>
            <a:chExt cx="1407931" cy="2808312"/>
          </a:xfrm>
        </p:grpSpPr>
        <p:sp>
          <p:nvSpPr>
            <p:cNvPr id="81" name="縦巻き 80">
              <a:hlinkClick r:id="rId14" action="ppaction://hlinksldjump"/>
            </p:cNvPr>
            <p:cNvSpPr/>
            <p:nvPr/>
          </p:nvSpPr>
          <p:spPr>
            <a:xfrm>
              <a:off x="108619" y="3913455"/>
              <a:ext cx="1407931" cy="2808312"/>
            </a:xfrm>
            <a:prstGeom prst="verticalScroll">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標語部門</a:t>
              </a:r>
              <a:endParaRPr kumimoji="1" lang="en-US" altLang="ja-JP" sz="1000" b="1" dirty="0" smtClean="0">
                <a:solidFill>
                  <a:srgbClr val="FF0000"/>
                </a:solidFill>
              </a:endParaRPr>
            </a:p>
            <a:p>
              <a:pPr algn="ctr"/>
              <a:r>
                <a:rPr kumimoji="1" lang="ja-JP" altLang="en-US" sz="1000" b="1" dirty="0" smtClean="0">
                  <a:solidFill>
                    <a:srgbClr val="FF0000"/>
                  </a:solidFill>
                </a:rPr>
                <a:t> 金賞</a:t>
              </a:r>
              <a:endParaRPr kumimoji="1" lang="ja-JP" altLang="en-US" sz="1000" b="1" dirty="0">
                <a:solidFill>
                  <a:srgbClr val="FF0000"/>
                </a:solidFill>
              </a:endParaRPr>
            </a:p>
          </p:txBody>
        </p:sp>
        <p:sp>
          <p:nvSpPr>
            <p:cNvPr id="82" name="テキスト ボックス 81">
              <a:hlinkClick r:id="rId14" action="ppaction://hlinksldjump"/>
            </p:cNvPr>
            <p:cNvSpPr txBox="1"/>
            <p:nvPr/>
          </p:nvSpPr>
          <p:spPr>
            <a:xfrm>
              <a:off x="304752" y="4253894"/>
              <a:ext cx="1015663" cy="2467873"/>
            </a:xfrm>
            <a:prstGeom prst="rect">
              <a:avLst/>
            </a:prstGeom>
            <a:noFill/>
          </p:spPr>
          <p:txBody>
            <a:bodyPr vert="eaVert" wrap="square" rtlCol="0">
              <a:spAutoFit/>
            </a:bodyPr>
            <a:lstStyle/>
            <a:p>
              <a:r>
                <a:rPr lang="ja-JP" altLang="en-US" dirty="0" smtClean="0">
                  <a:latin typeface="HG行書体" panose="03000609000000000000" pitchFamily="65" charset="-128"/>
                  <a:ea typeface="HG行書体" panose="03000609000000000000" pitchFamily="65" charset="-128"/>
                </a:rPr>
                <a:t>プラステン（＋</a:t>
              </a:r>
              <a:r>
                <a:rPr lang="en-US" altLang="ja-JP" dirty="0" smtClean="0">
                  <a:latin typeface="HG行書体" panose="03000609000000000000" pitchFamily="65" charset="-128"/>
                  <a:ea typeface="HG行書体" panose="03000609000000000000" pitchFamily="65" charset="-128"/>
                </a:rPr>
                <a:t>10</a:t>
              </a:r>
              <a:r>
                <a:rPr lang="ja-JP" altLang="en-US" dirty="0" smtClean="0">
                  <a:latin typeface="HG行書体" panose="03000609000000000000" pitchFamily="65" charset="-128"/>
                  <a:ea typeface="HG行書体" panose="03000609000000000000" pitchFamily="65" charset="-128"/>
                </a:rPr>
                <a:t>）</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健康</a:t>
              </a:r>
              <a:r>
                <a:rPr lang="ja-JP" altLang="en-US" dirty="0">
                  <a:latin typeface="HG行書体" panose="03000609000000000000" pitchFamily="65" charset="-128"/>
                  <a:ea typeface="HG行書体" panose="03000609000000000000" pitchFamily="65" charset="-128"/>
                </a:rPr>
                <a:t>寿命を</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伸ばしましょう</a:t>
              </a:r>
            </a:p>
          </p:txBody>
        </p:sp>
      </p:grpSp>
    </p:spTree>
    <p:extLst>
      <p:ext uri="{BB962C8B-B14F-4D97-AF65-F5344CB8AC3E}">
        <p14:creationId xmlns:p14="http://schemas.microsoft.com/office/powerpoint/2010/main" val="2780665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右矢印 213"/>
          <p:cNvSpPr/>
          <p:nvPr/>
        </p:nvSpPr>
        <p:spPr>
          <a:xfrm>
            <a:off x="103274" y="2213490"/>
            <a:ext cx="8966318" cy="843296"/>
          </a:xfrm>
          <a:prstGeom prst="rightArrow">
            <a:avLst>
              <a:gd name="adj1" fmla="val 50000"/>
              <a:gd name="adj2" fmla="val 69828"/>
            </a:avLst>
          </a:prstGeom>
          <a:solidFill>
            <a:srgbClr val="E03C64">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コンテンツ プレースホルダー 1"/>
          <p:cNvSpPr>
            <a:spLocks noGrp="1"/>
          </p:cNvSpPr>
          <p:nvPr>
            <p:ph sz="quarter" idx="10"/>
          </p:nvPr>
        </p:nvSpPr>
        <p:spPr>
          <a:xfrm>
            <a:off x="134936" y="908049"/>
            <a:ext cx="8166640" cy="1900263"/>
          </a:xfrm>
          <a:prstGeom prst="rect">
            <a:avLst/>
          </a:prstGeom>
        </p:spPr>
        <p:txBody>
          <a:bodyPr/>
          <a:lstStyle/>
          <a:p>
            <a:pPr>
              <a:defRPr/>
            </a:pPr>
            <a:r>
              <a:rPr lang="ja-JP" altLang="en-US" sz="1800" b="1" dirty="0" smtClean="0">
                <a:solidFill>
                  <a:srgbClr val="E03C64"/>
                </a:solidFill>
              </a:rPr>
              <a:t>デザインは　“確からしさ”の　キーワード</a:t>
            </a:r>
            <a:endParaRPr lang="en-US" altLang="ja-JP" sz="1800" dirty="0" smtClean="0">
              <a:solidFill>
                <a:srgbClr val="4D4D4D"/>
              </a:solidFill>
            </a:endParaRPr>
          </a:p>
          <a:p>
            <a:pPr lvl="1">
              <a:defRPr/>
            </a:pPr>
            <a:r>
              <a:rPr lang="ja-JP" altLang="en-US" sz="1600" dirty="0">
                <a:solidFill>
                  <a:srgbClr val="4D4D4D"/>
                </a:solidFill>
              </a:rPr>
              <a:t>健康情報の“確か</a:t>
            </a:r>
            <a:r>
              <a:rPr lang="ja-JP" altLang="en-US" sz="1600" dirty="0" smtClean="0">
                <a:solidFill>
                  <a:srgbClr val="4D4D4D"/>
                </a:solidFill>
              </a:rPr>
              <a:t>らしさ”</a:t>
            </a:r>
            <a:r>
              <a:rPr lang="ja-JP" altLang="en-US" sz="1600" dirty="0">
                <a:solidFill>
                  <a:srgbClr val="4D4D4D"/>
                </a:solidFill>
              </a:rPr>
              <a:t>は、用いられる研究方法（研究デザイン）によって決まって</a:t>
            </a:r>
            <a:r>
              <a:rPr lang="ja-JP" altLang="en-US" sz="1600" dirty="0" smtClean="0">
                <a:solidFill>
                  <a:srgbClr val="4D4D4D"/>
                </a:solidFill>
              </a:rPr>
              <a:t>きます</a:t>
            </a:r>
            <a:endParaRPr lang="en-US" altLang="ja-JP" sz="1600" dirty="0">
              <a:solidFill>
                <a:srgbClr val="4D4D4D"/>
              </a:solidFill>
            </a:endParaRPr>
          </a:p>
          <a:p>
            <a:pPr lvl="1">
              <a:defRPr/>
            </a:pPr>
            <a:r>
              <a:rPr lang="ja-JP" altLang="en-US" sz="1600" dirty="0">
                <a:solidFill>
                  <a:srgbClr val="4D4D4D"/>
                </a:solidFill>
              </a:rPr>
              <a:t>ここでは、「</a:t>
            </a:r>
            <a:r>
              <a:rPr lang="ja-JP" altLang="en-US" sz="1600" b="1" u="sng" dirty="0">
                <a:solidFill>
                  <a:srgbClr val="E03C64"/>
                </a:solidFill>
              </a:rPr>
              <a:t>運動部に入ることは肥満の予防につながるか</a:t>
            </a:r>
            <a:r>
              <a:rPr lang="ja-JP" altLang="en-US" sz="1600" dirty="0">
                <a:solidFill>
                  <a:srgbClr val="4D4D4D"/>
                </a:solidFill>
              </a:rPr>
              <a:t>」という仮想のテーマにしたがって</a:t>
            </a:r>
            <a:r>
              <a:rPr lang="ja-JP" altLang="en-US" sz="1600" dirty="0" smtClean="0">
                <a:solidFill>
                  <a:srgbClr val="4D4D4D"/>
                </a:solidFill>
              </a:rPr>
              <a:t>、研究</a:t>
            </a:r>
            <a:r>
              <a:rPr lang="ja-JP" altLang="en-US" sz="1600" dirty="0">
                <a:solidFill>
                  <a:srgbClr val="4D4D4D"/>
                </a:solidFill>
              </a:rPr>
              <a:t>デザインとそれによって得られる情報の“確からしさ”を</a:t>
            </a:r>
            <a:r>
              <a:rPr lang="en-US" altLang="ja-JP" sz="1600" dirty="0">
                <a:solidFill>
                  <a:srgbClr val="4D4D4D"/>
                </a:solidFill>
              </a:rPr>
              <a:t>3</a:t>
            </a:r>
            <a:r>
              <a:rPr lang="ja-JP" altLang="en-US" sz="1600" dirty="0">
                <a:solidFill>
                  <a:srgbClr val="4D4D4D"/>
                </a:solidFill>
              </a:rPr>
              <a:t>段階（　　　　　　）で紹介</a:t>
            </a:r>
            <a:r>
              <a:rPr lang="ja-JP" altLang="en-US" sz="1600" dirty="0" smtClean="0">
                <a:solidFill>
                  <a:srgbClr val="4D4D4D"/>
                </a:solidFill>
              </a:rPr>
              <a:t>します</a:t>
            </a:r>
            <a:endParaRPr lang="en-US" altLang="ja-JP" sz="1600" dirty="0">
              <a:solidFill>
                <a:srgbClr val="4D4D4D"/>
              </a:solidFill>
            </a:endParaRPr>
          </a:p>
        </p:txBody>
      </p:sp>
      <p:sp>
        <p:nvSpPr>
          <p:cNvPr id="103" name="右矢印 102"/>
          <p:cNvSpPr/>
          <p:nvPr/>
        </p:nvSpPr>
        <p:spPr>
          <a:xfrm rot="5400000">
            <a:off x="4896547" y="4297543"/>
            <a:ext cx="468000"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790177" y="2856542"/>
            <a:ext cx="1107996" cy="369332"/>
          </a:xfrm>
          <a:prstGeom prst="rect">
            <a:avLst/>
          </a:prstGeom>
          <a:noFill/>
        </p:spPr>
        <p:txBody>
          <a:bodyPr wrap="none" rtlCol="0" anchor="ctr" anchorCtr="1">
            <a:spAutoFit/>
          </a:bodyPr>
          <a:lstStyle/>
          <a:p>
            <a:pPr algn="ctr"/>
            <a:r>
              <a:rPr kumimoji="1" lang="ja-JP" altLang="en-US" b="1" dirty="0" smtClean="0">
                <a:solidFill>
                  <a:srgbClr val="5492F6"/>
                </a:solidFill>
                <a:latin typeface="Meiryo UI" panose="020B0604030504040204" pitchFamily="50" charset="-128"/>
                <a:ea typeface="Meiryo UI" panose="020B0604030504040204" pitchFamily="50" charset="-128"/>
                <a:cs typeface="Meiryo UI" panose="020B0604030504040204" pitchFamily="50" charset="-128"/>
              </a:rPr>
              <a:t>横断研究</a:t>
            </a:r>
            <a:endParaRPr kumimoji="1" lang="en-US" altLang="ja-JP" b="1" dirty="0" smtClean="0">
              <a:solidFill>
                <a:srgbClr val="5492F6"/>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5" name="グループ化 104"/>
          <p:cNvGrpSpPr/>
          <p:nvPr/>
        </p:nvGrpSpPr>
        <p:grpSpPr>
          <a:xfrm>
            <a:off x="212423" y="3310138"/>
            <a:ext cx="998907" cy="970929"/>
            <a:chOff x="212423" y="3683936"/>
            <a:chExt cx="998907" cy="970929"/>
          </a:xfrm>
        </p:grpSpPr>
        <p:grpSp>
          <p:nvGrpSpPr>
            <p:cNvPr id="106" name="グループ化 105"/>
            <p:cNvGrpSpPr/>
            <p:nvPr/>
          </p:nvGrpSpPr>
          <p:grpSpPr>
            <a:xfrm>
              <a:off x="394944" y="3683936"/>
              <a:ext cx="633865" cy="361769"/>
              <a:chOff x="436487" y="3683936"/>
              <a:chExt cx="633865" cy="361769"/>
            </a:xfrm>
          </p:grpSpPr>
          <p:grpSp>
            <p:nvGrpSpPr>
              <p:cNvPr id="124" name="グループ化 123"/>
              <p:cNvGrpSpPr/>
              <p:nvPr/>
            </p:nvGrpSpPr>
            <p:grpSpPr>
              <a:xfrm>
                <a:off x="710352" y="3683936"/>
                <a:ext cx="360000" cy="361769"/>
                <a:chOff x="599300" y="2772383"/>
                <a:chExt cx="360000" cy="361769"/>
              </a:xfrm>
            </p:grpSpPr>
            <p:pic>
              <p:nvPicPr>
                <p:cNvPr id="128" name="図 1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29" name="図 1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25" name="グループ化 124"/>
              <p:cNvGrpSpPr/>
              <p:nvPr/>
            </p:nvGrpSpPr>
            <p:grpSpPr>
              <a:xfrm>
                <a:off x="436487" y="3683936"/>
                <a:ext cx="360000" cy="361769"/>
                <a:chOff x="599300" y="2772383"/>
                <a:chExt cx="360000" cy="361769"/>
              </a:xfrm>
            </p:grpSpPr>
            <p:pic>
              <p:nvPicPr>
                <p:cNvPr id="126" name="図 1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27" name="図 1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grpSp>
          <p:nvGrpSpPr>
            <p:cNvPr id="107" name="グループ化 106"/>
            <p:cNvGrpSpPr/>
            <p:nvPr/>
          </p:nvGrpSpPr>
          <p:grpSpPr>
            <a:xfrm>
              <a:off x="394944" y="4293096"/>
              <a:ext cx="633865" cy="361769"/>
              <a:chOff x="436487" y="4293096"/>
              <a:chExt cx="633865" cy="361769"/>
            </a:xfrm>
          </p:grpSpPr>
          <p:grpSp>
            <p:nvGrpSpPr>
              <p:cNvPr id="118" name="グループ化 117"/>
              <p:cNvGrpSpPr/>
              <p:nvPr/>
            </p:nvGrpSpPr>
            <p:grpSpPr>
              <a:xfrm>
                <a:off x="436487" y="4293096"/>
                <a:ext cx="360000" cy="361769"/>
                <a:chOff x="599300" y="2772383"/>
                <a:chExt cx="360000" cy="361769"/>
              </a:xfrm>
            </p:grpSpPr>
            <p:pic>
              <p:nvPicPr>
                <p:cNvPr id="122" name="図 1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23" name="図 1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19" name="グループ化 118"/>
              <p:cNvGrpSpPr/>
              <p:nvPr/>
            </p:nvGrpSpPr>
            <p:grpSpPr>
              <a:xfrm>
                <a:off x="710352" y="4293096"/>
                <a:ext cx="360000" cy="361769"/>
                <a:chOff x="599300" y="2772383"/>
                <a:chExt cx="360000" cy="361769"/>
              </a:xfrm>
            </p:grpSpPr>
            <p:pic>
              <p:nvPicPr>
                <p:cNvPr id="120" name="図 1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21" name="図 1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grpSp>
          <p:nvGrpSpPr>
            <p:cNvPr id="108" name="グループ化 107"/>
            <p:cNvGrpSpPr/>
            <p:nvPr/>
          </p:nvGrpSpPr>
          <p:grpSpPr>
            <a:xfrm>
              <a:off x="212423" y="3985111"/>
              <a:ext cx="998907" cy="361769"/>
              <a:chOff x="212423" y="3985111"/>
              <a:chExt cx="998907" cy="361769"/>
            </a:xfrm>
          </p:grpSpPr>
          <p:grpSp>
            <p:nvGrpSpPr>
              <p:cNvPr id="109" name="グループ化 108"/>
              <p:cNvGrpSpPr/>
              <p:nvPr/>
            </p:nvGrpSpPr>
            <p:grpSpPr>
              <a:xfrm>
                <a:off x="531876" y="3985111"/>
                <a:ext cx="360000" cy="361769"/>
                <a:chOff x="599300" y="2772383"/>
                <a:chExt cx="360000" cy="361769"/>
              </a:xfrm>
            </p:grpSpPr>
            <p:pic>
              <p:nvPicPr>
                <p:cNvPr id="116" name="図 1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17" name="図 1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10" name="グループ化 109"/>
              <p:cNvGrpSpPr/>
              <p:nvPr/>
            </p:nvGrpSpPr>
            <p:grpSpPr>
              <a:xfrm>
                <a:off x="212423" y="3985111"/>
                <a:ext cx="360000" cy="361769"/>
                <a:chOff x="599300" y="2772383"/>
                <a:chExt cx="360000" cy="361769"/>
              </a:xfrm>
            </p:grpSpPr>
            <p:pic>
              <p:nvPicPr>
                <p:cNvPr id="114" name="図 1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15" name="図 1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11" name="グループ化 110"/>
              <p:cNvGrpSpPr/>
              <p:nvPr/>
            </p:nvGrpSpPr>
            <p:grpSpPr>
              <a:xfrm>
                <a:off x="851330" y="3985111"/>
                <a:ext cx="360000" cy="361769"/>
                <a:chOff x="599300" y="2772383"/>
                <a:chExt cx="360000" cy="361769"/>
              </a:xfrm>
            </p:grpSpPr>
            <p:pic>
              <p:nvPicPr>
                <p:cNvPr id="112" name="図 1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13" name="図 1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grpSp>
      <p:grpSp>
        <p:nvGrpSpPr>
          <p:cNvPr id="130" name="グループ化 129"/>
          <p:cNvGrpSpPr/>
          <p:nvPr/>
        </p:nvGrpSpPr>
        <p:grpSpPr>
          <a:xfrm>
            <a:off x="1477019" y="3310138"/>
            <a:ext cx="998907" cy="969160"/>
            <a:chOff x="1477019" y="3683936"/>
            <a:chExt cx="998907" cy="969160"/>
          </a:xfrm>
        </p:grpSpPr>
        <p:grpSp>
          <p:nvGrpSpPr>
            <p:cNvPr id="131" name="グループ化 130"/>
            <p:cNvGrpSpPr/>
            <p:nvPr/>
          </p:nvGrpSpPr>
          <p:grpSpPr>
            <a:xfrm>
              <a:off x="1659540" y="3683936"/>
              <a:ext cx="633865" cy="360000"/>
              <a:chOff x="436487" y="3683936"/>
              <a:chExt cx="633865" cy="360000"/>
            </a:xfrm>
          </p:grpSpPr>
          <p:pic>
            <p:nvPicPr>
              <p:cNvPr id="139" name="図 1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0352" y="3683936"/>
                <a:ext cx="360000" cy="360000"/>
              </a:xfrm>
              <a:prstGeom prst="rect">
                <a:avLst/>
              </a:prstGeom>
            </p:spPr>
          </p:pic>
          <p:pic>
            <p:nvPicPr>
              <p:cNvPr id="140" name="図 1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487" y="3683936"/>
                <a:ext cx="360000" cy="360000"/>
              </a:xfrm>
              <a:prstGeom prst="rect">
                <a:avLst/>
              </a:prstGeom>
            </p:spPr>
          </p:pic>
        </p:grpSp>
        <p:grpSp>
          <p:nvGrpSpPr>
            <p:cNvPr id="132" name="グループ化 131"/>
            <p:cNvGrpSpPr/>
            <p:nvPr/>
          </p:nvGrpSpPr>
          <p:grpSpPr>
            <a:xfrm>
              <a:off x="1659540" y="4293096"/>
              <a:ext cx="633865" cy="360000"/>
              <a:chOff x="436487" y="4293096"/>
              <a:chExt cx="633865" cy="360000"/>
            </a:xfrm>
          </p:grpSpPr>
          <p:pic>
            <p:nvPicPr>
              <p:cNvPr id="137" name="図 1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6487" y="4293096"/>
                <a:ext cx="360000" cy="360000"/>
              </a:xfrm>
              <a:prstGeom prst="rect">
                <a:avLst/>
              </a:prstGeom>
            </p:spPr>
          </p:pic>
          <p:pic>
            <p:nvPicPr>
              <p:cNvPr id="138" name="図 1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0352" y="4293096"/>
                <a:ext cx="360000" cy="360000"/>
              </a:xfrm>
              <a:prstGeom prst="rect">
                <a:avLst/>
              </a:prstGeom>
            </p:spPr>
          </p:pic>
        </p:grpSp>
        <p:grpSp>
          <p:nvGrpSpPr>
            <p:cNvPr id="133" name="グループ化 132"/>
            <p:cNvGrpSpPr/>
            <p:nvPr/>
          </p:nvGrpSpPr>
          <p:grpSpPr>
            <a:xfrm>
              <a:off x="1477019" y="3985111"/>
              <a:ext cx="998907" cy="360000"/>
              <a:chOff x="212423" y="3985111"/>
              <a:chExt cx="998907" cy="360000"/>
            </a:xfrm>
          </p:grpSpPr>
          <p:pic>
            <p:nvPicPr>
              <p:cNvPr id="134" name="図 1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876" y="3985111"/>
                <a:ext cx="360000" cy="360000"/>
              </a:xfrm>
              <a:prstGeom prst="rect">
                <a:avLst/>
              </a:prstGeom>
            </p:spPr>
          </p:pic>
          <p:pic>
            <p:nvPicPr>
              <p:cNvPr id="135" name="図 1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2423" y="3985111"/>
                <a:ext cx="360000" cy="360000"/>
              </a:xfrm>
              <a:prstGeom prst="rect">
                <a:avLst/>
              </a:prstGeom>
            </p:spPr>
          </p:pic>
          <p:pic>
            <p:nvPicPr>
              <p:cNvPr id="136" name="図 1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1330" y="3985111"/>
                <a:ext cx="360000" cy="360000"/>
              </a:xfrm>
              <a:prstGeom prst="rect">
                <a:avLst/>
              </a:prstGeom>
            </p:spPr>
          </p:pic>
        </p:grpSp>
      </p:grpSp>
      <p:sp>
        <p:nvSpPr>
          <p:cNvPr id="141" name="テキスト ボックス 140"/>
          <p:cNvSpPr txBox="1"/>
          <p:nvPr/>
        </p:nvSpPr>
        <p:spPr>
          <a:xfrm>
            <a:off x="6726729" y="4357922"/>
            <a:ext cx="646332" cy="276999"/>
          </a:xfrm>
          <a:prstGeom prst="rect">
            <a:avLst/>
          </a:prstGeom>
          <a:noFill/>
        </p:spPr>
        <p:txBody>
          <a:bodyPr wrap="none" rtlCol="0" anchor="ctr" anchorCtr="1">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運動部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テキスト ボックス 141"/>
          <p:cNvSpPr txBox="1"/>
          <p:nvPr/>
        </p:nvSpPr>
        <p:spPr>
          <a:xfrm>
            <a:off x="7758739" y="4357922"/>
            <a:ext cx="800219" cy="276999"/>
          </a:xfrm>
          <a:prstGeom prst="rect">
            <a:avLst/>
          </a:prstGeom>
          <a:noFill/>
        </p:spPr>
        <p:txBody>
          <a:bodyPr wrap="none" rtlCol="0" anchor="ctr" anchorCtr="1">
            <a:spAutoFit/>
          </a:bodyPr>
          <a:lstStyle/>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非運動部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テキスト ボックス 146"/>
          <p:cNvSpPr txBox="1"/>
          <p:nvPr/>
        </p:nvSpPr>
        <p:spPr>
          <a:xfrm>
            <a:off x="212423" y="4723415"/>
            <a:ext cx="2263504" cy="1585905"/>
          </a:xfrm>
          <a:prstGeom prst="rect">
            <a:avLst/>
          </a:prstGeom>
          <a:noFill/>
        </p:spPr>
        <p:txBody>
          <a:bodyPr wrap="square" rtlCol="0" anchor="t" anchorCtr="0">
            <a:noAutofit/>
          </a:bodyPr>
          <a:lstStyle/>
          <a:p>
            <a:pPr marL="171450" indent="-171450">
              <a:buFont typeface="Wingdings" panose="05000000000000000000" pitchFamily="2" charset="2"/>
              <a:buChar char="u"/>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運動部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への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所属（</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原因</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）と肥満者の割合（</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結果</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）の関連を</a:t>
            </a:r>
            <a:r>
              <a:rPr lang="en-US" altLang="ja-JP" sz="12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回の調査</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によって検討する方法です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運動部だから肥満が少ないと考えられますが、</a:t>
            </a:r>
            <a:r>
              <a:rPr lang="ja-JP" altLang="en-US" sz="12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肥満だから運動部に入るとも考えられ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、確かな結論は得られません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8" name="グループ化 147"/>
          <p:cNvGrpSpPr/>
          <p:nvPr/>
        </p:nvGrpSpPr>
        <p:grpSpPr>
          <a:xfrm>
            <a:off x="3471188" y="3262808"/>
            <a:ext cx="1100812" cy="361769"/>
            <a:chOff x="3471188" y="3985111"/>
            <a:chExt cx="1100812" cy="361769"/>
          </a:xfrm>
        </p:grpSpPr>
        <p:grpSp>
          <p:nvGrpSpPr>
            <p:cNvPr id="149" name="グループ化 148"/>
            <p:cNvGrpSpPr/>
            <p:nvPr/>
          </p:nvGrpSpPr>
          <p:grpSpPr>
            <a:xfrm>
              <a:off x="3718125" y="3985111"/>
              <a:ext cx="360000" cy="361769"/>
              <a:chOff x="599300" y="2772383"/>
              <a:chExt cx="360000" cy="361769"/>
            </a:xfrm>
          </p:grpSpPr>
          <p:pic>
            <p:nvPicPr>
              <p:cNvPr id="159" name="図 15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60" name="図 1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50" name="グループ化 149"/>
            <p:cNvGrpSpPr/>
            <p:nvPr/>
          </p:nvGrpSpPr>
          <p:grpSpPr>
            <a:xfrm>
              <a:off x="3471188" y="3985111"/>
              <a:ext cx="360000" cy="361769"/>
              <a:chOff x="599300" y="2772383"/>
              <a:chExt cx="360000" cy="361769"/>
            </a:xfrm>
          </p:grpSpPr>
          <p:pic>
            <p:nvPicPr>
              <p:cNvPr id="157" name="図 1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58" name="図 1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51" name="グループ化 150"/>
            <p:cNvGrpSpPr/>
            <p:nvPr/>
          </p:nvGrpSpPr>
          <p:grpSpPr>
            <a:xfrm>
              <a:off x="3965062" y="3985111"/>
              <a:ext cx="360000" cy="361769"/>
              <a:chOff x="599300" y="2772383"/>
              <a:chExt cx="360000" cy="361769"/>
            </a:xfrm>
          </p:grpSpPr>
          <p:pic>
            <p:nvPicPr>
              <p:cNvPr id="155" name="図 1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56" name="図 1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52" name="グループ化 151"/>
            <p:cNvGrpSpPr/>
            <p:nvPr/>
          </p:nvGrpSpPr>
          <p:grpSpPr>
            <a:xfrm>
              <a:off x="4212000" y="3985111"/>
              <a:ext cx="360000" cy="361769"/>
              <a:chOff x="599300" y="2772383"/>
              <a:chExt cx="360000" cy="361769"/>
            </a:xfrm>
          </p:grpSpPr>
          <p:pic>
            <p:nvPicPr>
              <p:cNvPr id="153" name="図 1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54" name="図 1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grpSp>
        <p:nvGrpSpPr>
          <p:cNvPr id="161" name="グループ化 160"/>
          <p:cNvGrpSpPr/>
          <p:nvPr/>
        </p:nvGrpSpPr>
        <p:grpSpPr>
          <a:xfrm>
            <a:off x="4580141" y="3262808"/>
            <a:ext cx="1100812" cy="360000"/>
            <a:chOff x="3471188" y="3985111"/>
            <a:chExt cx="1100812" cy="360000"/>
          </a:xfrm>
        </p:grpSpPr>
        <p:pic>
          <p:nvPicPr>
            <p:cNvPr id="162" name="図 1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18125" y="3985111"/>
              <a:ext cx="360000" cy="360000"/>
            </a:xfrm>
            <a:prstGeom prst="rect">
              <a:avLst/>
            </a:prstGeom>
          </p:spPr>
        </p:pic>
        <p:pic>
          <p:nvPicPr>
            <p:cNvPr id="163" name="図 1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1188" y="3985111"/>
              <a:ext cx="360000" cy="360000"/>
            </a:xfrm>
            <a:prstGeom prst="rect">
              <a:avLst/>
            </a:prstGeom>
          </p:spPr>
        </p:pic>
        <p:pic>
          <p:nvPicPr>
            <p:cNvPr id="164" name="図 16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5062" y="3985111"/>
              <a:ext cx="360000" cy="360000"/>
            </a:xfrm>
            <a:prstGeom prst="rect">
              <a:avLst/>
            </a:prstGeom>
          </p:spPr>
        </p:pic>
        <p:pic>
          <p:nvPicPr>
            <p:cNvPr id="165" name="図 16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000" y="3985111"/>
              <a:ext cx="360000" cy="360000"/>
            </a:xfrm>
            <a:prstGeom prst="rect">
              <a:avLst/>
            </a:prstGeom>
          </p:spPr>
        </p:pic>
      </p:grpSp>
      <p:grpSp>
        <p:nvGrpSpPr>
          <p:cNvPr id="166" name="グループ化 165"/>
          <p:cNvGrpSpPr/>
          <p:nvPr/>
        </p:nvGrpSpPr>
        <p:grpSpPr>
          <a:xfrm>
            <a:off x="3471188" y="4723415"/>
            <a:ext cx="1100812" cy="361769"/>
            <a:chOff x="3471188" y="3985111"/>
            <a:chExt cx="1100812" cy="361769"/>
          </a:xfrm>
        </p:grpSpPr>
        <p:grpSp>
          <p:nvGrpSpPr>
            <p:cNvPr id="167" name="グループ化 166"/>
            <p:cNvGrpSpPr/>
            <p:nvPr/>
          </p:nvGrpSpPr>
          <p:grpSpPr>
            <a:xfrm>
              <a:off x="3718125" y="3985111"/>
              <a:ext cx="360000" cy="361769"/>
              <a:chOff x="599300" y="2772383"/>
              <a:chExt cx="360000" cy="361769"/>
            </a:xfrm>
          </p:grpSpPr>
          <p:pic>
            <p:nvPicPr>
              <p:cNvPr id="177" name="図 17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78" name="図 1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68" name="グループ化 167"/>
            <p:cNvGrpSpPr/>
            <p:nvPr/>
          </p:nvGrpSpPr>
          <p:grpSpPr>
            <a:xfrm>
              <a:off x="3471188" y="3985111"/>
              <a:ext cx="360000" cy="361769"/>
              <a:chOff x="599300" y="2772383"/>
              <a:chExt cx="360000" cy="361769"/>
            </a:xfrm>
          </p:grpSpPr>
          <p:pic>
            <p:nvPicPr>
              <p:cNvPr id="175" name="図 17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76" name="図 17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69" name="グループ化 168"/>
            <p:cNvGrpSpPr/>
            <p:nvPr/>
          </p:nvGrpSpPr>
          <p:grpSpPr>
            <a:xfrm>
              <a:off x="3965062" y="3985111"/>
              <a:ext cx="360000" cy="361769"/>
              <a:chOff x="599300" y="2772383"/>
              <a:chExt cx="360000" cy="361769"/>
            </a:xfrm>
          </p:grpSpPr>
          <p:pic>
            <p:nvPicPr>
              <p:cNvPr id="173" name="図 17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74" name="図 17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70" name="グループ化 169"/>
            <p:cNvGrpSpPr/>
            <p:nvPr/>
          </p:nvGrpSpPr>
          <p:grpSpPr>
            <a:xfrm>
              <a:off x="4212000" y="3985111"/>
              <a:ext cx="360000" cy="361769"/>
              <a:chOff x="599300" y="2772383"/>
              <a:chExt cx="360000" cy="361769"/>
            </a:xfrm>
          </p:grpSpPr>
          <p:pic>
            <p:nvPicPr>
              <p:cNvPr id="171" name="図 1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172" name="図 1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grpSp>
        <p:nvGrpSpPr>
          <p:cNvPr id="179" name="グループ化 178"/>
          <p:cNvGrpSpPr/>
          <p:nvPr/>
        </p:nvGrpSpPr>
        <p:grpSpPr>
          <a:xfrm>
            <a:off x="4580141" y="4723415"/>
            <a:ext cx="1100812" cy="360000"/>
            <a:chOff x="3471188" y="3985111"/>
            <a:chExt cx="1100812" cy="360000"/>
          </a:xfrm>
        </p:grpSpPr>
        <p:pic>
          <p:nvPicPr>
            <p:cNvPr id="181" name="図 18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18125" y="3985111"/>
              <a:ext cx="360000" cy="360000"/>
            </a:xfrm>
            <a:prstGeom prst="rect">
              <a:avLst/>
            </a:prstGeom>
          </p:spPr>
        </p:pic>
        <p:pic>
          <p:nvPicPr>
            <p:cNvPr id="182" name="図 18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1188" y="3985111"/>
              <a:ext cx="360000" cy="360000"/>
            </a:xfrm>
            <a:prstGeom prst="rect">
              <a:avLst/>
            </a:prstGeom>
          </p:spPr>
        </p:pic>
        <p:pic>
          <p:nvPicPr>
            <p:cNvPr id="183" name="図 18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5062" y="3985111"/>
              <a:ext cx="360000" cy="360000"/>
            </a:xfrm>
            <a:prstGeom prst="rect">
              <a:avLst/>
            </a:prstGeom>
          </p:spPr>
        </p:pic>
        <p:pic>
          <p:nvPicPr>
            <p:cNvPr id="184" name="図 18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000" y="3985111"/>
              <a:ext cx="360000" cy="360000"/>
            </a:xfrm>
            <a:prstGeom prst="rect">
              <a:avLst/>
            </a:prstGeom>
          </p:spPr>
        </p:pic>
      </p:grpSp>
      <p:sp>
        <p:nvSpPr>
          <p:cNvPr id="189" name="右矢印 188"/>
          <p:cNvSpPr/>
          <p:nvPr/>
        </p:nvSpPr>
        <p:spPr>
          <a:xfrm rot="5400000">
            <a:off x="3787594" y="4297543"/>
            <a:ext cx="468000"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テキスト ボックス 189"/>
          <p:cNvSpPr txBox="1"/>
          <p:nvPr/>
        </p:nvSpPr>
        <p:spPr>
          <a:xfrm>
            <a:off x="3518893" y="3645024"/>
            <a:ext cx="1005403" cy="461665"/>
          </a:xfrm>
          <a:prstGeom prst="rect">
            <a:avLst/>
          </a:prstGeom>
          <a:noFill/>
        </p:spPr>
        <p:txBody>
          <a:bodyPr wrap="none" rtlCol="0" anchor="ctr" anchorCtr="1">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肥満ではない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運動部員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1" name="テキスト ボックス 190"/>
          <p:cNvSpPr txBox="1"/>
          <p:nvPr/>
        </p:nvSpPr>
        <p:spPr>
          <a:xfrm>
            <a:off x="4627846" y="3645024"/>
            <a:ext cx="1005403" cy="461665"/>
          </a:xfrm>
          <a:prstGeom prst="rect">
            <a:avLst/>
          </a:prstGeom>
          <a:noFill/>
        </p:spPr>
        <p:txBody>
          <a:bodyPr wrap="none" rtlCol="0" anchor="ctr" anchorCtr="1">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肥満ではない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非運動部員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2" name="テキスト ボックス 191"/>
          <p:cNvSpPr txBox="1"/>
          <p:nvPr/>
        </p:nvSpPr>
        <p:spPr>
          <a:xfrm>
            <a:off x="3813006" y="2856542"/>
            <a:ext cx="1385316" cy="369332"/>
          </a:xfrm>
          <a:prstGeom prst="rect">
            <a:avLst/>
          </a:prstGeom>
          <a:noFill/>
        </p:spPr>
        <p:txBody>
          <a:bodyPr wrap="none" rtlCol="0" anchor="ctr" anchorCtr="1">
            <a:spAutoFit/>
          </a:bodyPr>
          <a:lstStyle/>
          <a:p>
            <a:pPr algn="ctr"/>
            <a:r>
              <a:rPr kumimoji="1" lang="ja-JP" altLang="en-US" b="1" dirty="0" smtClean="0">
                <a:solidFill>
                  <a:srgbClr val="5492F6"/>
                </a:solidFill>
                <a:latin typeface="Meiryo UI" panose="020B0604030504040204" pitchFamily="50" charset="-128"/>
                <a:ea typeface="Meiryo UI" panose="020B0604030504040204" pitchFamily="50" charset="-128"/>
                <a:cs typeface="Meiryo UI" panose="020B0604030504040204" pitchFamily="50" charset="-128"/>
              </a:rPr>
              <a:t>コホート研究</a:t>
            </a:r>
            <a:endParaRPr kumimoji="1" lang="en-US" altLang="ja-JP" b="1" dirty="0" smtClean="0">
              <a:solidFill>
                <a:srgbClr val="5492F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3" name="テキスト ボックス 192"/>
          <p:cNvSpPr txBox="1"/>
          <p:nvPr/>
        </p:nvSpPr>
        <p:spPr>
          <a:xfrm>
            <a:off x="4256525" y="4156341"/>
            <a:ext cx="646331" cy="276999"/>
          </a:xfrm>
          <a:prstGeom prst="rect">
            <a:avLst/>
          </a:prstGeom>
          <a:noFill/>
        </p:spPr>
        <p:txBody>
          <a:bodyPr wrap="none" rtlCol="0" anchor="ctr" anchorCtr="1">
            <a:spAutoFit/>
          </a:bodyPr>
          <a:lstStyle/>
          <a:p>
            <a:pPr algn="ctr"/>
            <a:r>
              <a:rPr lang="ja-JP" altLang="en-US" sz="12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追跡！</a:t>
            </a:r>
            <a:endParaRPr kumimoji="1" lang="ja-JP" altLang="en-US" sz="12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4" name="テキスト ボックス 193"/>
          <p:cNvSpPr txBox="1"/>
          <p:nvPr/>
        </p:nvSpPr>
        <p:spPr>
          <a:xfrm>
            <a:off x="3419872" y="5157192"/>
            <a:ext cx="2263504" cy="1040050"/>
          </a:xfrm>
          <a:prstGeom prst="rect">
            <a:avLst/>
          </a:prstGeom>
          <a:noFill/>
        </p:spPr>
        <p:txBody>
          <a:bodyPr wrap="square" rtlCol="0" anchor="t" anchorCtr="0">
            <a:noAutofit/>
          </a:bodyPr>
          <a:lstStyle/>
          <a:p>
            <a:pPr marL="171450" indent="-171450">
              <a:buFont typeface="Wingdings" panose="05000000000000000000" pitchFamily="2" charset="2"/>
              <a:buChar char="u"/>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すでに肥満である人を除いているため、運動部への所属（</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原因</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）がその後の肥満（</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結果</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）と関連していることが</a:t>
            </a:r>
            <a:r>
              <a:rPr lang="ja-JP" altLang="en-US" sz="12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より確からしい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と言えるようになります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96" name="グループ化 195"/>
          <p:cNvGrpSpPr/>
          <p:nvPr/>
        </p:nvGrpSpPr>
        <p:grpSpPr>
          <a:xfrm>
            <a:off x="6499489" y="4005064"/>
            <a:ext cx="1100812" cy="361769"/>
            <a:chOff x="3471188" y="3985111"/>
            <a:chExt cx="1100812" cy="361769"/>
          </a:xfrm>
        </p:grpSpPr>
        <p:grpSp>
          <p:nvGrpSpPr>
            <p:cNvPr id="197" name="グループ化 196"/>
            <p:cNvGrpSpPr/>
            <p:nvPr/>
          </p:nvGrpSpPr>
          <p:grpSpPr>
            <a:xfrm>
              <a:off x="3718125" y="3985111"/>
              <a:ext cx="360000" cy="361769"/>
              <a:chOff x="599300" y="2772383"/>
              <a:chExt cx="360000" cy="361769"/>
            </a:xfrm>
          </p:grpSpPr>
          <p:pic>
            <p:nvPicPr>
              <p:cNvPr id="207" name="図 20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208" name="図 20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98" name="グループ化 197"/>
            <p:cNvGrpSpPr/>
            <p:nvPr/>
          </p:nvGrpSpPr>
          <p:grpSpPr>
            <a:xfrm>
              <a:off x="3471188" y="3985111"/>
              <a:ext cx="360000" cy="361769"/>
              <a:chOff x="599300" y="2772383"/>
              <a:chExt cx="360000" cy="361769"/>
            </a:xfrm>
          </p:grpSpPr>
          <p:pic>
            <p:nvPicPr>
              <p:cNvPr id="205" name="図 20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206" name="図 20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199" name="グループ化 198"/>
            <p:cNvGrpSpPr/>
            <p:nvPr/>
          </p:nvGrpSpPr>
          <p:grpSpPr>
            <a:xfrm>
              <a:off x="3965062" y="3985111"/>
              <a:ext cx="360000" cy="361769"/>
              <a:chOff x="599300" y="2772383"/>
              <a:chExt cx="360000" cy="361769"/>
            </a:xfrm>
          </p:grpSpPr>
          <p:pic>
            <p:nvPicPr>
              <p:cNvPr id="203" name="図 20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204" name="図 20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200" name="グループ化 199"/>
            <p:cNvGrpSpPr/>
            <p:nvPr/>
          </p:nvGrpSpPr>
          <p:grpSpPr>
            <a:xfrm>
              <a:off x="4212000" y="3985111"/>
              <a:ext cx="360000" cy="361769"/>
              <a:chOff x="599300" y="2772383"/>
              <a:chExt cx="360000" cy="361769"/>
            </a:xfrm>
          </p:grpSpPr>
          <p:pic>
            <p:nvPicPr>
              <p:cNvPr id="201" name="図 20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202" name="図 20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grpSp>
        <p:nvGrpSpPr>
          <p:cNvPr id="209" name="グループ化 208"/>
          <p:cNvGrpSpPr/>
          <p:nvPr/>
        </p:nvGrpSpPr>
        <p:grpSpPr>
          <a:xfrm>
            <a:off x="7608442" y="4005064"/>
            <a:ext cx="1100812" cy="360000"/>
            <a:chOff x="3471188" y="3985111"/>
            <a:chExt cx="1100812" cy="360000"/>
          </a:xfrm>
        </p:grpSpPr>
        <p:pic>
          <p:nvPicPr>
            <p:cNvPr id="210" name="図 20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18125" y="3985111"/>
              <a:ext cx="360000" cy="360000"/>
            </a:xfrm>
            <a:prstGeom prst="rect">
              <a:avLst/>
            </a:prstGeom>
          </p:spPr>
        </p:pic>
        <p:pic>
          <p:nvPicPr>
            <p:cNvPr id="211" name="図 2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1188" y="3985111"/>
              <a:ext cx="360000" cy="360000"/>
            </a:xfrm>
            <a:prstGeom prst="rect">
              <a:avLst/>
            </a:prstGeom>
          </p:spPr>
        </p:pic>
        <p:pic>
          <p:nvPicPr>
            <p:cNvPr id="212" name="図 2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5062" y="3985111"/>
              <a:ext cx="360000" cy="360000"/>
            </a:xfrm>
            <a:prstGeom prst="rect">
              <a:avLst/>
            </a:prstGeom>
          </p:spPr>
        </p:pic>
        <p:pic>
          <p:nvPicPr>
            <p:cNvPr id="213" name="図 2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000" y="3985111"/>
              <a:ext cx="360000" cy="360000"/>
            </a:xfrm>
            <a:prstGeom prst="rect">
              <a:avLst/>
            </a:prstGeom>
          </p:spPr>
        </p:pic>
      </p:grpSp>
      <p:grpSp>
        <p:nvGrpSpPr>
          <p:cNvPr id="237" name="グループ化 236"/>
          <p:cNvGrpSpPr/>
          <p:nvPr/>
        </p:nvGrpSpPr>
        <p:grpSpPr>
          <a:xfrm>
            <a:off x="6551541" y="3248115"/>
            <a:ext cx="2089170" cy="360000"/>
            <a:chOff x="6620084" y="3464139"/>
            <a:chExt cx="2089170" cy="360000"/>
          </a:xfrm>
        </p:grpSpPr>
        <p:pic>
          <p:nvPicPr>
            <p:cNvPr id="238" name="図 2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67108" y="3464139"/>
              <a:ext cx="360000" cy="360000"/>
            </a:xfrm>
            <a:prstGeom prst="rect">
              <a:avLst/>
            </a:prstGeom>
          </p:spPr>
        </p:pic>
        <p:pic>
          <p:nvPicPr>
            <p:cNvPr id="239" name="図 2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0084" y="3464139"/>
              <a:ext cx="360000" cy="360000"/>
            </a:xfrm>
            <a:prstGeom prst="rect">
              <a:avLst/>
            </a:prstGeom>
          </p:spPr>
        </p:pic>
        <p:pic>
          <p:nvPicPr>
            <p:cNvPr id="240" name="図 2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4132" y="3464139"/>
              <a:ext cx="360000" cy="360000"/>
            </a:xfrm>
            <a:prstGeom prst="rect">
              <a:avLst/>
            </a:prstGeom>
          </p:spPr>
        </p:pic>
        <p:pic>
          <p:nvPicPr>
            <p:cNvPr id="241" name="図 2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61156" y="3464139"/>
              <a:ext cx="360000" cy="360000"/>
            </a:xfrm>
            <a:prstGeom prst="rect">
              <a:avLst/>
            </a:prstGeom>
          </p:spPr>
        </p:pic>
        <p:pic>
          <p:nvPicPr>
            <p:cNvPr id="242" name="図 2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55204" y="3464139"/>
              <a:ext cx="360000" cy="360000"/>
            </a:xfrm>
            <a:prstGeom prst="rect">
              <a:avLst/>
            </a:prstGeom>
          </p:spPr>
        </p:pic>
        <p:pic>
          <p:nvPicPr>
            <p:cNvPr id="243" name="図 2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8180" y="3464139"/>
              <a:ext cx="360000" cy="360000"/>
            </a:xfrm>
            <a:prstGeom prst="rect">
              <a:avLst/>
            </a:prstGeom>
          </p:spPr>
        </p:pic>
        <p:pic>
          <p:nvPicPr>
            <p:cNvPr id="244" name="図 2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02228" y="3464139"/>
              <a:ext cx="360000" cy="360000"/>
            </a:xfrm>
            <a:prstGeom prst="rect">
              <a:avLst/>
            </a:prstGeom>
          </p:spPr>
        </p:pic>
        <p:pic>
          <p:nvPicPr>
            <p:cNvPr id="245" name="図 2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49254" y="3464139"/>
              <a:ext cx="360000" cy="360000"/>
            </a:xfrm>
            <a:prstGeom prst="rect">
              <a:avLst/>
            </a:prstGeom>
          </p:spPr>
        </p:pic>
      </p:grpSp>
      <p:sp>
        <p:nvSpPr>
          <p:cNvPr id="246" name="右矢印 245"/>
          <p:cNvSpPr/>
          <p:nvPr/>
        </p:nvSpPr>
        <p:spPr>
          <a:xfrm rot="8100000">
            <a:off x="6989037" y="3729622"/>
            <a:ext cx="252000"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7" name="右矢印 246"/>
          <p:cNvSpPr/>
          <p:nvPr/>
        </p:nvSpPr>
        <p:spPr>
          <a:xfrm rot="13500000" flipH="1">
            <a:off x="7967707" y="3729623"/>
            <a:ext cx="252000"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8" name="テキスト ボックス 247"/>
          <p:cNvSpPr txBox="1"/>
          <p:nvPr/>
        </p:nvSpPr>
        <p:spPr>
          <a:xfrm>
            <a:off x="6521021" y="2856542"/>
            <a:ext cx="2079416" cy="369332"/>
          </a:xfrm>
          <a:prstGeom prst="rect">
            <a:avLst/>
          </a:prstGeom>
          <a:noFill/>
        </p:spPr>
        <p:txBody>
          <a:bodyPr wrap="none" rtlCol="0" anchor="ctr" anchorCtr="1">
            <a:spAutoFit/>
          </a:bodyPr>
          <a:lstStyle/>
          <a:p>
            <a:pPr algn="ctr"/>
            <a:r>
              <a:rPr lang="ja-JP" altLang="en-US" b="1" dirty="0" smtClean="0">
                <a:solidFill>
                  <a:srgbClr val="5492F6"/>
                </a:solidFill>
                <a:latin typeface="Meiryo UI" panose="020B0604030504040204" pitchFamily="50" charset="-128"/>
                <a:ea typeface="Meiryo UI" panose="020B0604030504040204" pitchFamily="50" charset="-128"/>
                <a:cs typeface="Meiryo UI" panose="020B0604030504040204" pitchFamily="50" charset="-128"/>
              </a:rPr>
              <a:t>ランダム化比較試験</a:t>
            </a:r>
            <a:endParaRPr kumimoji="1" lang="en-US" altLang="ja-JP" b="1" dirty="0" smtClean="0">
              <a:solidFill>
                <a:srgbClr val="5492F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9" name="テキスト ボックス 248"/>
          <p:cNvSpPr txBox="1"/>
          <p:nvPr/>
        </p:nvSpPr>
        <p:spPr>
          <a:xfrm>
            <a:off x="7148962" y="3598848"/>
            <a:ext cx="949299" cy="461665"/>
          </a:xfrm>
          <a:prstGeom prst="rect">
            <a:avLst/>
          </a:prstGeom>
          <a:noFill/>
        </p:spPr>
        <p:txBody>
          <a:bodyPr wrap="none" rtlCol="0" anchor="ctr" anchorCtr="1">
            <a:spAutoFit/>
          </a:bodyPr>
          <a:lstStyle/>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群分け</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（くじ引き）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0" name="テキスト ボックス 249"/>
          <p:cNvSpPr txBox="1"/>
          <p:nvPr/>
        </p:nvSpPr>
        <p:spPr>
          <a:xfrm>
            <a:off x="388710" y="4357922"/>
            <a:ext cx="646332" cy="276999"/>
          </a:xfrm>
          <a:prstGeom prst="rect">
            <a:avLst/>
          </a:prstGeom>
          <a:noFill/>
        </p:spPr>
        <p:txBody>
          <a:bodyPr wrap="none" rtlCol="0" anchor="ctr" anchorCtr="1">
            <a:spAutoFit/>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運動部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1" name="テキスト ボックス 250"/>
          <p:cNvSpPr txBox="1"/>
          <p:nvPr/>
        </p:nvSpPr>
        <p:spPr>
          <a:xfrm>
            <a:off x="1576363" y="4357922"/>
            <a:ext cx="800219" cy="276999"/>
          </a:xfrm>
          <a:prstGeom prst="rect">
            <a:avLst/>
          </a:prstGeom>
          <a:noFill/>
        </p:spPr>
        <p:txBody>
          <a:bodyPr wrap="none" rtlCol="0" anchor="ctr" anchorCtr="1">
            <a:spAutoFit/>
          </a:bodyPr>
          <a:lstStyle/>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非運動部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047740" y="2331768"/>
            <a:ext cx="592870" cy="592870"/>
          </a:xfrm>
          <a:prstGeom prst="rect">
            <a:avLst/>
          </a:prstGeom>
        </p:spPr>
      </p:pic>
      <p:grpSp>
        <p:nvGrpSpPr>
          <p:cNvPr id="14" name="グループ化 13"/>
          <p:cNvGrpSpPr/>
          <p:nvPr/>
        </p:nvGrpSpPr>
        <p:grpSpPr>
          <a:xfrm>
            <a:off x="3893080" y="2331768"/>
            <a:ext cx="1225168" cy="592870"/>
            <a:chOff x="3894315" y="1900026"/>
            <a:chExt cx="1225168" cy="592870"/>
          </a:xfrm>
        </p:grpSpPr>
        <p:pic>
          <p:nvPicPr>
            <p:cNvPr id="253" name="図 2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894315" y="1900026"/>
              <a:ext cx="592870" cy="592870"/>
            </a:xfrm>
            <a:prstGeom prst="rect">
              <a:avLst/>
            </a:prstGeom>
          </p:spPr>
        </p:pic>
        <p:pic>
          <p:nvPicPr>
            <p:cNvPr id="254" name="図 2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4526613" y="1900026"/>
              <a:ext cx="592870" cy="592870"/>
            </a:xfrm>
            <a:prstGeom prst="rect">
              <a:avLst/>
            </a:prstGeom>
          </p:spPr>
        </p:pic>
      </p:grpSp>
      <p:grpSp>
        <p:nvGrpSpPr>
          <p:cNvPr id="15" name="グループ化 14"/>
          <p:cNvGrpSpPr/>
          <p:nvPr/>
        </p:nvGrpSpPr>
        <p:grpSpPr>
          <a:xfrm>
            <a:off x="6705726" y="2331768"/>
            <a:ext cx="1701823" cy="592870"/>
            <a:chOff x="6666698" y="1900026"/>
            <a:chExt cx="1701823" cy="592870"/>
          </a:xfrm>
        </p:grpSpPr>
        <p:pic>
          <p:nvPicPr>
            <p:cNvPr id="255" name="図 25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666698" y="1900026"/>
              <a:ext cx="592870" cy="592870"/>
            </a:xfrm>
            <a:prstGeom prst="rect">
              <a:avLst/>
            </a:prstGeom>
          </p:spPr>
        </p:pic>
        <p:pic>
          <p:nvPicPr>
            <p:cNvPr id="256" name="図 25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221174" y="1900026"/>
              <a:ext cx="592870" cy="592870"/>
            </a:xfrm>
            <a:prstGeom prst="rect">
              <a:avLst/>
            </a:prstGeom>
          </p:spPr>
        </p:pic>
        <p:pic>
          <p:nvPicPr>
            <p:cNvPr id="257" name="図 25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775651" y="1900026"/>
              <a:ext cx="592870" cy="592870"/>
            </a:xfrm>
            <a:prstGeom prst="rect">
              <a:avLst/>
            </a:prstGeom>
          </p:spPr>
        </p:pic>
      </p:grpSp>
      <p:sp>
        <p:nvSpPr>
          <p:cNvPr id="20" name="円形吹き出し 19"/>
          <p:cNvSpPr/>
          <p:nvPr/>
        </p:nvSpPr>
        <p:spPr>
          <a:xfrm>
            <a:off x="5637883" y="4684831"/>
            <a:ext cx="426829" cy="194756"/>
          </a:xfrm>
          <a:prstGeom prst="wedgeEllipseCallout">
            <a:avLst>
              <a:gd name="adj1" fmla="val -41345"/>
              <a:gd name="adj2" fmla="val 6250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8" name="円形吹き出し 257"/>
          <p:cNvSpPr/>
          <p:nvPr/>
        </p:nvSpPr>
        <p:spPr>
          <a:xfrm>
            <a:off x="2258016" y="4041766"/>
            <a:ext cx="426829" cy="194756"/>
          </a:xfrm>
          <a:prstGeom prst="wedgeEllipseCallout">
            <a:avLst>
              <a:gd name="adj1" fmla="val -57299"/>
              <a:gd name="adj2" fmla="val -27405"/>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9" name="円形吹き出し 258"/>
          <p:cNvSpPr/>
          <p:nvPr/>
        </p:nvSpPr>
        <p:spPr>
          <a:xfrm>
            <a:off x="1218990" y="3426015"/>
            <a:ext cx="426829" cy="19475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2" name="円形吹き出し 261"/>
          <p:cNvSpPr/>
          <p:nvPr/>
        </p:nvSpPr>
        <p:spPr>
          <a:xfrm>
            <a:off x="4358585" y="4523311"/>
            <a:ext cx="426829" cy="19475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3" name="円形吹き出し 262"/>
          <p:cNvSpPr/>
          <p:nvPr/>
        </p:nvSpPr>
        <p:spPr>
          <a:xfrm>
            <a:off x="3220449" y="4523311"/>
            <a:ext cx="426829" cy="19475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8" name="右矢印 307"/>
          <p:cNvSpPr/>
          <p:nvPr/>
        </p:nvSpPr>
        <p:spPr>
          <a:xfrm rot="5400000">
            <a:off x="8000584" y="4737319"/>
            <a:ext cx="288000"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09" name="グループ化 308"/>
          <p:cNvGrpSpPr/>
          <p:nvPr/>
        </p:nvGrpSpPr>
        <p:grpSpPr>
          <a:xfrm>
            <a:off x="6485225" y="5088720"/>
            <a:ext cx="1100812" cy="361769"/>
            <a:chOff x="3471188" y="3985111"/>
            <a:chExt cx="1100812" cy="361769"/>
          </a:xfrm>
        </p:grpSpPr>
        <p:grpSp>
          <p:nvGrpSpPr>
            <p:cNvPr id="310" name="グループ化 309"/>
            <p:cNvGrpSpPr/>
            <p:nvPr/>
          </p:nvGrpSpPr>
          <p:grpSpPr>
            <a:xfrm>
              <a:off x="3718125" y="3985111"/>
              <a:ext cx="360000" cy="361769"/>
              <a:chOff x="599300" y="2772383"/>
              <a:chExt cx="360000" cy="361769"/>
            </a:xfrm>
          </p:grpSpPr>
          <p:pic>
            <p:nvPicPr>
              <p:cNvPr id="320" name="図 3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321" name="図 3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311" name="グループ化 310"/>
            <p:cNvGrpSpPr/>
            <p:nvPr/>
          </p:nvGrpSpPr>
          <p:grpSpPr>
            <a:xfrm>
              <a:off x="3471188" y="3985111"/>
              <a:ext cx="360000" cy="361769"/>
              <a:chOff x="599300" y="2772383"/>
              <a:chExt cx="360000" cy="361769"/>
            </a:xfrm>
          </p:grpSpPr>
          <p:pic>
            <p:nvPicPr>
              <p:cNvPr id="318" name="図 3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319" name="図 3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312" name="グループ化 311"/>
            <p:cNvGrpSpPr/>
            <p:nvPr/>
          </p:nvGrpSpPr>
          <p:grpSpPr>
            <a:xfrm>
              <a:off x="3965062" y="3985111"/>
              <a:ext cx="360000" cy="361769"/>
              <a:chOff x="599300" y="2772383"/>
              <a:chExt cx="360000" cy="361769"/>
            </a:xfrm>
          </p:grpSpPr>
          <p:pic>
            <p:nvPicPr>
              <p:cNvPr id="316" name="図 3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317" name="図 3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nvGrpSpPr>
            <p:cNvPr id="313" name="グループ化 312"/>
            <p:cNvGrpSpPr/>
            <p:nvPr/>
          </p:nvGrpSpPr>
          <p:grpSpPr>
            <a:xfrm>
              <a:off x="4212000" y="3985111"/>
              <a:ext cx="360000" cy="361769"/>
              <a:chOff x="599300" y="2772383"/>
              <a:chExt cx="360000" cy="361769"/>
            </a:xfrm>
          </p:grpSpPr>
          <p:pic>
            <p:nvPicPr>
              <p:cNvPr id="314" name="図 3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9300" y="2772383"/>
                <a:ext cx="360000" cy="360000"/>
              </a:xfrm>
              <a:prstGeom prst="rect">
                <a:avLst/>
              </a:prstGeom>
            </p:spPr>
          </p:pic>
          <p:pic>
            <p:nvPicPr>
              <p:cNvPr id="315" name="図 3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352" y="2990152"/>
                <a:ext cx="144000" cy="144000"/>
              </a:xfrm>
              <a:prstGeom prst="rect">
                <a:avLst/>
              </a:prstGeom>
            </p:spPr>
          </p:pic>
        </p:grpSp>
      </p:grpSp>
      <p:grpSp>
        <p:nvGrpSpPr>
          <p:cNvPr id="322" name="グループ化 321"/>
          <p:cNvGrpSpPr/>
          <p:nvPr/>
        </p:nvGrpSpPr>
        <p:grpSpPr>
          <a:xfrm>
            <a:off x="7594178" y="5088720"/>
            <a:ext cx="1100812" cy="360000"/>
            <a:chOff x="3471188" y="3985111"/>
            <a:chExt cx="1100812" cy="360000"/>
          </a:xfrm>
        </p:grpSpPr>
        <p:pic>
          <p:nvPicPr>
            <p:cNvPr id="323" name="図 3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18125" y="3985111"/>
              <a:ext cx="360000" cy="360000"/>
            </a:xfrm>
            <a:prstGeom prst="rect">
              <a:avLst/>
            </a:prstGeom>
          </p:spPr>
        </p:pic>
        <p:pic>
          <p:nvPicPr>
            <p:cNvPr id="324" name="図 3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1188" y="3985111"/>
              <a:ext cx="360000" cy="360000"/>
            </a:xfrm>
            <a:prstGeom prst="rect">
              <a:avLst/>
            </a:prstGeom>
          </p:spPr>
        </p:pic>
        <p:pic>
          <p:nvPicPr>
            <p:cNvPr id="325" name="図 3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5062" y="3985111"/>
              <a:ext cx="360000" cy="360000"/>
            </a:xfrm>
            <a:prstGeom prst="rect">
              <a:avLst/>
            </a:prstGeom>
          </p:spPr>
        </p:pic>
        <p:pic>
          <p:nvPicPr>
            <p:cNvPr id="326" name="図 3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2000" y="3985111"/>
              <a:ext cx="360000" cy="360000"/>
            </a:xfrm>
            <a:prstGeom prst="rect">
              <a:avLst/>
            </a:prstGeom>
          </p:spPr>
        </p:pic>
      </p:grpSp>
      <p:sp>
        <p:nvSpPr>
          <p:cNvPr id="327" name="右矢印 326"/>
          <p:cNvSpPr/>
          <p:nvPr/>
        </p:nvSpPr>
        <p:spPr>
          <a:xfrm rot="5400000">
            <a:off x="6891631" y="4737319"/>
            <a:ext cx="288000"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8" name="円形吹き出し 327"/>
          <p:cNvSpPr/>
          <p:nvPr/>
        </p:nvSpPr>
        <p:spPr>
          <a:xfrm>
            <a:off x="8642763" y="5063628"/>
            <a:ext cx="426829" cy="194756"/>
          </a:xfrm>
          <a:prstGeom prst="wedgeEllipseCallout">
            <a:avLst>
              <a:gd name="adj1" fmla="val -41345"/>
              <a:gd name="adj2" fmla="val 6250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9" name="円形吹き出し 328"/>
          <p:cNvSpPr/>
          <p:nvPr/>
        </p:nvSpPr>
        <p:spPr>
          <a:xfrm>
            <a:off x="8301575" y="4888616"/>
            <a:ext cx="426829" cy="194756"/>
          </a:xfrm>
          <a:prstGeom prst="wedgeEllipseCallout">
            <a:avLst>
              <a:gd name="adj1" fmla="val -41345"/>
              <a:gd name="adj2" fmla="val 6250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0" name="円形吹き出し 329"/>
          <p:cNvSpPr/>
          <p:nvPr/>
        </p:nvSpPr>
        <p:spPr>
          <a:xfrm>
            <a:off x="7372622" y="4888616"/>
            <a:ext cx="426829" cy="19475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1" name="円形吹き出し 330"/>
          <p:cNvSpPr/>
          <p:nvPr/>
        </p:nvSpPr>
        <p:spPr>
          <a:xfrm>
            <a:off x="6234486" y="4888616"/>
            <a:ext cx="426829" cy="19475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2" name="円形吹き出し 331"/>
          <p:cNvSpPr/>
          <p:nvPr/>
        </p:nvSpPr>
        <p:spPr>
          <a:xfrm>
            <a:off x="2307412" y="3392760"/>
            <a:ext cx="426829" cy="194756"/>
          </a:xfrm>
          <a:prstGeom prst="wedgeEllipseCallout">
            <a:avLst>
              <a:gd name="adj1" fmla="val -41345"/>
              <a:gd name="adj2" fmla="val 6250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3" name="円形吹き出し 332"/>
          <p:cNvSpPr/>
          <p:nvPr/>
        </p:nvSpPr>
        <p:spPr>
          <a:xfrm>
            <a:off x="995847" y="4067923"/>
            <a:ext cx="426829" cy="194756"/>
          </a:xfrm>
          <a:prstGeom prst="wedgeEllipseCallout">
            <a:avLst>
              <a:gd name="adj1" fmla="val -57299"/>
              <a:gd name="adj2" fmla="val -27405"/>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5" name="グループ化 184"/>
          <p:cNvGrpSpPr/>
          <p:nvPr/>
        </p:nvGrpSpPr>
        <p:grpSpPr>
          <a:xfrm>
            <a:off x="6061382" y="1792272"/>
            <a:ext cx="843337" cy="288860"/>
            <a:chOff x="5210847" y="1772816"/>
            <a:chExt cx="843337" cy="288860"/>
          </a:xfrm>
        </p:grpSpPr>
        <p:pic>
          <p:nvPicPr>
            <p:cNvPr id="186" name="図 18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5210847" y="1772816"/>
              <a:ext cx="288860" cy="288860"/>
            </a:xfrm>
            <a:prstGeom prst="rect">
              <a:avLst/>
            </a:prstGeom>
          </p:spPr>
        </p:pic>
        <p:pic>
          <p:nvPicPr>
            <p:cNvPr id="187" name="図 18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5488086" y="1772816"/>
              <a:ext cx="288860" cy="288860"/>
            </a:xfrm>
            <a:prstGeom prst="rect">
              <a:avLst/>
            </a:prstGeom>
          </p:spPr>
        </p:pic>
        <p:pic>
          <p:nvPicPr>
            <p:cNvPr id="188" name="図 18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5765324" y="1772816"/>
              <a:ext cx="288860" cy="288860"/>
            </a:xfrm>
            <a:prstGeom prst="rect">
              <a:avLst/>
            </a:prstGeom>
          </p:spPr>
        </p:pic>
      </p:grpSp>
      <p:sp>
        <p:nvSpPr>
          <p:cNvPr id="195" name="円形吹き出し 194"/>
          <p:cNvSpPr/>
          <p:nvPr/>
        </p:nvSpPr>
        <p:spPr>
          <a:xfrm>
            <a:off x="5267209" y="4523311"/>
            <a:ext cx="426829" cy="194756"/>
          </a:xfrm>
          <a:prstGeom prst="wedgeEllipseCallout">
            <a:avLst>
              <a:gd name="adj1" fmla="val -41345"/>
              <a:gd name="adj2" fmla="val 6250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5" name="テキスト ボックス 214"/>
          <p:cNvSpPr txBox="1"/>
          <p:nvPr/>
        </p:nvSpPr>
        <p:spPr>
          <a:xfrm>
            <a:off x="3687974" y="2122901"/>
            <a:ext cx="1635383" cy="338554"/>
          </a:xfrm>
          <a:prstGeom prst="rect">
            <a:avLst/>
          </a:prstGeom>
          <a:noFill/>
        </p:spPr>
        <p:txBody>
          <a:bodyPr wrap="none" rtlCol="0" anchor="ctr" anchorCtr="1">
            <a:spAutoFit/>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情報の確からしさ</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6" name="テキスト ボックス 215"/>
          <p:cNvSpPr txBox="1"/>
          <p:nvPr/>
        </p:nvSpPr>
        <p:spPr>
          <a:xfrm>
            <a:off x="2614577" y="231031"/>
            <a:ext cx="3914853" cy="461665"/>
          </a:xfrm>
          <a:prstGeom prst="rect">
            <a:avLst/>
          </a:prstGeom>
          <a:noFill/>
        </p:spPr>
        <p:txBody>
          <a:bodyPr wrap="none" rtlCol="0">
            <a:spAutoFit/>
          </a:bodyPr>
          <a:lstStyle/>
          <a:p>
            <a:pPr algn="ctr"/>
            <a:r>
              <a:rPr kumimoji="1" lang="ja-JP" altLang="en-US" sz="24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はじめに：研究デザインの解説</a:t>
            </a:r>
            <a:endParaRPr kumimoji="1" lang="ja-JP" altLang="en-US" sz="2400" dirty="0">
              <a:solidFill>
                <a:srgbClr val="4D4D4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7" name="テキスト ボックス 216"/>
          <p:cNvSpPr txBox="1"/>
          <p:nvPr/>
        </p:nvSpPr>
        <p:spPr>
          <a:xfrm>
            <a:off x="6418716" y="5445224"/>
            <a:ext cx="2650876" cy="1008112"/>
          </a:xfrm>
          <a:prstGeom prst="rect">
            <a:avLst/>
          </a:prstGeom>
          <a:noFill/>
        </p:spPr>
        <p:txBody>
          <a:bodyPr wrap="square" rtlCol="0" anchor="t" anchorCtr="0">
            <a:noAutofit/>
          </a:bodyPr>
          <a:lstStyle/>
          <a:p>
            <a:pPr marL="171450" indent="-171450">
              <a:buFont typeface="Wingdings" panose="05000000000000000000" pitchFamily="2" charset="2"/>
              <a:buChar char="u"/>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入部先をくじ引きで決</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めた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場合、運動好きでもともと痩せている人が運動部に好んで入る等の可能性はなく、</a:t>
            </a:r>
            <a:r>
              <a:rPr lang="ja-JP" altLang="en-US" sz="12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運動部に入部することが肥満の予防につながることが明確</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になります</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8" name="テキスト ボックス 217">
            <a:hlinkClick r:id="rId6"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459961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7736069" y="0"/>
            <a:ext cx="1407931" cy="2808312"/>
            <a:chOff x="108619" y="908720"/>
            <a:chExt cx="1407931" cy="2808312"/>
          </a:xfrm>
        </p:grpSpPr>
        <p:sp>
          <p:nvSpPr>
            <p:cNvPr id="4" name="縦巻き 3"/>
            <p:cNvSpPr/>
            <p:nvPr/>
          </p:nvSpPr>
          <p:spPr>
            <a:xfrm>
              <a:off x="108619" y="908720"/>
              <a:ext cx="1407931" cy="2808312"/>
            </a:xfrm>
            <a:prstGeom prst="verticalScroll">
              <a:avLst/>
            </a:prstGeom>
            <a:solidFill>
              <a:schemeClr val="accent5">
                <a:lumMod val="40000"/>
                <a:lumOff val="6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用語部門</a:t>
              </a:r>
              <a:endParaRPr lang="en-US" altLang="ja-JP" sz="1000" b="1" dirty="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5" name="テキスト ボックス 4"/>
            <p:cNvSpPr txBox="1"/>
            <p:nvPr/>
          </p:nvSpPr>
          <p:spPr>
            <a:xfrm>
              <a:off x="304752" y="1249159"/>
              <a:ext cx="1015663" cy="2467873"/>
            </a:xfrm>
            <a:prstGeom prst="rect">
              <a:avLst/>
            </a:prstGeom>
            <a:noFill/>
          </p:spPr>
          <p:txBody>
            <a:bodyPr vert="eaVert" wrap="square" rtlCol="0">
              <a:spAutoFit/>
            </a:bodyPr>
            <a:lstStyle/>
            <a:p>
              <a:r>
                <a:rPr kumimoji="1" lang="ja-JP" altLang="en-US" dirty="0" smtClean="0">
                  <a:latin typeface="HG行書体" panose="03000609000000000000" pitchFamily="65" charset="-128"/>
                  <a:ea typeface="HG行書体" panose="03000609000000000000" pitchFamily="65" charset="-128"/>
                </a:rPr>
                <a:t>「座り過ぎ」</a:t>
              </a:r>
              <a:endParaRPr kumimoji="1"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「運動不足」と</a:t>
              </a:r>
              <a:endParaRPr lang="en-US" altLang="ja-JP" dirty="0" smtClean="0">
                <a:latin typeface="HG行書体" panose="03000609000000000000" pitchFamily="65" charset="-128"/>
                <a:ea typeface="HG行書体" panose="03000609000000000000" pitchFamily="65" charset="-128"/>
              </a:endParaRPr>
            </a:p>
            <a:p>
              <a:r>
                <a:rPr kumimoji="1" lang="ja-JP" altLang="en-US" dirty="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　　　　　違います</a:t>
              </a:r>
              <a:endParaRPr kumimoji="1" lang="ja-JP" altLang="en-US" dirty="0">
                <a:latin typeface="HG行書体" panose="03000609000000000000" pitchFamily="65" charset="-128"/>
                <a:ea typeface="HG行書体" panose="03000609000000000000" pitchFamily="65" charset="-128"/>
              </a:endParaRPr>
            </a:p>
          </p:txBody>
        </p:sp>
      </p:grpSp>
      <p:sp>
        <p:nvSpPr>
          <p:cNvPr id="6" name="コンテンツ プレースホルダー 5"/>
          <p:cNvSpPr>
            <a:spLocks noGrp="1"/>
          </p:cNvSpPr>
          <p:nvPr>
            <p:ph sz="quarter" idx="10"/>
          </p:nvPr>
        </p:nvSpPr>
        <p:spPr>
          <a:xfrm>
            <a:off x="134936" y="908049"/>
            <a:ext cx="8469512" cy="5705271"/>
          </a:xfrm>
        </p:spPr>
        <p:txBody>
          <a:bodyPr/>
          <a:lstStyle/>
          <a:p>
            <a:r>
              <a:rPr lang="ja-JP" altLang="en-US" dirty="0" smtClean="0">
                <a:solidFill>
                  <a:srgbClr val="4D4D4D"/>
                </a:solidFill>
              </a:rPr>
              <a:t>身体活動・運動に関する用語を整理しましょう</a:t>
            </a:r>
            <a:endParaRPr lang="en-US" altLang="ja-JP" dirty="0" smtClean="0">
              <a:solidFill>
                <a:srgbClr val="4D4D4D"/>
              </a:solidFill>
            </a:endParaRPr>
          </a:p>
          <a:p>
            <a:pPr lvl="1"/>
            <a:endParaRPr lang="en-US" altLang="ja-JP" b="1" dirty="0" smtClean="0">
              <a:solidFill>
                <a:srgbClr val="4D4D4D"/>
              </a:solidFill>
            </a:endParaRPr>
          </a:p>
          <a:p>
            <a:pPr lvl="1"/>
            <a:endParaRPr lang="en-US" altLang="ja-JP" b="1" dirty="0">
              <a:solidFill>
                <a:srgbClr val="4D4D4D"/>
              </a:solidFill>
            </a:endParaRPr>
          </a:p>
          <a:p>
            <a:pPr lvl="1"/>
            <a:endParaRPr lang="en-US" altLang="ja-JP" b="1" dirty="0" smtClean="0">
              <a:solidFill>
                <a:srgbClr val="4D4D4D"/>
              </a:solidFill>
            </a:endParaRPr>
          </a:p>
          <a:p>
            <a:pPr lvl="1"/>
            <a:endParaRPr lang="en-US" altLang="ja-JP" b="1" dirty="0">
              <a:solidFill>
                <a:srgbClr val="4D4D4D"/>
              </a:solidFill>
            </a:endParaRPr>
          </a:p>
          <a:p>
            <a:pPr lvl="1"/>
            <a:endParaRPr lang="en-US" altLang="ja-JP" b="1" dirty="0" smtClean="0">
              <a:solidFill>
                <a:srgbClr val="4D4D4D"/>
              </a:solidFill>
            </a:endParaRPr>
          </a:p>
          <a:p>
            <a:pPr lvl="1"/>
            <a:endParaRPr lang="en-US" altLang="ja-JP" b="1" dirty="0" smtClean="0">
              <a:solidFill>
                <a:srgbClr val="4D4D4D"/>
              </a:solidFill>
            </a:endParaRPr>
          </a:p>
          <a:p>
            <a:r>
              <a:rPr lang="ja-JP" altLang="en-US" dirty="0" smtClean="0">
                <a:solidFill>
                  <a:srgbClr val="4D4D4D"/>
                </a:solidFill>
              </a:rPr>
              <a:t>関連して・・・</a:t>
            </a:r>
            <a:endParaRPr lang="en-US" altLang="ja-JP" dirty="0" smtClean="0">
              <a:solidFill>
                <a:srgbClr val="4D4D4D"/>
              </a:solidFill>
            </a:endParaRPr>
          </a:p>
        </p:txBody>
      </p:sp>
      <p:sp>
        <p:nvSpPr>
          <p:cNvPr id="8" name="テキスト ボックス 7">
            <a:hlinkClick r:id="rId3" action="ppaction://hlinksldjump"/>
          </p:cNvPr>
          <p:cNvSpPr txBox="1"/>
          <p:nvPr/>
        </p:nvSpPr>
        <p:spPr>
          <a:xfrm>
            <a:off x="8189893" y="6413266"/>
            <a:ext cx="954107"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次頁へ</a:t>
            </a:r>
            <a:endParaRPr kumimoji="1" lang="ja-JP" altLang="en-US" sz="2000" dirty="0">
              <a:latin typeface="HG行書体" panose="03000609000000000000" pitchFamily="65" charset="-128"/>
              <a:ea typeface="HG行書体" panose="03000609000000000000" pitchFamily="65" charset="-128"/>
            </a:endParaRPr>
          </a:p>
        </p:txBody>
      </p:sp>
      <p:graphicFrame>
        <p:nvGraphicFramePr>
          <p:cNvPr id="2" name="表 1"/>
          <p:cNvGraphicFramePr>
            <a:graphicFrameLocks noGrp="1"/>
          </p:cNvGraphicFramePr>
          <p:nvPr>
            <p:extLst>
              <p:ext uri="{D42A27DB-BD31-4B8C-83A1-F6EECF244321}">
                <p14:modId xmlns:p14="http://schemas.microsoft.com/office/powerpoint/2010/main" val="884982163"/>
              </p:ext>
            </p:extLst>
          </p:nvPr>
        </p:nvGraphicFramePr>
        <p:xfrm>
          <a:off x="467544" y="1404156"/>
          <a:ext cx="7167709" cy="2194560"/>
        </p:xfrm>
        <a:graphic>
          <a:graphicData uri="http://schemas.openxmlformats.org/drawingml/2006/table">
            <a:tbl>
              <a:tblPr>
                <a:tableStyleId>{2D5ABB26-0587-4C30-8999-92F81FD0307C}</a:tableStyleId>
              </a:tblPr>
              <a:tblGrid>
                <a:gridCol w="1307429"/>
                <a:gridCol w="208280"/>
                <a:gridCol w="5652000"/>
              </a:tblGrid>
              <a:tr h="370840">
                <a:tc>
                  <a:txBody>
                    <a:bodyPr/>
                    <a:lstStyle/>
                    <a:p>
                      <a:pPr marL="0" indent="0" algn="r">
                        <a:buClr>
                          <a:srgbClr val="ED8BA2"/>
                        </a:buClr>
                        <a:buFont typeface="Wingdings" panose="05000000000000000000" pitchFamily="2" charset="2"/>
                        <a:buNone/>
                      </a:pPr>
                      <a:r>
                        <a:rPr lang="ja-JP" altLang="en-US" sz="20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身体活動</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indent="0" algn="ctr">
                        <a:buClr>
                          <a:srgbClr val="ED8BA2"/>
                        </a:buClr>
                        <a:buFont typeface="Wingdings" panose="05000000000000000000" pitchFamily="2" charset="2"/>
                        <a:buNone/>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安静よりもエネルギーを多く消費するすべての活動</a:t>
                      </a:r>
                      <a:endParaRPr kumimoji="1" lang="ja-JP" altLang="en-US" sz="2000" dirty="0">
                        <a:solidFill>
                          <a:srgbClr val="4D4D4D"/>
                        </a:solidFill>
                        <a:latin typeface="Meiryo UI" panose="020B0604030504040204" pitchFamily="50" charset="-128"/>
                        <a:ea typeface="Meiryo UI" panose="020B0604030504040204" pitchFamily="50" charset="-128"/>
                        <a:cs typeface="Meiryo UI" panose="020B0604030504040204" pitchFamily="50" charset="-128"/>
                      </a:endParaRPr>
                    </a:p>
                  </a:txBody>
                  <a:tcPr/>
                </a:tc>
              </a:tr>
              <a:tr h="370840">
                <a:tc>
                  <a:txBody>
                    <a:bodyPr/>
                    <a:lstStyle/>
                    <a:p>
                      <a:pPr marL="0" indent="0" algn="r">
                        <a:buClr>
                          <a:srgbClr val="ED8BA2"/>
                        </a:buClr>
                        <a:buFont typeface="Wingdings" panose="05000000000000000000" pitchFamily="2" charset="2"/>
                        <a:buNone/>
                      </a:pPr>
                      <a:r>
                        <a:rPr lang="ja-JP" altLang="en-US" sz="20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運動</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indent="0" algn="ctr">
                        <a:buClr>
                          <a:srgbClr val="ED8BA2"/>
                        </a:buClr>
                        <a:buFont typeface="Wingdings" panose="05000000000000000000" pitchFamily="2" charset="2"/>
                        <a:buNone/>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余暇時間におこなうスポーツなど</a:t>
                      </a:r>
                      <a:endParaRPr kumimoji="1" lang="ja-JP" altLang="en-US" sz="2000" dirty="0">
                        <a:solidFill>
                          <a:srgbClr val="4D4D4D"/>
                        </a:solidFill>
                        <a:latin typeface="Meiryo UI" panose="020B0604030504040204" pitchFamily="50" charset="-128"/>
                        <a:ea typeface="Meiryo UI" panose="020B0604030504040204" pitchFamily="50" charset="-128"/>
                        <a:cs typeface="Meiryo UI" panose="020B0604030504040204" pitchFamily="50" charset="-128"/>
                      </a:endParaRPr>
                    </a:p>
                  </a:txBody>
                  <a:tcPr/>
                </a:tc>
              </a:tr>
              <a:tr h="370840">
                <a:tc>
                  <a:txBody>
                    <a:bodyPr/>
                    <a:lstStyle/>
                    <a:p>
                      <a:pPr marL="0" indent="0" algn="r">
                        <a:buClr>
                          <a:srgbClr val="ED8BA2"/>
                        </a:buClr>
                        <a:buFont typeface="Wingdings" panose="05000000000000000000" pitchFamily="2" charset="2"/>
                        <a:buNone/>
                      </a:pPr>
                      <a:r>
                        <a:rPr lang="ja-JP" altLang="en-US" sz="20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生活活動</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indent="0" algn="ctr">
                        <a:buClr>
                          <a:srgbClr val="ED8BA2"/>
                        </a:buClr>
                        <a:buFont typeface="Wingdings" panose="05000000000000000000" pitchFamily="2" charset="2"/>
                        <a:buNone/>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ctr">
                        <a:buClr>
                          <a:srgbClr val="ED8BA2"/>
                        </a:buClr>
                        <a:buFont typeface="Wingdings" panose="05000000000000000000" pitchFamily="2" charset="2"/>
                        <a:buNone/>
                      </a:pP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運動以外の身体活動</a:t>
                      </a:r>
                    </a:p>
                    <a:p>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   ⇒家事、移動、仕事などの活動</a:t>
                      </a:r>
                    </a:p>
                  </a:txBody>
                  <a:tcPr/>
                </a:tc>
              </a:tr>
              <a:tr h="370840">
                <a:tc>
                  <a:txBody>
                    <a:bodyPr/>
                    <a:lstStyle/>
                    <a:p>
                      <a:pPr marL="0" indent="0" algn="r">
                        <a:buClr>
                          <a:srgbClr val="ED8BA2"/>
                        </a:buClr>
                        <a:buFont typeface="Wingdings" panose="05000000000000000000" pitchFamily="2" charset="2"/>
                        <a:buNone/>
                      </a:pPr>
                      <a:r>
                        <a:rPr lang="ja-JP" altLang="en-US" sz="20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座位行動</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indent="0" algn="ctr">
                        <a:buClr>
                          <a:srgbClr val="ED8BA2"/>
                        </a:buClr>
                        <a:buFont typeface="Wingdings" panose="05000000000000000000" pitchFamily="2" charset="2"/>
                        <a:buNone/>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座位および臥位で、あまりエネルギーを消費しない活動（睡眠時間は含みません）</a:t>
                      </a:r>
                      <a:endParaRPr lang="en-US" altLang="ja-JP"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73175470"/>
              </p:ext>
            </p:extLst>
          </p:nvPr>
        </p:nvGraphicFramePr>
        <p:xfrm>
          <a:off x="467544" y="4077072"/>
          <a:ext cx="8139709" cy="2407920"/>
        </p:xfrm>
        <a:graphic>
          <a:graphicData uri="http://schemas.openxmlformats.org/drawingml/2006/table">
            <a:tbl>
              <a:tblPr>
                <a:tableStyleId>{2D5ABB26-0587-4C30-8999-92F81FD0307C}</a:tableStyleId>
              </a:tblPr>
              <a:tblGrid>
                <a:gridCol w="1307429"/>
                <a:gridCol w="208280"/>
                <a:gridCol w="6624000"/>
              </a:tblGrid>
              <a:tr h="370840">
                <a:tc>
                  <a:txBody>
                    <a:bodyPr/>
                    <a:lstStyle/>
                    <a:p>
                      <a:pPr marL="0" indent="0" algn="r">
                        <a:buClr>
                          <a:srgbClr val="ED8BA2"/>
                        </a:buClr>
                        <a:buFont typeface="Wingdings" panose="05000000000000000000" pitchFamily="2" charset="2"/>
                        <a:buNone/>
                      </a:pPr>
                      <a:r>
                        <a:rPr lang="ja-JP" altLang="en-US" sz="20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活動的</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indent="0" algn="ctr">
                        <a:buClr>
                          <a:srgbClr val="ED8BA2"/>
                        </a:buClr>
                        <a:buFont typeface="Wingdings" panose="05000000000000000000" pitchFamily="2" charset="2"/>
                        <a:buNone/>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国際的なガイドラインである「週</a:t>
                      </a:r>
                      <a:r>
                        <a:rPr kumimoji="1" lang="en-US" altLang="ja-JP"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分以上の中強度以上の</a:t>
                      </a:r>
                      <a:endParaRPr kumimoji="1" lang="en-US" altLang="ja-JP"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身体活動」を満たしている人を指します</a:t>
                      </a:r>
                    </a:p>
                  </a:txBody>
                  <a:tcPr/>
                </a:tc>
              </a:tr>
              <a:tr h="370840">
                <a:tc>
                  <a:txBody>
                    <a:bodyPr/>
                    <a:lstStyle/>
                    <a:p>
                      <a:pPr marL="0" indent="0" algn="r">
                        <a:buClr>
                          <a:srgbClr val="ED8BA2"/>
                        </a:buClr>
                        <a:buFont typeface="Wingdings" panose="05000000000000000000" pitchFamily="2" charset="2"/>
                        <a:buNone/>
                      </a:pPr>
                      <a:r>
                        <a:rPr lang="ja-JP" altLang="en-US" sz="20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不活動</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indent="0" algn="ctr">
                        <a:buClr>
                          <a:srgbClr val="ED8BA2"/>
                        </a:buClr>
                        <a:buFont typeface="Wingdings" panose="05000000000000000000" pitchFamily="2" charset="2"/>
                        <a:buNone/>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ガイドラインを満たさない人を指します</a:t>
                      </a:r>
                      <a:endParaRPr kumimoji="1" lang="ja-JP" altLang="en-US" sz="2000" dirty="0">
                        <a:solidFill>
                          <a:srgbClr val="4D4D4D"/>
                        </a:solidFill>
                        <a:latin typeface="Meiryo UI" panose="020B0604030504040204" pitchFamily="50" charset="-128"/>
                        <a:ea typeface="Meiryo UI" panose="020B0604030504040204" pitchFamily="50" charset="-128"/>
                        <a:cs typeface="Meiryo UI" panose="020B0604030504040204" pitchFamily="50" charset="-128"/>
                      </a:endParaRPr>
                    </a:p>
                  </a:txBody>
                  <a:tcPr/>
                </a:tc>
              </a:tr>
              <a:tr h="370840">
                <a:tc>
                  <a:txBody>
                    <a:bodyPr/>
                    <a:lstStyle/>
                    <a:p>
                      <a:pPr marL="0" indent="0" algn="r">
                        <a:buClr>
                          <a:srgbClr val="ED8BA2"/>
                        </a:buClr>
                        <a:buFont typeface="Wingdings" panose="05000000000000000000" pitchFamily="2" charset="2"/>
                        <a:buNone/>
                      </a:pPr>
                      <a:r>
                        <a:rPr lang="ja-JP" altLang="en-US" sz="20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運動習慣</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indent="0" algn="ctr">
                        <a:buClr>
                          <a:srgbClr val="ED8BA2"/>
                        </a:buClr>
                        <a:buFont typeface="Wingdings" panose="05000000000000000000" pitchFamily="2" charset="2"/>
                        <a:buNone/>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ctr">
                        <a:buClr>
                          <a:srgbClr val="ED8BA2"/>
                        </a:buClr>
                        <a:buFont typeface="Wingdings" panose="05000000000000000000" pitchFamily="2" charset="2"/>
                        <a:buNone/>
                      </a:pP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わが国では「</a:t>
                      </a:r>
                      <a:r>
                        <a:rPr kumimoji="1" lang="en-US" altLang="ja-JP"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分以上の軽く汗をかく運動を、週</a:t>
                      </a:r>
                      <a:r>
                        <a:rPr kumimoji="1" lang="en-US" altLang="ja-JP"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回以上、</a:t>
                      </a:r>
                      <a:r>
                        <a:rPr kumimoji="1" lang="en-US" altLang="ja-JP"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年以上実施していること」という定義がよく使われます</a:t>
                      </a:r>
                    </a:p>
                    <a:p>
                      <a:pPr marL="622300" indent="-349250"/>
                      <a:r>
                        <a:rPr kumimoji="1" lang="ja-JP" altLang="en-US" sz="2000" dirty="0" smtClean="0">
                          <a:solidFill>
                            <a:srgbClr val="4D4D4D"/>
                          </a:solidFill>
                          <a:latin typeface="Meiryo UI" panose="020B0604030504040204" pitchFamily="50" charset="-128"/>
                          <a:ea typeface="Meiryo UI" panose="020B0604030504040204" pitchFamily="50" charset="-128"/>
                          <a:cs typeface="Meiryo UI" panose="020B0604030504040204" pitchFamily="50" charset="-128"/>
                        </a:rPr>
                        <a:t>⇒ 「運動不足」という言葉が一般的ですが、上記の「不活動」を指す場合と「運動習慣」がないことを指す場合があります</a:t>
                      </a:r>
                    </a:p>
                  </a:txBody>
                  <a:tcPr/>
                </a:tc>
              </a:tr>
            </a:tbl>
          </a:graphicData>
        </a:graphic>
      </p:graphicFrame>
    </p:spTree>
    <p:extLst>
      <p:ext uri="{BB962C8B-B14F-4D97-AF65-F5344CB8AC3E}">
        <p14:creationId xmlns:p14="http://schemas.microsoft.com/office/powerpoint/2010/main" val="3690864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151455324"/>
              </p:ext>
            </p:extLst>
          </p:nvPr>
        </p:nvGraphicFramePr>
        <p:xfrm>
          <a:off x="1835697" y="2112128"/>
          <a:ext cx="5784305" cy="3488254"/>
        </p:xfrm>
        <a:graphic>
          <a:graphicData uri="http://schemas.openxmlformats.org/drawingml/2006/table">
            <a:tbl>
              <a:tblPr firstRow="1" bandRow="1">
                <a:tableStyleId>{5940675A-B579-460E-94D1-54222C63F5DA}</a:tableStyleId>
              </a:tblPr>
              <a:tblGrid>
                <a:gridCol w="936103"/>
                <a:gridCol w="2424101"/>
                <a:gridCol w="2424101"/>
              </a:tblGrid>
              <a:tr h="346571">
                <a:tc>
                  <a:txBody>
                    <a:bodyPr/>
                    <a:lstStyle/>
                    <a:p>
                      <a:pPr algn="ctr"/>
                      <a:endParaRPr kumimoji="1" lang="ja-JP" altLang="en-US" dirty="0">
                        <a:solidFill>
                          <a:srgbClr val="4D4D4D"/>
                        </a:solidFill>
                      </a:endParaRPr>
                    </a:p>
                  </a:txBody>
                  <a:tcPr/>
                </a:tc>
                <a:tc>
                  <a:txBody>
                    <a:bodyPr/>
                    <a:lstStyle/>
                    <a:p>
                      <a:pPr algn="ctr"/>
                      <a:r>
                        <a:rPr kumimoji="1" lang="ja-JP" altLang="en-US" dirty="0" smtClean="0">
                          <a:solidFill>
                            <a:srgbClr val="4D4D4D"/>
                          </a:solidFill>
                        </a:rPr>
                        <a:t>座り過ぎ</a:t>
                      </a:r>
                      <a:endParaRPr kumimoji="1" lang="ja-JP" altLang="en-US" dirty="0">
                        <a:solidFill>
                          <a:srgbClr val="4D4D4D"/>
                        </a:solidFill>
                      </a:endParaRPr>
                    </a:p>
                  </a:txBody>
                  <a:tcPr/>
                </a:tc>
                <a:tc>
                  <a:txBody>
                    <a:bodyPr/>
                    <a:lstStyle/>
                    <a:p>
                      <a:pPr algn="ctr"/>
                      <a:r>
                        <a:rPr kumimoji="1" lang="ja-JP" altLang="en-US" dirty="0" smtClean="0">
                          <a:solidFill>
                            <a:srgbClr val="4D4D4D"/>
                          </a:solidFill>
                        </a:rPr>
                        <a:t>座り過ぎていない</a:t>
                      </a:r>
                      <a:endParaRPr kumimoji="1" lang="ja-JP" altLang="en-US" dirty="0">
                        <a:solidFill>
                          <a:srgbClr val="4D4D4D"/>
                        </a:solidFill>
                      </a:endParaRPr>
                    </a:p>
                  </a:txBody>
                  <a:tcPr/>
                </a:tc>
              </a:tr>
              <a:tr h="1561247">
                <a:tc>
                  <a:txBody>
                    <a:bodyPr/>
                    <a:lstStyle/>
                    <a:p>
                      <a:pPr algn="ctr"/>
                      <a:r>
                        <a:rPr kumimoji="1" lang="ja-JP" altLang="en-US" dirty="0" smtClean="0">
                          <a:solidFill>
                            <a:srgbClr val="4D4D4D"/>
                          </a:solidFill>
                        </a:rPr>
                        <a:t>活動的</a:t>
                      </a:r>
                      <a:endParaRPr kumimoji="1" lang="ja-JP" altLang="en-US" dirty="0">
                        <a:solidFill>
                          <a:srgbClr val="4D4D4D"/>
                        </a:solidFill>
                      </a:endParaRPr>
                    </a:p>
                  </a:txBody>
                  <a:tcPr anchor="ctr"/>
                </a:tc>
                <a:tc>
                  <a:txBody>
                    <a:bodyPr/>
                    <a:lstStyle/>
                    <a:p>
                      <a:pPr algn="ctr"/>
                      <a:r>
                        <a:rPr kumimoji="1" lang="ja-JP" altLang="en-US" sz="3600" b="0" i="0" u="none" strike="noStrike" kern="1200" cap="none" spc="0" normalizeH="0" baseline="0" noProof="0" dirty="0" smtClean="0">
                          <a:ln>
                            <a:noFill/>
                          </a:ln>
                          <a:solidFill>
                            <a:srgbClr val="4D4D4D"/>
                          </a:solidFill>
                          <a:effectLst/>
                          <a:uLnTx/>
                          <a:uFillTx/>
                          <a:latin typeface="+mn-lt"/>
                          <a:ea typeface="+mn-ea"/>
                          <a:cs typeface="+mn-cs"/>
                        </a:rPr>
                        <a:t>○</a:t>
                      </a:r>
                      <a:endParaRPr kumimoji="1" lang="ja-JP" altLang="en-US" sz="3600" dirty="0">
                        <a:solidFill>
                          <a:srgbClr val="4D4D4D"/>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4400" dirty="0" smtClean="0">
                          <a:solidFill>
                            <a:srgbClr val="4D4D4D"/>
                          </a:solidFill>
                        </a:rPr>
                        <a:t>◎</a:t>
                      </a:r>
                      <a:endParaRPr kumimoji="1" lang="ja-JP" altLang="en-US" sz="4400" dirty="0">
                        <a:solidFill>
                          <a:srgbClr val="4D4D4D"/>
                        </a:solidFill>
                      </a:endParaRPr>
                    </a:p>
                  </a:txBody>
                  <a:tcPr anchor="ctr"/>
                </a:tc>
              </a:tr>
              <a:tr h="1561247">
                <a:tc>
                  <a:txBody>
                    <a:bodyPr/>
                    <a:lstStyle/>
                    <a:p>
                      <a:pPr algn="ctr"/>
                      <a:r>
                        <a:rPr kumimoji="1" lang="ja-JP" altLang="en-US" dirty="0" smtClean="0">
                          <a:solidFill>
                            <a:srgbClr val="4D4D4D"/>
                          </a:solidFill>
                        </a:rPr>
                        <a:t>不活動</a:t>
                      </a:r>
                      <a:endParaRPr kumimoji="1" lang="ja-JP" altLang="en-US" dirty="0">
                        <a:solidFill>
                          <a:srgbClr val="4D4D4D"/>
                        </a:solidFill>
                      </a:endParaRPr>
                    </a:p>
                  </a:txBody>
                  <a:tcPr anchor="ctr"/>
                </a:tc>
                <a:tc>
                  <a:txBody>
                    <a:bodyPr/>
                    <a:lstStyle/>
                    <a:p>
                      <a:pPr algn="ctr"/>
                      <a:r>
                        <a:rPr kumimoji="1" lang="en-US" altLang="ja-JP" sz="3600" dirty="0" smtClean="0">
                          <a:solidFill>
                            <a:srgbClr val="4D4D4D"/>
                          </a:solidFill>
                        </a:rPr>
                        <a:t>×</a:t>
                      </a:r>
                      <a:endParaRPr kumimoji="1" lang="ja-JP" altLang="en-US" sz="3600" dirty="0">
                        <a:solidFill>
                          <a:srgbClr val="4D4D4D"/>
                        </a:solidFill>
                      </a:endParaRPr>
                    </a:p>
                  </a:txBody>
                  <a:tcPr anchor="ctr"/>
                </a:tc>
                <a:tc>
                  <a:txBody>
                    <a:bodyPr/>
                    <a:lstStyle/>
                    <a:p>
                      <a:pPr algn="ctr"/>
                      <a:r>
                        <a:rPr kumimoji="1" lang="ja-JP" altLang="en-US" sz="3600" dirty="0" smtClean="0">
                          <a:solidFill>
                            <a:srgbClr val="4D4D4D"/>
                          </a:solidFill>
                        </a:rPr>
                        <a:t>△</a:t>
                      </a:r>
                      <a:endParaRPr kumimoji="1" lang="ja-JP" altLang="en-US" sz="3600" dirty="0">
                        <a:solidFill>
                          <a:srgbClr val="4D4D4D"/>
                        </a:solidFill>
                      </a:endParaRPr>
                    </a:p>
                  </a:txBody>
                  <a:tcPr anchor="ctr"/>
                </a:tc>
              </a:tr>
            </a:tbl>
          </a:graphicData>
        </a:graphic>
      </p:graphicFrame>
      <p:pic>
        <p:nvPicPr>
          <p:cNvPr id="10" name="図 9"/>
          <p:cNvPicPr>
            <a:picLocks noChangeAspect="1"/>
          </p:cNvPicPr>
          <p:nvPr/>
        </p:nvPicPr>
        <p:blipFill>
          <a:blip r:embed="rId2" cstate="print">
            <a:duotone>
              <a:schemeClr val="accent1">
                <a:shade val="45000"/>
                <a:satMod val="135000"/>
              </a:schemeClr>
              <a:prstClr val="white"/>
            </a:duotone>
          </a:blip>
          <a:stretch>
            <a:fillRect/>
          </a:stretch>
        </p:blipFill>
        <p:spPr>
          <a:xfrm>
            <a:off x="5834504" y="908720"/>
            <a:ext cx="1163270" cy="1163270"/>
          </a:xfrm>
          <a:prstGeom prst="rect">
            <a:avLst/>
          </a:prstGeom>
        </p:spPr>
      </p:pic>
      <p:pic>
        <p:nvPicPr>
          <p:cNvPr id="11" name="図 10"/>
          <p:cNvPicPr>
            <a:picLocks noChangeAspect="1"/>
          </p:cNvPicPr>
          <p:nvPr/>
        </p:nvPicPr>
        <p:blipFill>
          <a:blip r:embed="rId3" cstate="print">
            <a:duotone>
              <a:schemeClr val="accent1">
                <a:shade val="45000"/>
                <a:satMod val="135000"/>
              </a:schemeClr>
              <a:prstClr val="white"/>
            </a:duotone>
          </a:blip>
          <a:stretch>
            <a:fillRect/>
          </a:stretch>
        </p:blipFill>
        <p:spPr>
          <a:xfrm>
            <a:off x="476672" y="2657182"/>
            <a:ext cx="1143000" cy="1143000"/>
          </a:xfrm>
          <a:prstGeom prst="rect">
            <a:avLst/>
          </a:prstGeom>
        </p:spPr>
      </p:pic>
      <p:pic>
        <p:nvPicPr>
          <p:cNvPr id="12" name="図 11"/>
          <p:cNvPicPr>
            <a:picLocks noChangeAspect="1"/>
          </p:cNvPicPr>
          <p:nvPr/>
        </p:nvPicPr>
        <p:blipFill>
          <a:blip r:embed="rId4" cstate="print">
            <a:duotone>
              <a:schemeClr val="accent2">
                <a:shade val="45000"/>
                <a:satMod val="135000"/>
              </a:schemeClr>
              <a:prstClr val="white"/>
            </a:duotone>
          </a:blip>
          <a:stretch>
            <a:fillRect/>
          </a:stretch>
        </p:blipFill>
        <p:spPr>
          <a:xfrm>
            <a:off x="476672" y="4241358"/>
            <a:ext cx="1143000" cy="1143000"/>
          </a:xfrm>
          <a:prstGeom prst="rect">
            <a:avLst/>
          </a:prstGeom>
        </p:spPr>
      </p:pic>
      <p:pic>
        <p:nvPicPr>
          <p:cNvPr id="13" name="図 12"/>
          <p:cNvPicPr>
            <a:picLocks noChangeAspect="1"/>
          </p:cNvPicPr>
          <p:nvPr/>
        </p:nvPicPr>
        <p:blipFill>
          <a:blip r:embed="rId5" cstate="print">
            <a:duotone>
              <a:schemeClr val="accent2">
                <a:shade val="45000"/>
                <a:satMod val="135000"/>
              </a:schemeClr>
              <a:prstClr val="white"/>
            </a:duotone>
          </a:blip>
          <a:stretch>
            <a:fillRect/>
          </a:stretch>
        </p:blipFill>
        <p:spPr>
          <a:xfrm>
            <a:off x="3394164" y="908720"/>
            <a:ext cx="1143000" cy="1143000"/>
          </a:xfrm>
          <a:prstGeom prst="rect">
            <a:avLst/>
          </a:prstGeom>
        </p:spPr>
      </p:pic>
      <p:pic>
        <p:nvPicPr>
          <p:cNvPr id="19" name="図 18"/>
          <p:cNvPicPr>
            <a:picLocks noChangeAspect="1"/>
          </p:cNvPicPr>
          <p:nvPr/>
        </p:nvPicPr>
        <p:blipFill>
          <a:blip r:embed="rId6" cstate="print">
            <a:duotone>
              <a:schemeClr val="accent1">
                <a:shade val="45000"/>
                <a:satMod val="135000"/>
              </a:schemeClr>
              <a:prstClr val="white"/>
            </a:duotone>
          </a:blip>
          <a:stretch>
            <a:fillRect/>
          </a:stretch>
        </p:blipFill>
        <p:spPr>
          <a:xfrm>
            <a:off x="2992388" y="2580610"/>
            <a:ext cx="571500" cy="571500"/>
          </a:xfrm>
          <a:prstGeom prst="rect">
            <a:avLst/>
          </a:prstGeom>
        </p:spPr>
      </p:pic>
      <p:pic>
        <p:nvPicPr>
          <p:cNvPr id="20" name="図 19"/>
          <p:cNvPicPr>
            <a:picLocks noChangeAspect="1"/>
          </p:cNvPicPr>
          <p:nvPr/>
        </p:nvPicPr>
        <p:blipFill>
          <a:blip r:embed="rId7" cstate="print">
            <a:duotone>
              <a:schemeClr val="accent1">
                <a:shade val="45000"/>
                <a:satMod val="135000"/>
              </a:schemeClr>
              <a:prstClr val="white"/>
            </a:duotone>
          </a:blip>
          <a:stretch>
            <a:fillRect/>
          </a:stretch>
        </p:blipFill>
        <p:spPr>
          <a:xfrm>
            <a:off x="6779763" y="4956874"/>
            <a:ext cx="571500" cy="571500"/>
          </a:xfrm>
          <a:prstGeom prst="rect">
            <a:avLst/>
          </a:prstGeom>
        </p:spPr>
      </p:pic>
      <p:pic>
        <p:nvPicPr>
          <p:cNvPr id="22" name="図 21"/>
          <p:cNvPicPr>
            <a:picLocks noChangeAspect="1"/>
          </p:cNvPicPr>
          <p:nvPr/>
        </p:nvPicPr>
        <p:blipFill>
          <a:blip r:embed="rId6" cstate="print">
            <a:duotone>
              <a:schemeClr val="accent1">
                <a:shade val="45000"/>
                <a:satMod val="135000"/>
              </a:schemeClr>
              <a:prstClr val="white"/>
            </a:duotone>
          </a:blip>
          <a:stretch>
            <a:fillRect/>
          </a:stretch>
        </p:blipFill>
        <p:spPr>
          <a:xfrm>
            <a:off x="5436096" y="2580610"/>
            <a:ext cx="571500" cy="571500"/>
          </a:xfrm>
          <a:prstGeom prst="rect">
            <a:avLst/>
          </a:prstGeom>
        </p:spPr>
      </p:pic>
      <p:pic>
        <p:nvPicPr>
          <p:cNvPr id="23" name="図 22"/>
          <p:cNvPicPr>
            <a:picLocks noChangeAspect="1"/>
          </p:cNvPicPr>
          <p:nvPr/>
        </p:nvPicPr>
        <p:blipFill>
          <a:blip r:embed="rId8" cstate="print">
            <a:duotone>
              <a:schemeClr val="accent2">
                <a:shade val="45000"/>
                <a:satMod val="135000"/>
              </a:schemeClr>
              <a:prstClr val="white"/>
            </a:duotone>
          </a:blip>
          <a:stretch>
            <a:fillRect/>
          </a:stretch>
        </p:blipFill>
        <p:spPr>
          <a:xfrm>
            <a:off x="4355976" y="4956874"/>
            <a:ext cx="571500" cy="571500"/>
          </a:xfrm>
          <a:prstGeom prst="rect">
            <a:avLst/>
          </a:prstGeom>
        </p:spPr>
      </p:pic>
      <p:pic>
        <p:nvPicPr>
          <p:cNvPr id="24" name="図 23"/>
          <p:cNvPicPr>
            <a:picLocks noChangeAspect="1"/>
          </p:cNvPicPr>
          <p:nvPr/>
        </p:nvPicPr>
        <p:blipFill>
          <a:blip r:embed="rId9" cstate="print">
            <a:duotone>
              <a:schemeClr val="accent2">
                <a:shade val="45000"/>
                <a:satMod val="135000"/>
              </a:schemeClr>
              <a:prstClr val="white"/>
            </a:duotone>
          </a:blip>
          <a:stretch>
            <a:fillRect/>
          </a:stretch>
        </p:blipFill>
        <p:spPr>
          <a:xfrm>
            <a:off x="5436096" y="4164786"/>
            <a:ext cx="571500" cy="571500"/>
          </a:xfrm>
          <a:prstGeom prst="rect">
            <a:avLst/>
          </a:prstGeom>
        </p:spPr>
      </p:pic>
      <p:pic>
        <p:nvPicPr>
          <p:cNvPr id="25" name="図 24"/>
          <p:cNvPicPr>
            <a:picLocks noChangeAspect="1"/>
          </p:cNvPicPr>
          <p:nvPr/>
        </p:nvPicPr>
        <p:blipFill>
          <a:blip r:embed="rId8" cstate="print">
            <a:duotone>
              <a:schemeClr val="accent2">
                <a:shade val="45000"/>
                <a:satMod val="135000"/>
              </a:schemeClr>
              <a:prstClr val="white"/>
            </a:duotone>
          </a:blip>
          <a:stretch>
            <a:fillRect/>
          </a:stretch>
        </p:blipFill>
        <p:spPr>
          <a:xfrm>
            <a:off x="4355976" y="3366903"/>
            <a:ext cx="571500" cy="571500"/>
          </a:xfrm>
          <a:prstGeom prst="rect">
            <a:avLst/>
          </a:prstGeom>
        </p:spPr>
      </p:pic>
      <p:pic>
        <p:nvPicPr>
          <p:cNvPr id="26" name="図 25"/>
          <p:cNvPicPr>
            <a:picLocks noChangeAspect="1"/>
          </p:cNvPicPr>
          <p:nvPr/>
        </p:nvPicPr>
        <p:blipFill>
          <a:blip r:embed="rId7" cstate="print">
            <a:duotone>
              <a:schemeClr val="accent1">
                <a:shade val="45000"/>
                <a:satMod val="135000"/>
              </a:schemeClr>
              <a:prstClr val="white"/>
            </a:duotone>
          </a:blip>
          <a:stretch>
            <a:fillRect/>
          </a:stretch>
        </p:blipFill>
        <p:spPr>
          <a:xfrm>
            <a:off x="6808812" y="3372698"/>
            <a:ext cx="571500" cy="571500"/>
          </a:xfrm>
          <a:prstGeom prst="rect">
            <a:avLst/>
          </a:prstGeom>
        </p:spPr>
      </p:pic>
      <p:pic>
        <p:nvPicPr>
          <p:cNvPr id="27" name="図 26"/>
          <p:cNvPicPr>
            <a:picLocks noChangeAspect="1"/>
          </p:cNvPicPr>
          <p:nvPr/>
        </p:nvPicPr>
        <p:blipFill>
          <a:blip r:embed="rId9" cstate="print">
            <a:duotone>
              <a:schemeClr val="accent2">
                <a:shade val="45000"/>
                <a:satMod val="135000"/>
              </a:schemeClr>
              <a:prstClr val="white"/>
            </a:duotone>
          </a:blip>
          <a:stretch>
            <a:fillRect/>
          </a:stretch>
        </p:blipFill>
        <p:spPr>
          <a:xfrm>
            <a:off x="2992388" y="4164786"/>
            <a:ext cx="571500" cy="571500"/>
          </a:xfrm>
          <a:prstGeom prst="rect">
            <a:avLst/>
          </a:prstGeom>
        </p:spPr>
      </p:pic>
      <p:sp>
        <p:nvSpPr>
          <p:cNvPr id="29" name="角丸四角形 28"/>
          <p:cNvSpPr/>
          <p:nvPr/>
        </p:nvSpPr>
        <p:spPr bwMode="auto">
          <a:xfrm>
            <a:off x="251520"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活動的かつ座り過ぎないことが重要です</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grpSp>
        <p:nvGrpSpPr>
          <p:cNvPr id="31" name="グループ化 30"/>
          <p:cNvGrpSpPr/>
          <p:nvPr/>
        </p:nvGrpSpPr>
        <p:grpSpPr>
          <a:xfrm>
            <a:off x="7736069" y="0"/>
            <a:ext cx="1407931" cy="2808312"/>
            <a:chOff x="108619" y="908720"/>
            <a:chExt cx="1407931" cy="2808312"/>
          </a:xfrm>
        </p:grpSpPr>
        <p:sp>
          <p:nvSpPr>
            <p:cNvPr id="32" name="縦巻き 31"/>
            <p:cNvSpPr/>
            <p:nvPr/>
          </p:nvSpPr>
          <p:spPr>
            <a:xfrm>
              <a:off x="108619" y="908720"/>
              <a:ext cx="1407931" cy="2808312"/>
            </a:xfrm>
            <a:prstGeom prst="verticalScroll">
              <a:avLst/>
            </a:prstGeom>
            <a:solidFill>
              <a:schemeClr val="accent5">
                <a:lumMod val="40000"/>
                <a:lumOff val="6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用語部門</a:t>
              </a:r>
              <a:endParaRPr lang="en-US" altLang="ja-JP" sz="1000" b="1" dirty="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33" name="テキスト ボックス 32"/>
            <p:cNvSpPr txBox="1"/>
            <p:nvPr/>
          </p:nvSpPr>
          <p:spPr>
            <a:xfrm>
              <a:off x="304752" y="1249159"/>
              <a:ext cx="1015663" cy="2467873"/>
            </a:xfrm>
            <a:prstGeom prst="rect">
              <a:avLst/>
            </a:prstGeom>
            <a:noFill/>
          </p:spPr>
          <p:txBody>
            <a:bodyPr vert="eaVert" wrap="square" rtlCol="0">
              <a:spAutoFit/>
            </a:bodyPr>
            <a:lstStyle/>
            <a:p>
              <a:r>
                <a:rPr kumimoji="1" lang="ja-JP" altLang="en-US" dirty="0" smtClean="0">
                  <a:latin typeface="HG行書体" panose="03000609000000000000" pitchFamily="65" charset="-128"/>
                  <a:ea typeface="HG行書体" panose="03000609000000000000" pitchFamily="65" charset="-128"/>
                </a:rPr>
                <a:t>「座り過ぎ」</a:t>
              </a:r>
              <a:endParaRPr kumimoji="1"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「運動不足」と</a:t>
              </a:r>
              <a:endParaRPr lang="en-US" altLang="ja-JP" dirty="0" smtClean="0">
                <a:latin typeface="HG行書体" panose="03000609000000000000" pitchFamily="65" charset="-128"/>
                <a:ea typeface="HG行書体" panose="03000609000000000000" pitchFamily="65" charset="-128"/>
              </a:endParaRPr>
            </a:p>
            <a:p>
              <a:r>
                <a:rPr kumimoji="1" lang="ja-JP" altLang="en-US" dirty="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　　　　　違います</a:t>
              </a:r>
              <a:endParaRPr kumimoji="1" lang="ja-JP" altLang="en-US" dirty="0">
                <a:latin typeface="HG行書体" panose="03000609000000000000" pitchFamily="65" charset="-128"/>
                <a:ea typeface="HG行書体" panose="03000609000000000000" pitchFamily="65" charset="-128"/>
              </a:endParaRPr>
            </a:p>
          </p:txBody>
        </p:sp>
      </p:grpSp>
      <p:sp>
        <p:nvSpPr>
          <p:cNvPr id="21" name="テキスト ボックス 20">
            <a:hlinkClick r:id="rId10"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153101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7736069" y="0"/>
            <a:ext cx="1407931" cy="2808312"/>
            <a:chOff x="4572000" y="1772816"/>
            <a:chExt cx="1407931" cy="2808312"/>
          </a:xfrm>
          <a:solidFill>
            <a:schemeClr val="accent6">
              <a:lumMod val="60000"/>
              <a:lumOff val="40000"/>
            </a:schemeClr>
          </a:solidFill>
        </p:grpSpPr>
        <p:sp>
          <p:nvSpPr>
            <p:cNvPr id="9" name="縦巻き 8"/>
            <p:cNvSpPr/>
            <p:nvPr/>
          </p:nvSpPr>
          <p:spPr>
            <a:xfrm>
              <a:off x="4572000" y="1772816"/>
              <a:ext cx="1407931" cy="2808312"/>
            </a:xfrm>
            <a:prstGeom prst="verticalScroll">
              <a:avLst/>
            </a:prstGeom>
            <a:grp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歴史部門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10" name="テキスト ボックス 9"/>
            <p:cNvSpPr txBox="1"/>
            <p:nvPr/>
          </p:nvSpPr>
          <p:spPr>
            <a:xfrm>
              <a:off x="4780473" y="2276872"/>
              <a:ext cx="1015663" cy="2251849"/>
            </a:xfrm>
            <a:prstGeom prst="rect">
              <a:avLst/>
            </a:prstGeom>
            <a:grpFill/>
          </p:spPr>
          <p:txBody>
            <a:bodyPr vert="eaVert" wrap="square" rtlCol="0">
              <a:spAutoFit/>
            </a:bodyPr>
            <a:lstStyle/>
            <a:p>
              <a:r>
                <a:rPr lang="ja-JP" altLang="en-US" dirty="0">
                  <a:latin typeface="HG行書体" panose="03000609000000000000" pitchFamily="65" charset="-128"/>
                  <a:ea typeface="HG行書体" panose="03000609000000000000" pitchFamily="65" charset="-128"/>
                </a:rPr>
                <a:t>ロンドン</a:t>
              </a:r>
              <a:r>
                <a:rPr lang="ja-JP" altLang="en-US" dirty="0" smtClean="0">
                  <a:latin typeface="HG行書体" panose="03000609000000000000" pitchFamily="65" charset="-128"/>
                  <a:ea typeface="HG行書体" panose="03000609000000000000" pitchFamily="65" charset="-128"/>
                </a:rPr>
                <a:t>の</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バスの車掌の</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健康度</a:t>
              </a:r>
            </a:p>
          </p:txBody>
        </p:sp>
      </p:grpSp>
      <p:sp>
        <p:nvSpPr>
          <p:cNvPr id="7" name="正方形/長方形 6"/>
          <p:cNvSpPr/>
          <p:nvPr/>
        </p:nvSpPr>
        <p:spPr>
          <a:xfrm>
            <a:off x="222334" y="1038513"/>
            <a:ext cx="7722207" cy="461665"/>
          </a:xfrm>
          <a:prstGeom prst="rect">
            <a:avLst/>
          </a:prstGeom>
        </p:spPr>
        <p:txBody>
          <a:bodyPr wrap="square">
            <a:spAutoFit/>
          </a:bodyPr>
          <a:lstStyle/>
          <a:p>
            <a:pPr eaLnBrk="1" hangingPunct="1">
              <a:defRPr/>
            </a:pPr>
            <a:r>
              <a:rPr lang="ja-JP" altLang="en-US" sz="2400" dirty="0" smtClean="0">
                <a:solidFill>
                  <a:srgbClr val="4D4D4D"/>
                </a:solidFill>
                <a:latin typeface="Segoe UI Semibold" pitchFamily="34" charset="0"/>
                <a:ea typeface="Meiryo UI" pitchFamily="50" charset="-128"/>
                <a:cs typeface="Meiryo UI" pitchFamily="50" charset="-128"/>
              </a:rPr>
              <a:t> </a:t>
            </a:r>
            <a:endParaRPr lang="en-US" altLang="ja-JP" sz="2400" dirty="0">
              <a:solidFill>
                <a:srgbClr val="4D4D4D"/>
              </a:solidFill>
              <a:latin typeface="Segoe UI Semibold" pitchFamily="34" charset="0"/>
              <a:ea typeface="Meiryo UI" pitchFamily="50" charset="-128"/>
              <a:cs typeface="Meiryo UI" pitchFamily="50" charset="-128"/>
            </a:endParaRPr>
          </a:p>
        </p:txBody>
      </p:sp>
      <p:grpSp>
        <p:nvGrpSpPr>
          <p:cNvPr id="33" name="グループ化 32"/>
          <p:cNvGrpSpPr/>
          <p:nvPr/>
        </p:nvGrpSpPr>
        <p:grpSpPr>
          <a:xfrm>
            <a:off x="7127166" y="3615308"/>
            <a:ext cx="1348202" cy="1296144"/>
            <a:chOff x="5866240" y="565959"/>
            <a:chExt cx="2143228" cy="2128042"/>
          </a:xfrm>
        </p:grpSpPr>
        <p:grpSp>
          <p:nvGrpSpPr>
            <p:cNvPr id="29" name="グループ化 28"/>
            <p:cNvGrpSpPr/>
            <p:nvPr/>
          </p:nvGrpSpPr>
          <p:grpSpPr>
            <a:xfrm>
              <a:off x="5866240" y="565959"/>
              <a:ext cx="2143228" cy="2128042"/>
              <a:chOff x="5068389" y="1733006"/>
              <a:chExt cx="2699657" cy="2848122"/>
            </a:xfrm>
          </p:grpSpPr>
          <p:sp>
            <p:nvSpPr>
              <p:cNvPr id="13" name="円/楕円 12"/>
              <p:cNvSpPr/>
              <p:nvPr/>
            </p:nvSpPr>
            <p:spPr>
              <a:xfrm>
                <a:off x="7380312" y="3933056"/>
                <a:ext cx="288032" cy="64807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リーフォーム 5"/>
              <p:cNvSpPr/>
              <p:nvPr/>
            </p:nvSpPr>
            <p:spPr>
              <a:xfrm>
                <a:off x="5068389" y="1733006"/>
                <a:ext cx="2699657" cy="2699657"/>
              </a:xfrm>
              <a:custGeom>
                <a:avLst/>
                <a:gdLst>
                  <a:gd name="connsiteX0" fmla="*/ 0 w 2699657"/>
                  <a:gd name="connsiteY0" fmla="*/ 2516777 h 2699657"/>
                  <a:gd name="connsiteX1" fmla="*/ 8708 w 2699657"/>
                  <a:gd name="connsiteY1" fmla="*/ 1010194 h 2699657"/>
                  <a:gd name="connsiteX2" fmla="*/ 121920 w 2699657"/>
                  <a:gd name="connsiteY2" fmla="*/ 548640 h 2699657"/>
                  <a:gd name="connsiteX3" fmla="*/ 1306285 w 2699657"/>
                  <a:gd name="connsiteY3" fmla="*/ 0 h 2699657"/>
                  <a:gd name="connsiteX4" fmla="*/ 2420982 w 2699657"/>
                  <a:gd name="connsiteY4" fmla="*/ 26125 h 2699657"/>
                  <a:gd name="connsiteX5" fmla="*/ 2542902 w 2699657"/>
                  <a:gd name="connsiteY5" fmla="*/ 243840 h 2699657"/>
                  <a:gd name="connsiteX6" fmla="*/ 2629988 w 2699657"/>
                  <a:gd name="connsiteY6" fmla="*/ 1271451 h 2699657"/>
                  <a:gd name="connsiteX7" fmla="*/ 2377440 w 2699657"/>
                  <a:gd name="connsiteY7" fmla="*/ 1402080 h 2699657"/>
                  <a:gd name="connsiteX8" fmla="*/ 2386148 w 2699657"/>
                  <a:gd name="connsiteY8" fmla="*/ 2037805 h 2699657"/>
                  <a:gd name="connsiteX9" fmla="*/ 2690948 w 2699657"/>
                  <a:gd name="connsiteY9" fmla="*/ 2168434 h 2699657"/>
                  <a:gd name="connsiteX10" fmla="*/ 2699657 w 2699657"/>
                  <a:gd name="connsiteY10" fmla="*/ 2577737 h 2699657"/>
                  <a:gd name="connsiteX11" fmla="*/ 1254034 w 2699657"/>
                  <a:gd name="connsiteY11" fmla="*/ 2595154 h 2699657"/>
                  <a:gd name="connsiteX12" fmla="*/ 1175657 w 2699657"/>
                  <a:gd name="connsiteY12" fmla="*/ 2351314 h 2699657"/>
                  <a:gd name="connsiteX13" fmla="*/ 1053737 w 2699657"/>
                  <a:gd name="connsiteY13" fmla="*/ 2133600 h 2699657"/>
                  <a:gd name="connsiteX14" fmla="*/ 949234 w 2699657"/>
                  <a:gd name="connsiteY14" fmla="*/ 2194560 h 2699657"/>
                  <a:gd name="connsiteX15" fmla="*/ 879565 w 2699657"/>
                  <a:gd name="connsiteY15" fmla="*/ 2699657 h 2699657"/>
                  <a:gd name="connsiteX16" fmla="*/ 339634 w 2699657"/>
                  <a:gd name="connsiteY16" fmla="*/ 2577737 h 2699657"/>
                  <a:gd name="connsiteX17" fmla="*/ 304800 w 2699657"/>
                  <a:gd name="connsiteY17" fmla="*/ 2185851 h 2699657"/>
                  <a:gd name="connsiteX18" fmla="*/ 226422 w 2699657"/>
                  <a:gd name="connsiteY18" fmla="*/ 2072640 h 2699657"/>
                  <a:gd name="connsiteX19" fmla="*/ 165462 w 2699657"/>
                  <a:gd name="connsiteY19" fmla="*/ 2368731 h 2699657"/>
                  <a:gd name="connsiteX20" fmla="*/ 148045 w 2699657"/>
                  <a:gd name="connsiteY20" fmla="*/ 2577737 h 2699657"/>
                  <a:gd name="connsiteX21" fmla="*/ 0 w 2699657"/>
                  <a:gd name="connsiteY21" fmla="*/ 2516777 h 2699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99657" h="2699657">
                    <a:moveTo>
                      <a:pt x="0" y="2516777"/>
                    </a:moveTo>
                    <a:cubicBezTo>
                      <a:pt x="2903" y="2014583"/>
                      <a:pt x="5805" y="1512388"/>
                      <a:pt x="8708" y="1010194"/>
                    </a:cubicBezTo>
                    <a:lnTo>
                      <a:pt x="121920" y="548640"/>
                    </a:lnTo>
                    <a:lnTo>
                      <a:pt x="1306285" y="0"/>
                    </a:lnTo>
                    <a:lnTo>
                      <a:pt x="2420982" y="26125"/>
                    </a:lnTo>
                    <a:lnTo>
                      <a:pt x="2542902" y="243840"/>
                    </a:lnTo>
                    <a:lnTo>
                      <a:pt x="2629988" y="1271451"/>
                    </a:lnTo>
                    <a:lnTo>
                      <a:pt x="2377440" y="1402080"/>
                    </a:lnTo>
                    <a:lnTo>
                      <a:pt x="2386148" y="2037805"/>
                    </a:lnTo>
                    <a:lnTo>
                      <a:pt x="2690948" y="2168434"/>
                    </a:lnTo>
                    <a:lnTo>
                      <a:pt x="2699657" y="2577737"/>
                    </a:lnTo>
                    <a:lnTo>
                      <a:pt x="1254034" y="2595154"/>
                    </a:lnTo>
                    <a:lnTo>
                      <a:pt x="1175657" y="2351314"/>
                    </a:lnTo>
                    <a:lnTo>
                      <a:pt x="1053737" y="2133600"/>
                    </a:lnTo>
                    <a:lnTo>
                      <a:pt x="949234" y="2194560"/>
                    </a:lnTo>
                    <a:lnTo>
                      <a:pt x="879565" y="2699657"/>
                    </a:lnTo>
                    <a:lnTo>
                      <a:pt x="339634" y="2577737"/>
                    </a:lnTo>
                    <a:lnTo>
                      <a:pt x="304800" y="2185851"/>
                    </a:lnTo>
                    <a:lnTo>
                      <a:pt x="226422" y="2072640"/>
                    </a:lnTo>
                    <a:lnTo>
                      <a:pt x="165462" y="2368731"/>
                    </a:lnTo>
                    <a:lnTo>
                      <a:pt x="148045" y="2577737"/>
                    </a:lnTo>
                    <a:lnTo>
                      <a:pt x="0" y="2516777"/>
                    </a:lnTo>
                    <a:close/>
                  </a:path>
                </a:pathLst>
              </a:custGeom>
              <a:solidFill>
                <a:srgbClr val="B503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5983697" y="3933056"/>
                <a:ext cx="288032" cy="648072"/>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5256076" y="3871852"/>
                <a:ext cx="144016" cy="5608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6368366" y="2060848"/>
                <a:ext cx="115596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a:off x="6039377" y="2060848"/>
                <a:ext cx="209006" cy="409303"/>
              </a:xfrm>
              <a:custGeom>
                <a:avLst/>
                <a:gdLst>
                  <a:gd name="connsiteX0" fmla="*/ 0 w 209006"/>
                  <a:gd name="connsiteY0" fmla="*/ 87086 h 409303"/>
                  <a:gd name="connsiteX1" fmla="*/ 17417 w 209006"/>
                  <a:gd name="connsiteY1" fmla="*/ 409303 h 409303"/>
                  <a:gd name="connsiteX2" fmla="*/ 209006 w 209006"/>
                  <a:gd name="connsiteY2" fmla="*/ 357052 h 409303"/>
                  <a:gd name="connsiteX3" fmla="*/ 209006 w 209006"/>
                  <a:gd name="connsiteY3" fmla="*/ 0 h 409303"/>
                  <a:gd name="connsiteX4" fmla="*/ 0 w 209006"/>
                  <a:gd name="connsiteY4" fmla="*/ 87086 h 409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006" h="409303">
                    <a:moveTo>
                      <a:pt x="0" y="87086"/>
                    </a:moveTo>
                    <a:lnTo>
                      <a:pt x="17417" y="409303"/>
                    </a:lnTo>
                    <a:lnTo>
                      <a:pt x="209006" y="357052"/>
                    </a:lnTo>
                    <a:lnTo>
                      <a:pt x="209006" y="0"/>
                    </a:lnTo>
                    <a:lnTo>
                      <a:pt x="0" y="87086"/>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18"/>
              <p:cNvSpPr/>
              <p:nvPr/>
            </p:nvSpPr>
            <p:spPr>
              <a:xfrm>
                <a:off x="5756159" y="2155601"/>
                <a:ext cx="209006" cy="409303"/>
              </a:xfrm>
              <a:custGeom>
                <a:avLst/>
                <a:gdLst>
                  <a:gd name="connsiteX0" fmla="*/ 0 w 209006"/>
                  <a:gd name="connsiteY0" fmla="*/ 87086 h 409303"/>
                  <a:gd name="connsiteX1" fmla="*/ 17417 w 209006"/>
                  <a:gd name="connsiteY1" fmla="*/ 409303 h 409303"/>
                  <a:gd name="connsiteX2" fmla="*/ 209006 w 209006"/>
                  <a:gd name="connsiteY2" fmla="*/ 357052 h 409303"/>
                  <a:gd name="connsiteX3" fmla="*/ 209006 w 209006"/>
                  <a:gd name="connsiteY3" fmla="*/ 0 h 409303"/>
                  <a:gd name="connsiteX4" fmla="*/ 0 w 209006"/>
                  <a:gd name="connsiteY4" fmla="*/ 87086 h 409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006" h="409303">
                    <a:moveTo>
                      <a:pt x="0" y="87086"/>
                    </a:moveTo>
                    <a:lnTo>
                      <a:pt x="17417" y="409303"/>
                    </a:lnTo>
                    <a:lnTo>
                      <a:pt x="209006" y="357052"/>
                    </a:lnTo>
                    <a:lnTo>
                      <a:pt x="209006" y="0"/>
                    </a:lnTo>
                    <a:lnTo>
                      <a:pt x="0" y="87086"/>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a:off x="5468127" y="2276872"/>
                <a:ext cx="209006" cy="409303"/>
              </a:xfrm>
              <a:custGeom>
                <a:avLst/>
                <a:gdLst>
                  <a:gd name="connsiteX0" fmla="*/ 0 w 209006"/>
                  <a:gd name="connsiteY0" fmla="*/ 87086 h 409303"/>
                  <a:gd name="connsiteX1" fmla="*/ 17417 w 209006"/>
                  <a:gd name="connsiteY1" fmla="*/ 409303 h 409303"/>
                  <a:gd name="connsiteX2" fmla="*/ 209006 w 209006"/>
                  <a:gd name="connsiteY2" fmla="*/ 357052 h 409303"/>
                  <a:gd name="connsiteX3" fmla="*/ 209006 w 209006"/>
                  <a:gd name="connsiteY3" fmla="*/ 0 h 409303"/>
                  <a:gd name="connsiteX4" fmla="*/ 0 w 209006"/>
                  <a:gd name="connsiteY4" fmla="*/ 87086 h 409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006" h="409303">
                    <a:moveTo>
                      <a:pt x="0" y="87086"/>
                    </a:moveTo>
                    <a:lnTo>
                      <a:pt x="17417" y="409303"/>
                    </a:lnTo>
                    <a:lnTo>
                      <a:pt x="209006" y="357052"/>
                    </a:lnTo>
                    <a:lnTo>
                      <a:pt x="209006" y="0"/>
                    </a:lnTo>
                    <a:lnTo>
                      <a:pt x="0" y="87086"/>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20"/>
              <p:cNvSpPr/>
              <p:nvPr/>
            </p:nvSpPr>
            <p:spPr>
              <a:xfrm>
                <a:off x="5180095" y="2371625"/>
                <a:ext cx="209006" cy="409303"/>
              </a:xfrm>
              <a:custGeom>
                <a:avLst/>
                <a:gdLst>
                  <a:gd name="connsiteX0" fmla="*/ 0 w 209006"/>
                  <a:gd name="connsiteY0" fmla="*/ 87086 h 409303"/>
                  <a:gd name="connsiteX1" fmla="*/ 17417 w 209006"/>
                  <a:gd name="connsiteY1" fmla="*/ 409303 h 409303"/>
                  <a:gd name="connsiteX2" fmla="*/ 209006 w 209006"/>
                  <a:gd name="connsiteY2" fmla="*/ 357052 h 409303"/>
                  <a:gd name="connsiteX3" fmla="*/ 209006 w 209006"/>
                  <a:gd name="connsiteY3" fmla="*/ 0 h 409303"/>
                  <a:gd name="connsiteX4" fmla="*/ 0 w 209006"/>
                  <a:gd name="connsiteY4" fmla="*/ 87086 h 4093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006" h="409303">
                    <a:moveTo>
                      <a:pt x="0" y="87086"/>
                    </a:moveTo>
                    <a:lnTo>
                      <a:pt x="17417" y="409303"/>
                    </a:lnTo>
                    <a:lnTo>
                      <a:pt x="209006" y="357052"/>
                    </a:lnTo>
                    <a:lnTo>
                      <a:pt x="209006" y="0"/>
                    </a:lnTo>
                    <a:lnTo>
                      <a:pt x="0" y="87086"/>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リーフォーム 23"/>
              <p:cNvSpPr/>
              <p:nvPr/>
            </p:nvSpPr>
            <p:spPr>
              <a:xfrm>
                <a:off x="5264314" y="3422469"/>
                <a:ext cx="139338" cy="296091"/>
              </a:xfrm>
              <a:custGeom>
                <a:avLst/>
                <a:gdLst>
                  <a:gd name="connsiteX0" fmla="*/ 0 w 139338"/>
                  <a:gd name="connsiteY0" fmla="*/ 8708 h 296091"/>
                  <a:gd name="connsiteX1" fmla="*/ 17418 w 139338"/>
                  <a:gd name="connsiteY1" fmla="*/ 287382 h 296091"/>
                  <a:gd name="connsiteX2" fmla="*/ 139338 w 139338"/>
                  <a:gd name="connsiteY2" fmla="*/ 296091 h 296091"/>
                  <a:gd name="connsiteX3" fmla="*/ 139338 w 139338"/>
                  <a:gd name="connsiteY3" fmla="*/ 0 h 296091"/>
                  <a:gd name="connsiteX4" fmla="*/ 0 w 139338"/>
                  <a:gd name="connsiteY4" fmla="*/ 8708 h 296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38" h="296091">
                    <a:moveTo>
                      <a:pt x="0" y="8708"/>
                    </a:moveTo>
                    <a:lnTo>
                      <a:pt x="17418" y="287382"/>
                    </a:lnTo>
                    <a:lnTo>
                      <a:pt x="139338" y="296091"/>
                    </a:lnTo>
                    <a:lnTo>
                      <a:pt x="139338" y="0"/>
                    </a:lnTo>
                    <a:lnTo>
                      <a:pt x="0" y="8708"/>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24"/>
              <p:cNvSpPr/>
              <p:nvPr/>
            </p:nvSpPr>
            <p:spPr>
              <a:xfrm>
                <a:off x="5472805" y="3420941"/>
                <a:ext cx="139338" cy="296091"/>
              </a:xfrm>
              <a:custGeom>
                <a:avLst/>
                <a:gdLst>
                  <a:gd name="connsiteX0" fmla="*/ 0 w 139338"/>
                  <a:gd name="connsiteY0" fmla="*/ 8708 h 296091"/>
                  <a:gd name="connsiteX1" fmla="*/ 17418 w 139338"/>
                  <a:gd name="connsiteY1" fmla="*/ 287382 h 296091"/>
                  <a:gd name="connsiteX2" fmla="*/ 139338 w 139338"/>
                  <a:gd name="connsiteY2" fmla="*/ 296091 h 296091"/>
                  <a:gd name="connsiteX3" fmla="*/ 139338 w 139338"/>
                  <a:gd name="connsiteY3" fmla="*/ 0 h 296091"/>
                  <a:gd name="connsiteX4" fmla="*/ 0 w 139338"/>
                  <a:gd name="connsiteY4" fmla="*/ 8708 h 296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38" h="296091">
                    <a:moveTo>
                      <a:pt x="0" y="8708"/>
                    </a:moveTo>
                    <a:lnTo>
                      <a:pt x="17418" y="287382"/>
                    </a:lnTo>
                    <a:lnTo>
                      <a:pt x="139338" y="296091"/>
                    </a:lnTo>
                    <a:lnTo>
                      <a:pt x="139338" y="0"/>
                    </a:lnTo>
                    <a:lnTo>
                      <a:pt x="0" y="8708"/>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リーフォーム 25"/>
              <p:cNvSpPr/>
              <p:nvPr/>
            </p:nvSpPr>
            <p:spPr>
              <a:xfrm>
                <a:off x="5684151" y="3420941"/>
                <a:ext cx="139338" cy="296091"/>
              </a:xfrm>
              <a:custGeom>
                <a:avLst/>
                <a:gdLst>
                  <a:gd name="connsiteX0" fmla="*/ 0 w 139338"/>
                  <a:gd name="connsiteY0" fmla="*/ 8708 h 296091"/>
                  <a:gd name="connsiteX1" fmla="*/ 17418 w 139338"/>
                  <a:gd name="connsiteY1" fmla="*/ 287382 h 296091"/>
                  <a:gd name="connsiteX2" fmla="*/ 139338 w 139338"/>
                  <a:gd name="connsiteY2" fmla="*/ 296091 h 296091"/>
                  <a:gd name="connsiteX3" fmla="*/ 139338 w 139338"/>
                  <a:gd name="connsiteY3" fmla="*/ 0 h 296091"/>
                  <a:gd name="connsiteX4" fmla="*/ 0 w 139338"/>
                  <a:gd name="connsiteY4" fmla="*/ 8708 h 296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38" h="296091">
                    <a:moveTo>
                      <a:pt x="0" y="8708"/>
                    </a:moveTo>
                    <a:lnTo>
                      <a:pt x="17418" y="287382"/>
                    </a:lnTo>
                    <a:lnTo>
                      <a:pt x="139338" y="296091"/>
                    </a:lnTo>
                    <a:lnTo>
                      <a:pt x="139338" y="0"/>
                    </a:lnTo>
                    <a:lnTo>
                      <a:pt x="0" y="8708"/>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リーフォーム 26"/>
              <p:cNvSpPr/>
              <p:nvPr/>
            </p:nvSpPr>
            <p:spPr>
              <a:xfrm>
                <a:off x="5972183" y="3190231"/>
                <a:ext cx="276200" cy="526801"/>
              </a:xfrm>
              <a:custGeom>
                <a:avLst/>
                <a:gdLst>
                  <a:gd name="connsiteX0" fmla="*/ 0 w 139338"/>
                  <a:gd name="connsiteY0" fmla="*/ 8708 h 296091"/>
                  <a:gd name="connsiteX1" fmla="*/ 17418 w 139338"/>
                  <a:gd name="connsiteY1" fmla="*/ 287382 h 296091"/>
                  <a:gd name="connsiteX2" fmla="*/ 139338 w 139338"/>
                  <a:gd name="connsiteY2" fmla="*/ 296091 h 296091"/>
                  <a:gd name="connsiteX3" fmla="*/ 139338 w 139338"/>
                  <a:gd name="connsiteY3" fmla="*/ 0 h 296091"/>
                  <a:gd name="connsiteX4" fmla="*/ 0 w 139338"/>
                  <a:gd name="connsiteY4" fmla="*/ 8708 h 296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38" h="296091">
                    <a:moveTo>
                      <a:pt x="0" y="8708"/>
                    </a:moveTo>
                    <a:lnTo>
                      <a:pt x="17418" y="287382"/>
                    </a:lnTo>
                    <a:lnTo>
                      <a:pt x="139338" y="296091"/>
                    </a:lnTo>
                    <a:lnTo>
                      <a:pt x="139338" y="0"/>
                    </a:lnTo>
                    <a:lnTo>
                      <a:pt x="0" y="8708"/>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6355957" y="3190231"/>
                <a:ext cx="1043401" cy="512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円/楕円 29"/>
            <p:cNvSpPr/>
            <p:nvPr/>
          </p:nvSpPr>
          <p:spPr>
            <a:xfrm>
              <a:off x="6923550" y="2191694"/>
              <a:ext cx="216024" cy="216024"/>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円/楕円 30"/>
            <p:cNvSpPr/>
            <p:nvPr/>
          </p:nvSpPr>
          <p:spPr>
            <a:xfrm>
              <a:off x="7739979" y="2207013"/>
              <a:ext cx="216024" cy="216024"/>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7267866" y="2207013"/>
              <a:ext cx="356161" cy="2007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3" name="テキスト ボックス 102"/>
          <p:cNvSpPr txBox="1"/>
          <p:nvPr/>
        </p:nvSpPr>
        <p:spPr>
          <a:xfrm>
            <a:off x="2446344" y="5603602"/>
            <a:ext cx="3416320" cy="253916"/>
          </a:xfrm>
          <a:prstGeom prst="rect">
            <a:avLst/>
          </a:prstGeom>
          <a:noFill/>
        </p:spPr>
        <p:txBody>
          <a:bodyPr wrap="none" rtlCol="0">
            <a:spAutoFit/>
          </a:bodyPr>
          <a:lstStyle/>
          <a:p>
            <a:r>
              <a:rPr kumimoji="1" lang="ja-JP" altLang="en-US" sz="1050" dirty="0" smtClean="0"/>
              <a:t>ロンドンバスの運転手と車掌の心臓病発症率と死亡率</a:t>
            </a:r>
            <a:endParaRPr kumimoji="1" lang="ja-JP" altLang="en-US" sz="1050" dirty="0"/>
          </a:p>
        </p:txBody>
      </p:sp>
      <p:sp>
        <p:nvSpPr>
          <p:cNvPr id="36" name="角丸四角形 35"/>
          <p:cNvSpPr/>
          <p:nvPr/>
        </p:nvSpPr>
        <p:spPr bwMode="auto">
          <a:xfrm>
            <a:off x="251520"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座りがちな職業では心臓病になりやすい</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pic>
        <p:nvPicPr>
          <p:cNvPr id="2" name="図 1"/>
          <p:cNvPicPr>
            <a:picLocks noChangeAspect="1"/>
          </p:cNvPicPr>
          <p:nvPr/>
        </p:nvPicPr>
        <p:blipFill rotWithShape="1">
          <a:blip r:embed="rId2" cstate="print"/>
          <a:srcRect r="6263"/>
          <a:stretch/>
        </p:blipFill>
        <p:spPr>
          <a:xfrm>
            <a:off x="1907704" y="2968575"/>
            <a:ext cx="3966236" cy="2698412"/>
          </a:xfrm>
          <a:prstGeom prst="rect">
            <a:avLst/>
          </a:prstGeom>
        </p:spPr>
      </p:pic>
      <p:sp>
        <p:nvSpPr>
          <p:cNvPr id="4" name="コンテンツ プレースホルダー 3"/>
          <p:cNvSpPr>
            <a:spLocks noGrp="1"/>
          </p:cNvSpPr>
          <p:nvPr>
            <p:ph sz="quarter" idx="10"/>
          </p:nvPr>
        </p:nvSpPr>
        <p:spPr>
          <a:xfrm>
            <a:off x="134935" y="908050"/>
            <a:ext cx="7635237" cy="4681538"/>
          </a:xfrm>
        </p:spPr>
        <p:txBody>
          <a:bodyPr/>
          <a:lstStyle/>
          <a:p>
            <a:pPr>
              <a:defRPr/>
            </a:pPr>
            <a:r>
              <a:rPr lang="ja-JP" altLang="en-US" dirty="0">
                <a:solidFill>
                  <a:srgbClr val="4D4D4D"/>
                </a:solidFill>
                <a:cs typeface="Meiryo UI" pitchFamily="50" charset="-128"/>
              </a:rPr>
              <a:t>身体活動・運動に関する</a:t>
            </a:r>
            <a:r>
              <a:rPr lang="ja-JP" altLang="en-US" dirty="0" smtClean="0">
                <a:solidFill>
                  <a:srgbClr val="4D4D4D"/>
                </a:solidFill>
                <a:cs typeface="Meiryo UI" pitchFamily="50" charset="-128"/>
              </a:rPr>
              <a:t>疫学の始まり：ロンドンバス研究</a:t>
            </a:r>
            <a:endParaRPr lang="ja-JP" altLang="en-US" dirty="0">
              <a:solidFill>
                <a:srgbClr val="4D4D4D"/>
              </a:solidFill>
            </a:endParaRPr>
          </a:p>
          <a:p>
            <a:pPr lvl="1">
              <a:defRPr/>
            </a:pPr>
            <a:r>
              <a:rPr lang="ja-JP" altLang="en-US" sz="1800" dirty="0">
                <a:solidFill>
                  <a:srgbClr val="4D4D4D"/>
                </a:solidFill>
              </a:rPr>
              <a:t>約 </a:t>
            </a:r>
            <a:r>
              <a:rPr lang="en-US" altLang="ja-JP" sz="1800" dirty="0">
                <a:solidFill>
                  <a:srgbClr val="4D4D4D"/>
                </a:solidFill>
              </a:rPr>
              <a:t>60 </a:t>
            </a:r>
            <a:r>
              <a:rPr lang="ja-JP" altLang="en-US" sz="1800" dirty="0" smtClean="0">
                <a:solidFill>
                  <a:srgbClr val="4D4D4D"/>
                </a:solidFill>
              </a:rPr>
              <a:t>年前にロンドンバス</a:t>
            </a:r>
            <a:r>
              <a:rPr lang="ja-JP" altLang="en-US" sz="1800" dirty="0">
                <a:solidFill>
                  <a:srgbClr val="4D4D4D"/>
                </a:solidFill>
              </a:rPr>
              <a:t>の「運転手」と「車掌</a:t>
            </a:r>
            <a:r>
              <a:rPr lang="ja-JP" altLang="en-US" sz="1800" dirty="0" smtClean="0">
                <a:solidFill>
                  <a:srgbClr val="4D4D4D"/>
                </a:solidFill>
              </a:rPr>
              <a:t>」を比較した場合、「運転手」のほうが心臓病</a:t>
            </a:r>
            <a:r>
              <a:rPr lang="ja-JP" altLang="en-US" sz="1800" dirty="0">
                <a:solidFill>
                  <a:srgbClr val="4D4D4D"/>
                </a:solidFill>
              </a:rPr>
              <a:t>による</a:t>
            </a:r>
            <a:r>
              <a:rPr lang="ja-JP" altLang="en-US" sz="1800" dirty="0" smtClean="0">
                <a:solidFill>
                  <a:srgbClr val="4D4D4D"/>
                </a:solidFill>
              </a:rPr>
              <a:t>死亡リスクが高いことが報告されました</a:t>
            </a:r>
            <a:endParaRPr lang="en-US" altLang="ja-JP" sz="1800" dirty="0" smtClean="0">
              <a:solidFill>
                <a:srgbClr val="4D4D4D"/>
              </a:solidFill>
            </a:endParaRPr>
          </a:p>
          <a:p>
            <a:pPr lvl="1">
              <a:defRPr/>
            </a:pPr>
            <a:r>
              <a:rPr lang="ja-JP" altLang="en-US" sz="1800" dirty="0" smtClean="0">
                <a:solidFill>
                  <a:srgbClr val="4D4D4D"/>
                </a:solidFill>
              </a:rPr>
              <a:t>この研究を行ったモーリス博士は、運転手（座りがち）と車掌（立ち作業）の仕事内容の違いに注目し、</a:t>
            </a:r>
            <a:r>
              <a:rPr lang="ja-JP" altLang="en-US" sz="1800" dirty="0" smtClean="0">
                <a:solidFill>
                  <a:srgbClr val="E03C64"/>
                </a:solidFill>
              </a:rPr>
              <a:t>実験をすることなく実社会の中で座りがちな  習慣が心臓病の死亡リスクを高めることを明らかにした</a:t>
            </a:r>
            <a:r>
              <a:rPr lang="ja-JP" altLang="en-US" sz="1800" dirty="0" smtClean="0">
                <a:solidFill>
                  <a:srgbClr val="4D4D4D"/>
                </a:solidFill>
              </a:rPr>
              <a:t>のです</a:t>
            </a:r>
            <a:endParaRPr lang="ja-JP" altLang="en-US" sz="1800" dirty="0">
              <a:solidFill>
                <a:srgbClr val="4D4D4D"/>
              </a:solidFill>
            </a:endParaRPr>
          </a:p>
          <a:p>
            <a:endParaRPr kumimoji="1" lang="ja-JP" altLang="en-US" dirty="0"/>
          </a:p>
        </p:txBody>
      </p:sp>
      <p:sp>
        <p:nvSpPr>
          <p:cNvPr id="35" name="テキスト ボックス 34"/>
          <p:cNvSpPr txBox="1"/>
          <p:nvPr/>
        </p:nvSpPr>
        <p:spPr>
          <a:xfrm>
            <a:off x="6332013" y="5718448"/>
            <a:ext cx="2811987" cy="230832"/>
          </a:xfrm>
          <a:prstGeom prst="rect">
            <a:avLst/>
          </a:prstGeom>
          <a:noFill/>
        </p:spPr>
        <p:txBody>
          <a:bodyPr wrap="none" rtlCol="0">
            <a:spAutoFit/>
          </a:bodyPr>
          <a:lstStyle/>
          <a:p>
            <a:pPr lvl="0" algn="r">
              <a:defRPr/>
            </a:pPr>
            <a:r>
              <a:rPr lang="en-US" altLang="ja-JP" sz="900" dirty="0">
                <a:solidFill>
                  <a:prstClr val="black"/>
                </a:solidFill>
                <a:latin typeface="Segoe UI" pitchFamily="34" charset="0"/>
                <a:ea typeface="Segoe UI" pitchFamily="34" charset="0"/>
                <a:cs typeface="Segoe UI" pitchFamily="34" charset="0"/>
              </a:rPr>
              <a:t>(</a:t>
            </a:r>
            <a:r>
              <a:rPr lang="fr-FR" altLang="ja-JP" sz="900" dirty="0">
                <a:solidFill>
                  <a:prstClr val="black"/>
                </a:solidFill>
                <a:ea typeface="Arial Unicode MS" panose="020B0604020202020204" pitchFamily="50" charset="-128"/>
                <a:cs typeface="Segoe UI Semibold" panose="020B0702040204020203" pitchFamily="34" charset="0"/>
              </a:rPr>
              <a:t>Morris et al. </a:t>
            </a:r>
            <a:r>
              <a:rPr lang="fr-FR" altLang="ja-JP" sz="900" dirty="0" smtClean="0">
                <a:solidFill>
                  <a:prstClr val="black"/>
                </a:solidFill>
                <a:ea typeface="Arial Unicode MS" panose="020B0604020202020204" pitchFamily="50" charset="-128"/>
                <a:cs typeface="Segoe UI Semibold" panose="020B0702040204020203" pitchFamily="34" charset="0"/>
              </a:rPr>
              <a:t>Lancet </a:t>
            </a:r>
            <a:r>
              <a:rPr lang="fr-FR" altLang="ja-JP" sz="900" dirty="0">
                <a:solidFill>
                  <a:prstClr val="black"/>
                </a:solidFill>
                <a:ea typeface="Arial Unicode MS" panose="020B0604020202020204" pitchFamily="50" charset="-128"/>
                <a:cs typeface="Segoe UI Semibold" panose="020B0702040204020203" pitchFamily="34" charset="0"/>
              </a:rPr>
              <a:t>265(6796):1111-1120, 1953</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sp>
        <p:nvSpPr>
          <p:cNvPr id="37" name="テキスト ボックス 36">
            <a:hlinkClick r:id="rId3"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
        <p:nvSpPr>
          <p:cNvPr id="3" name="テキスト ボックス 2"/>
          <p:cNvSpPr txBox="1"/>
          <p:nvPr/>
        </p:nvSpPr>
        <p:spPr>
          <a:xfrm>
            <a:off x="5793216" y="3134749"/>
            <a:ext cx="668244" cy="276999"/>
          </a:xfrm>
          <a:prstGeom prst="rect">
            <a:avLst/>
          </a:prstGeom>
          <a:noFill/>
        </p:spPr>
        <p:txBody>
          <a:bodyPr vert="horz"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発症率</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5796136" y="4006805"/>
            <a:ext cx="893517" cy="646331"/>
          </a:xfrm>
          <a:prstGeom prst="rect">
            <a:avLst/>
          </a:prstGeom>
          <a:noFill/>
        </p:spPr>
        <p:txBody>
          <a:bodyPr vert="horz"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発症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日以内の死亡率</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21354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0"/>
          </p:nvPr>
        </p:nvSpPr>
        <p:spPr>
          <a:xfrm>
            <a:off x="134936" y="908050"/>
            <a:ext cx="7893448" cy="1656854"/>
          </a:xfrm>
        </p:spPr>
        <p:txBody>
          <a:bodyPr/>
          <a:lstStyle/>
          <a:p>
            <a:r>
              <a:rPr lang="ja-JP" altLang="en-US" sz="2400" dirty="0" smtClean="0">
                <a:solidFill>
                  <a:srgbClr val="4D4D4D"/>
                </a:solidFill>
              </a:rPr>
              <a:t>食事改善と</a:t>
            </a:r>
            <a:r>
              <a:rPr kumimoji="1" lang="ja-JP" altLang="en-US" sz="2400" dirty="0" smtClean="0">
                <a:solidFill>
                  <a:srgbClr val="4D4D4D"/>
                </a:solidFill>
              </a:rPr>
              <a:t>運動の組み合わせによる減量効果</a:t>
            </a:r>
            <a:endParaRPr kumimoji="1" lang="en-US" altLang="ja-JP" sz="2400" dirty="0" smtClean="0">
              <a:solidFill>
                <a:srgbClr val="4D4D4D"/>
              </a:solidFill>
            </a:endParaRPr>
          </a:p>
          <a:p>
            <a:pPr lvl="1"/>
            <a:r>
              <a:rPr lang="ja-JP" altLang="en-US" sz="2000" dirty="0" smtClean="0">
                <a:solidFill>
                  <a:srgbClr val="4D4D4D"/>
                </a:solidFill>
              </a:rPr>
              <a:t>成人肥満者</a:t>
            </a:r>
            <a:r>
              <a:rPr lang="en-US" altLang="ja-JP" sz="2000" dirty="0" smtClean="0">
                <a:solidFill>
                  <a:srgbClr val="4D4D4D"/>
                </a:solidFill>
              </a:rPr>
              <a:t>130</a:t>
            </a:r>
            <a:r>
              <a:rPr lang="ja-JP" altLang="en-US" sz="2000" dirty="0" smtClean="0">
                <a:solidFill>
                  <a:srgbClr val="4D4D4D"/>
                </a:solidFill>
              </a:rPr>
              <a:t>人をくじ引きで二つのグループに分け、一方は</a:t>
            </a:r>
            <a:r>
              <a:rPr lang="ja-JP" altLang="en-US" sz="2000" dirty="0" smtClean="0">
                <a:solidFill>
                  <a:srgbClr val="E03C64"/>
                </a:solidFill>
              </a:rPr>
              <a:t>食事</a:t>
            </a:r>
            <a:r>
              <a:rPr lang="en-US" altLang="ja-JP" sz="2000" dirty="0" smtClean="0">
                <a:solidFill>
                  <a:srgbClr val="E03C64"/>
                </a:solidFill>
              </a:rPr>
              <a:t/>
            </a:r>
            <a:br>
              <a:rPr lang="en-US" altLang="ja-JP" sz="2000" dirty="0" smtClean="0">
                <a:solidFill>
                  <a:srgbClr val="E03C64"/>
                </a:solidFill>
              </a:rPr>
            </a:br>
            <a:r>
              <a:rPr lang="ja-JP" altLang="en-US" sz="2000" dirty="0" smtClean="0">
                <a:solidFill>
                  <a:srgbClr val="E03C64"/>
                </a:solidFill>
              </a:rPr>
              <a:t>改善のみ</a:t>
            </a:r>
            <a:r>
              <a:rPr lang="ja-JP" altLang="en-US" sz="2000" dirty="0" smtClean="0">
                <a:solidFill>
                  <a:srgbClr val="4D4D4D"/>
                </a:solidFill>
              </a:rPr>
              <a:t>を、他方は</a:t>
            </a:r>
            <a:r>
              <a:rPr lang="ja-JP" altLang="en-US" sz="2000" dirty="0" smtClean="0">
                <a:solidFill>
                  <a:srgbClr val="E03C64"/>
                </a:solidFill>
              </a:rPr>
              <a:t>食事改善に加えて運動</a:t>
            </a:r>
            <a:r>
              <a:rPr lang="ja-JP" altLang="en-US" sz="2000" dirty="0" smtClean="0">
                <a:solidFill>
                  <a:srgbClr val="4D4D4D"/>
                </a:solidFill>
              </a:rPr>
              <a:t>に半年間取り組みました</a:t>
            </a:r>
            <a:endParaRPr lang="en-US" altLang="ja-JP" sz="2000" dirty="0" smtClean="0">
              <a:solidFill>
                <a:srgbClr val="4D4D4D"/>
              </a:solidFill>
            </a:endParaRPr>
          </a:p>
          <a:p>
            <a:pPr lvl="1"/>
            <a:r>
              <a:rPr lang="ja-JP" altLang="en-US" sz="2000" dirty="0" smtClean="0">
                <a:solidFill>
                  <a:srgbClr val="4D4D4D"/>
                </a:solidFill>
              </a:rPr>
              <a:t>これは</a:t>
            </a:r>
            <a:r>
              <a:rPr lang="ja-JP" altLang="en-US" sz="2000" dirty="0" smtClean="0">
                <a:solidFill>
                  <a:srgbClr val="FF0000"/>
                </a:solidFill>
                <a:hlinkClick r:id="rId2" action="ppaction://hlinksldjump"/>
              </a:rPr>
              <a:t>ランダム化比較試験</a:t>
            </a:r>
            <a:r>
              <a:rPr lang="ja-JP" altLang="en-US" sz="2000" dirty="0" smtClean="0">
                <a:solidFill>
                  <a:srgbClr val="4D4D4D"/>
                </a:solidFill>
              </a:rPr>
              <a:t>という研究手法です</a:t>
            </a:r>
            <a:endParaRPr lang="en-US" altLang="ja-JP" sz="2000" dirty="0" smtClean="0">
              <a:solidFill>
                <a:srgbClr val="4D4D4D"/>
              </a:solidFill>
            </a:endParaRPr>
          </a:p>
        </p:txBody>
      </p:sp>
      <p:grpSp>
        <p:nvGrpSpPr>
          <p:cNvPr id="3" name="グループ化 2"/>
          <p:cNvGrpSpPr/>
          <p:nvPr/>
        </p:nvGrpSpPr>
        <p:grpSpPr>
          <a:xfrm>
            <a:off x="7736069" y="0"/>
            <a:ext cx="1407931" cy="2808312"/>
            <a:chOff x="1939933" y="1772816"/>
            <a:chExt cx="1407931" cy="2808312"/>
          </a:xfrm>
        </p:grpSpPr>
        <p:sp>
          <p:nvSpPr>
            <p:cNvPr id="4" name="縦巻き 3"/>
            <p:cNvSpPr/>
            <p:nvPr/>
          </p:nvSpPr>
          <p:spPr>
            <a:xfrm>
              <a:off x="1939933" y="1772816"/>
              <a:ext cx="1407931" cy="2808312"/>
            </a:xfrm>
            <a:prstGeom prst="verticalScroll">
              <a:avLst/>
            </a:prstGeom>
            <a:solidFill>
              <a:schemeClr val="accent2">
                <a:lumMod val="20000"/>
                <a:lumOff val="8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メタボ部門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5" name="テキスト ボックス 4"/>
            <p:cNvSpPr txBox="1"/>
            <p:nvPr/>
          </p:nvSpPr>
          <p:spPr>
            <a:xfrm>
              <a:off x="2136066" y="2276872"/>
              <a:ext cx="1015663" cy="2251849"/>
            </a:xfrm>
            <a:prstGeom prst="rect">
              <a:avLst/>
            </a:prstGeom>
            <a:noFill/>
          </p:spPr>
          <p:txBody>
            <a:bodyPr vert="eaVert" wrap="square" rtlCol="0">
              <a:spAutoFit/>
            </a:bodyPr>
            <a:lstStyle/>
            <a:p>
              <a:r>
                <a:rPr kumimoji="1" lang="ja-JP" altLang="en-US" dirty="0" smtClean="0">
                  <a:latin typeface="HG行書体" panose="03000609000000000000" pitchFamily="65" charset="-128"/>
                  <a:ea typeface="HG行書体" panose="03000609000000000000" pitchFamily="65" charset="-128"/>
                </a:rPr>
                <a:t>運動で</a:t>
              </a:r>
              <a:endParaRPr kumimoji="1"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ナイスバディと</a:t>
              </a:r>
              <a:endParaRPr lang="en-US" altLang="ja-JP" dirty="0" smtClean="0">
                <a:latin typeface="HG行書体" panose="03000609000000000000" pitchFamily="65" charset="-128"/>
                <a:ea typeface="HG行書体" panose="03000609000000000000" pitchFamily="65" charset="-128"/>
              </a:endParaRPr>
            </a:p>
            <a:p>
              <a:r>
                <a:rPr kumimoji="1" lang="ja-JP" altLang="en-US" dirty="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脱・メタボ</a:t>
              </a:r>
              <a:endParaRPr kumimoji="1" lang="ja-JP" altLang="en-US" dirty="0">
                <a:latin typeface="HG行書体" panose="03000609000000000000" pitchFamily="65" charset="-128"/>
                <a:ea typeface="HG行書体" panose="03000609000000000000" pitchFamily="65" charset="-128"/>
              </a:endParaRPr>
            </a:p>
          </p:txBody>
        </p:sp>
      </p:grpSp>
      <p:sp>
        <p:nvSpPr>
          <p:cNvPr id="7" name="角丸四角形 6"/>
          <p:cNvSpPr/>
          <p:nvPr/>
        </p:nvSpPr>
        <p:spPr bwMode="auto">
          <a:xfrm>
            <a:off x="251520"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ダイエットには食事改善</a:t>
            </a:r>
            <a:r>
              <a:rPr kumimoji="0" lang="ja-JP" altLang="en-US" sz="2000" kern="0" dirty="0">
                <a:solidFill>
                  <a:prstClr val="white"/>
                </a:solidFill>
                <a:latin typeface="Segoe UI Semibold" pitchFamily="34" charset="0"/>
                <a:ea typeface="Meiryo UI" pitchFamily="50" charset="-128"/>
                <a:cs typeface="Meiryo UI" pitchFamily="50" charset="-128"/>
              </a:rPr>
              <a:t>に運動を</a:t>
            </a:r>
            <a:r>
              <a:rPr kumimoji="0" lang="ja-JP" altLang="en-US" sz="2000" kern="0" dirty="0" smtClean="0">
                <a:solidFill>
                  <a:prstClr val="white"/>
                </a:solidFill>
                <a:latin typeface="Segoe UI Semibold" pitchFamily="34" charset="0"/>
                <a:ea typeface="Meiryo UI" pitchFamily="50" charset="-128"/>
                <a:cs typeface="Meiryo UI" pitchFamily="50" charset="-128"/>
              </a:rPr>
              <a:t>加えると更に</a:t>
            </a:r>
            <a:r>
              <a:rPr kumimoji="0" lang="ja-JP" altLang="en-US" sz="2000" kern="0" dirty="0">
                <a:solidFill>
                  <a:prstClr val="white"/>
                </a:solidFill>
                <a:latin typeface="Segoe UI Semibold" pitchFamily="34" charset="0"/>
                <a:ea typeface="Meiryo UI" pitchFamily="50" charset="-128"/>
                <a:cs typeface="Meiryo UI" pitchFamily="50" charset="-128"/>
              </a:rPr>
              <a:t>効果的</a:t>
            </a:r>
            <a:r>
              <a:rPr kumimoji="0" lang="ja-JP" altLang="en-US" sz="2000" kern="0" dirty="0" smtClean="0">
                <a:solidFill>
                  <a:prstClr val="white"/>
                </a:solidFill>
                <a:latin typeface="Segoe UI Semibold" pitchFamily="34" charset="0"/>
                <a:ea typeface="Meiryo UI" pitchFamily="50" charset="-128"/>
                <a:cs typeface="Meiryo UI" pitchFamily="50" charset="-128"/>
              </a:rPr>
              <a:t>です</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sp>
        <p:nvSpPr>
          <p:cNvPr id="9" name="正方形/長方形 8"/>
          <p:cNvSpPr/>
          <p:nvPr/>
        </p:nvSpPr>
        <p:spPr>
          <a:xfrm>
            <a:off x="270812" y="4052292"/>
            <a:ext cx="1005404" cy="553998"/>
          </a:xfrm>
          <a:prstGeom prst="rect">
            <a:avLst/>
          </a:prstGeom>
        </p:spPr>
        <p:txBody>
          <a:bodyPr wrap="none">
            <a:spAutoFit/>
          </a:bodyPr>
          <a:lstStyle/>
          <a:p>
            <a:pPr algn="ctr"/>
            <a:r>
              <a:rPr lang="ja-JP" altLang="en-US" sz="1600" dirty="0" smtClean="0">
                <a:latin typeface="+mn-ea"/>
              </a:rPr>
              <a:t>体重変化</a:t>
            </a:r>
            <a:endParaRPr lang="en-US" altLang="ja-JP" sz="1600" dirty="0" smtClean="0">
              <a:latin typeface="+mn-ea"/>
            </a:endParaRPr>
          </a:p>
          <a:p>
            <a:pPr algn="ctr"/>
            <a:r>
              <a:rPr lang="ja-JP" altLang="en-US" sz="1400" dirty="0" smtClean="0">
                <a:latin typeface="+mn-ea"/>
              </a:rPr>
              <a:t>（</a:t>
            </a:r>
            <a:r>
              <a:rPr lang="en-US" altLang="ja-JP" sz="1400" dirty="0" smtClean="0">
                <a:latin typeface="+mn-ea"/>
              </a:rPr>
              <a:t>kg</a:t>
            </a:r>
            <a:r>
              <a:rPr lang="ja-JP" altLang="en-US" sz="1400" dirty="0" smtClean="0">
                <a:latin typeface="+mn-ea"/>
              </a:rPr>
              <a:t>）</a:t>
            </a:r>
            <a:endParaRPr lang="en-US" altLang="ja-JP" sz="1400" dirty="0" smtClean="0">
              <a:latin typeface="+mn-ea"/>
            </a:endParaRPr>
          </a:p>
        </p:txBody>
      </p:sp>
      <p:sp>
        <p:nvSpPr>
          <p:cNvPr id="13" name="正方形/長方形 12"/>
          <p:cNvSpPr/>
          <p:nvPr/>
        </p:nvSpPr>
        <p:spPr>
          <a:xfrm>
            <a:off x="3940512" y="4052292"/>
            <a:ext cx="1005404" cy="553998"/>
          </a:xfrm>
          <a:prstGeom prst="rect">
            <a:avLst/>
          </a:prstGeom>
        </p:spPr>
        <p:txBody>
          <a:bodyPr wrap="none">
            <a:spAutoFit/>
          </a:bodyPr>
          <a:lstStyle/>
          <a:p>
            <a:pPr algn="ctr"/>
            <a:r>
              <a:rPr lang="ja-JP" altLang="en-US" sz="1600" dirty="0" smtClean="0">
                <a:latin typeface="+mn-ea"/>
              </a:rPr>
              <a:t>腹囲変化</a:t>
            </a:r>
            <a:r>
              <a:rPr lang="en-US" altLang="ja-JP" sz="1400" dirty="0" smtClean="0">
                <a:latin typeface="+mn-ea"/>
              </a:rPr>
              <a:t/>
            </a:r>
            <a:br>
              <a:rPr lang="en-US" altLang="ja-JP" sz="1400" dirty="0" smtClean="0">
                <a:latin typeface="+mn-ea"/>
              </a:rPr>
            </a:br>
            <a:r>
              <a:rPr lang="ja-JP" altLang="en-US" sz="1400" dirty="0" smtClean="0">
                <a:latin typeface="+mn-ea"/>
              </a:rPr>
              <a:t>（</a:t>
            </a:r>
            <a:r>
              <a:rPr lang="en-US" altLang="ja-JP" sz="1400" dirty="0" smtClean="0">
                <a:latin typeface="+mn-ea"/>
              </a:rPr>
              <a:t>cm</a:t>
            </a:r>
            <a:r>
              <a:rPr lang="ja-JP" altLang="en-US" sz="1400" dirty="0" smtClean="0">
                <a:latin typeface="+mn-ea"/>
              </a:rPr>
              <a:t>）</a:t>
            </a:r>
            <a:endParaRPr lang="en-US" altLang="ja-JP" sz="1400" dirty="0" smtClean="0">
              <a:latin typeface="+mn-ea"/>
            </a:endParaRPr>
          </a:p>
        </p:txBody>
      </p:sp>
      <p:sp>
        <p:nvSpPr>
          <p:cNvPr id="14" name="正方形/長方形 13"/>
          <p:cNvSpPr/>
          <p:nvPr/>
        </p:nvSpPr>
        <p:spPr>
          <a:xfrm>
            <a:off x="5288999" y="2611318"/>
            <a:ext cx="902811" cy="460382"/>
          </a:xfrm>
          <a:prstGeom prst="rect">
            <a:avLst/>
          </a:prstGeom>
        </p:spPr>
        <p:txBody>
          <a:bodyPr wrap="none">
            <a:spAutoFit/>
          </a:bodyPr>
          <a:lstStyle/>
          <a:p>
            <a:pPr algn="ctr">
              <a:lnSpc>
                <a:spcPts val="1400"/>
              </a:lnSpc>
            </a:pPr>
            <a:r>
              <a:rPr lang="ja-JP" altLang="en-US" sz="1400" dirty="0" smtClean="0"/>
              <a:t>食事改善</a:t>
            </a:r>
            <a:r>
              <a:rPr lang="en-US" altLang="ja-JP" sz="1400" dirty="0" smtClean="0"/>
              <a:t/>
            </a:r>
            <a:br>
              <a:rPr lang="en-US" altLang="ja-JP" sz="1400" dirty="0" smtClean="0"/>
            </a:br>
            <a:r>
              <a:rPr lang="ja-JP" altLang="en-US" sz="1400" dirty="0" smtClean="0"/>
              <a:t>のみ</a:t>
            </a:r>
            <a:endParaRPr lang="en-US" altLang="ja-JP" sz="1400" dirty="0" smtClean="0"/>
          </a:p>
        </p:txBody>
      </p:sp>
      <p:sp>
        <p:nvSpPr>
          <p:cNvPr id="15" name="正方形/長方形 14"/>
          <p:cNvSpPr/>
          <p:nvPr/>
        </p:nvSpPr>
        <p:spPr>
          <a:xfrm>
            <a:off x="6367120" y="2602607"/>
            <a:ext cx="902811" cy="460382"/>
          </a:xfrm>
          <a:prstGeom prst="rect">
            <a:avLst/>
          </a:prstGeom>
        </p:spPr>
        <p:txBody>
          <a:bodyPr wrap="none">
            <a:spAutoFit/>
          </a:bodyPr>
          <a:lstStyle/>
          <a:p>
            <a:pPr algn="ctr">
              <a:lnSpc>
                <a:spcPts val="1400"/>
              </a:lnSpc>
            </a:pPr>
            <a:r>
              <a:rPr lang="ja-JP" altLang="en-US" sz="1400" dirty="0" smtClean="0"/>
              <a:t>食事改善</a:t>
            </a:r>
            <a:r>
              <a:rPr lang="en-US" altLang="ja-JP" sz="1400" dirty="0" smtClean="0"/>
              <a:t/>
            </a:r>
            <a:br>
              <a:rPr lang="en-US" altLang="ja-JP" sz="1400" dirty="0" smtClean="0"/>
            </a:br>
            <a:r>
              <a:rPr lang="ja-JP" altLang="en-US" sz="1400" dirty="0" smtClean="0"/>
              <a:t>と運動</a:t>
            </a:r>
            <a:endParaRPr lang="en-US" altLang="ja-JP" sz="1400" dirty="0" smtClean="0"/>
          </a:p>
        </p:txBody>
      </p:sp>
      <p:graphicFrame>
        <p:nvGraphicFramePr>
          <p:cNvPr id="16" name="グラフ 15"/>
          <p:cNvGraphicFramePr>
            <a:graphicFrameLocks noChangeAspect="1"/>
          </p:cNvGraphicFramePr>
          <p:nvPr>
            <p:extLst/>
          </p:nvPr>
        </p:nvGraphicFramePr>
        <p:xfrm>
          <a:off x="1059425" y="2979627"/>
          <a:ext cx="2700000" cy="27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p:cNvGraphicFramePr>
            <a:graphicFrameLocks noChangeAspect="1"/>
          </p:cNvGraphicFramePr>
          <p:nvPr>
            <p:extLst/>
          </p:nvPr>
        </p:nvGraphicFramePr>
        <p:xfrm>
          <a:off x="4680312" y="2961635"/>
          <a:ext cx="2700000" cy="2700000"/>
        </p:xfrm>
        <a:graphic>
          <a:graphicData uri="http://schemas.openxmlformats.org/drawingml/2006/chart">
            <c:chart xmlns:c="http://schemas.openxmlformats.org/drawingml/2006/chart" xmlns:r="http://schemas.openxmlformats.org/officeDocument/2006/relationships" r:id="rId4"/>
          </a:graphicData>
        </a:graphic>
      </p:graphicFrame>
      <p:sp>
        <p:nvSpPr>
          <p:cNvPr id="19" name="テキスト ボックス 18"/>
          <p:cNvSpPr txBox="1"/>
          <p:nvPr/>
        </p:nvSpPr>
        <p:spPr>
          <a:xfrm>
            <a:off x="6274304" y="5718448"/>
            <a:ext cx="2869696" cy="230832"/>
          </a:xfrm>
          <a:prstGeom prst="rect">
            <a:avLst/>
          </a:prstGeom>
          <a:noFill/>
        </p:spPr>
        <p:txBody>
          <a:bodyPr wrap="none" rtlCol="0">
            <a:spAutoFit/>
          </a:bodyPr>
          <a:lstStyle/>
          <a:p>
            <a:pPr lvl="0" algn="r">
              <a:defRPr/>
            </a:pPr>
            <a:r>
              <a:rPr lang="en-US" altLang="ja-JP" sz="900" dirty="0" smtClean="0">
                <a:solidFill>
                  <a:prstClr val="black"/>
                </a:solidFill>
                <a:latin typeface="Segoe UI" pitchFamily="34" charset="0"/>
                <a:ea typeface="Segoe UI" pitchFamily="34" charset="0"/>
                <a:cs typeface="Segoe UI" pitchFamily="34" charset="0"/>
              </a:rPr>
              <a:t>(</a:t>
            </a:r>
            <a:r>
              <a:rPr lang="en-US" altLang="ja-JP" sz="900" dirty="0" err="1" smtClean="0">
                <a:solidFill>
                  <a:prstClr val="black"/>
                </a:solidFill>
                <a:latin typeface="Segoe UI" pitchFamily="34" charset="0"/>
                <a:ea typeface="Segoe UI" pitchFamily="34" charset="0"/>
                <a:cs typeface="Segoe UI" pitchFamily="34" charset="0"/>
              </a:rPr>
              <a:t>Goodpaster</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fr-FR" altLang="ja-JP" sz="900" dirty="0">
                <a:solidFill>
                  <a:prstClr val="black"/>
                </a:solidFill>
                <a:ea typeface="Arial Unicode MS" panose="020B0604020202020204" pitchFamily="50" charset="-128"/>
                <a:cs typeface="Segoe UI Semibold" panose="020B0702040204020203" pitchFamily="34" charset="0"/>
              </a:rPr>
              <a:t>et al. </a:t>
            </a:r>
            <a:r>
              <a:rPr lang="en-US" altLang="ja-JP" sz="900" dirty="0" smtClean="0">
                <a:solidFill>
                  <a:prstClr val="black"/>
                </a:solidFill>
                <a:ea typeface="Arial Unicode MS" panose="020B0604020202020204" pitchFamily="50" charset="-128"/>
                <a:cs typeface="Segoe UI Semibold" panose="020B0702040204020203" pitchFamily="34" charset="0"/>
              </a:rPr>
              <a:t>JAMA</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smtClean="0">
                <a:solidFill>
                  <a:prstClr val="black"/>
                </a:solidFill>
                <a:ea typeface="Arial Unicode MS" panose="020B0604020202020204" pitchFamily="50" charset="-128"/>
                <a:cs typeface="Segoe UI Semibold" panose="020B0702040204020203" pitchFamily="34" charset="0"/>
              </a:rPr>
              <a:t>304</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16</a:t>
            </a:r>
            <a:r>
              <a:rPr lang="fr-FR" altLang="ja-JP" sz="900" dirty="0" smtClean="0">
                <a:solidFill>
                  <a:prstClr val="black"/>
                </a:solidFill>
                <a:ea typeface="Arial Unicode MS" panose="020B0604020202020204" pitchFamily="50" charset="-128"/>
                <a:cs typeface="Segoe UI Semibold" panose="020B0702040204020203" pitchFamily="34" charset="0"/>
              </a:rPr>
              <a:t>):1</a:t>
            </a:r>
            <a:r>
              <a:rPr lang="en-US" altLang="ja-JP" sz="900" dirty="0" smtClean="0">
                <a:solidFill>
                  <a:prstClr val="black"/>
                </a:solidFill>
                <a:ea typeface="Arial Unicode MS" panose="020B0604020202020204" pitchFamily="50" charset="-128"/>
                <a:cs typeface="Segoe UI Semibold" panose="020B0702040204020203" pitchFamily="34" charset="0"/>
              </a:rPr>
              <a:t>795</a:t>
            </a:r>
            <a:r>
              <a:rPr lang="fr-FR" altLang="ja-JP" sz="900" dirty="0" smtClean="0">
                <a:solidFill>
                  <a:prstClr val="black"/>
                </a:solidFill>
                <a:ea typeface="Arial Unicode MS" panose="020B0604020202020204" pitchFamily="50" charset="-128"/>
                <a:cs typeface="Segoe UI Semibold" panose="020B0702040204020203" pitchFamily="34" charset="0"/>
              </a:rPr>
              <a:t>-1</a:t>
            </a:r>
            <a:r>
              <a:rPr lang="en-US" altLang="ja-JP" sz="900" dirty="0" smtClean="0">
                <a:solidFill>
                  <a:prstClr val="black"/>
                </a:solidFill>
                <a:ea typeface="Arial Unicode MS" panose="020B0604020202020204" pitchFamily="50" charset="-128"/>
                <a:cs typeface="Segoe UI Semibold" panose="020B0702040204020203" pitchFamily="34" charset="0"/>
              </a:rPr>
              <a:t>802</a:t>
            </a:r>
            <a:r>
              <a:rPr lang="fr-FR" altLang="ja-JP" sz="900" dirty="0" smtClean="0">
                <a:solidFill>
                  <a:prstClr val="black"/>
                </a:solidFill>
                <a:ea typeface="Arial Unicode MS" panose="020B0604020202020204" pitchFamily="50" charset="-128"/>
                <a:cs typeface="Segoe UI Semibold" panose="020B0702040204020203" pitchFamily="34" charset="0"/>
              </a:rPr>
              <a:t>, 20</a:t>
            </a:r>
            <a:r>
              <a:rPr lang="en-US" altLang="ja-JP" sz="900" dirty="0" smtClean="0">
                <a:solidFill>
                  <a:prstClr val="black"/>
                </a:solidFill>
                <a:ea typeface="Arial Unicode MS" panose="020B0604020202020204" pitchFamily="50" charset="-128"/>
                <a:cs typeface="Segoe UI Semibold" panose="020B0702040204020203" pitchFamily="34" charset="0"/>
              </a:rPr>
              <a:t>10</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sp>
        <p:nvSpPr>
          <p:cNvPr id="20" name="正方形/長方形 19"/>
          <p:cNvSpPr/>
          <p:nvPr/>
        </p:nvSpPr>
        <p:spPr>
          <a:xfrm>
            <a:off x="1670501" y="2646281"/>
            <a:ext cx="902811" cy="460382"/>
          </a:xfrm>
          <a:prstGeom prst="rect">
            <a:avLst/>
          </a:prstGeom>
        </p:spPr>
        <p:txBody>
          <a:bodyPr wrap="none">
            <a:spAutoFit/>
          </a:bodyPr>
          <a:lstStyle/>
          <a:p>
            <a:pPr algn="ctr">
              <a:lnSpc>
                <a:spcPts val="1400"/>
              </a:lnSpc>
            </a:pPr>
            <a:r>
              <a:rPr lang="ja-JP" altLang="en-US" sz="1400" dirty="0" smtClean="0"/>
              <a:t>食事改善</a:t>
            </a:r>
            <a:r>
              <a:rPr lang="en-US" altLang="ja-JP" sz="1400" dirty="0" smtClean="0"/>
              <a:t/>
            </a:r>
            <a:br>
              <a:rPr lang="en-US" altLang="ja-JP" sz="1400" dirty="0" smtClean="0"/>
            </a:br>
            <a:r>
              <a:rPr lang="ja-JP" altLang="en-US" sz="1400" dirty="0" smtClean="0"/>
              <a:t>のみ</a:t>
            </a:r>
            <a:endParaRPr lang="en-US" altLang="ja-JP" sz="1400" dirty="0" smtClean="0"/>
          </a:p>
        </p:txBody>
      </p:sp>
      <p:sp>
        <p:nvSpPr>
          <p:cNvPr id="21" name="正方形/長方形 20"/>
          <p:cNvSpPr/>
          <p:nvPr/>
        </p:nvSpPr>
        <p:spPr>
          <a:xfrm>
            <a:off x="2748622" y="2637570"/>
            <a:ext cx="902811" cy="460382"/>
          </a:xfrm>
          <a:prstGeom prst="rect">
            <a:avLst/>
          </a:prstGeom>
        </p:spPr>
        <p:txBody>
          <a:bodyPr wrap="none">
            <a:spAutoFit/>
          </a:bodyPr>
          <a:lstStyle/>
          <a:p>
            <a:pPr algn="ctr">
              <a:lnSpc>
                <a:spcPts val="1400"/>
              </a:lnSpc>
            </a:pPr>
            <a:r>
              <a:rPr lang="ja-JP" altLang="en-US" sz="1400" dirty="0" smtClean="0"/>
              <a:t>食事改善</a:t>
            </a:r>
            <a:r>
              <a:rPr lang="en-US" altLang="ja-JP" sz="1400" dirty="0" smtClean="0"/>
              <a:t/>
            </a:r>
            <a:br>
              <a:rPr lang="en-US" altLang="ja-JP" sz="1400" dirty="0" smtClean="0"/>
            </a:br>
            <a:r>
              <a:rPr lang="ja-JP" altLang="en-US" sz="1400" dirty="0" smtClean="0"/>
              <a:t>と運動</a:t>
            </a:r>
            <a:endParaRPr lang="en-US" altLang="ja-JP" sz="1400" dirty="0" smtClean="0"/>
          </a:p>
        </p:txBody>
      </p:sp>
      <p:sp>
        <p:nvSpPr>
          <p:cNvPr id="6" name="テキスト ボックス 5"/>
          <p:cNvSpPr txBox="1"/>
          <p:nvPr/>
        </p:nvSpPr>
        <p:spPr>
          <a:xfrm>
            <a:off x="1749779" y="4844226"/>
            <a:ext cx="744254" cy="338554"/>
          </a:xfrm>
          <a:prstGeom prst="rect">
            <a:avLst/>
          </a:prstGeom>
          <a:noFill/>
        </p:spPr>
        <p:txBody>
          <a:bodyPr wrap="square" rtlCol="0">
            <a:spAutoFit/>
          </a:bodyPr>
          <a:lstStyle/>
          <a:p>
            <a:pPr algn="ctr"/>
            <a:r>
              <a:rPr kumimoji="1" lang="en-US" altLang="ja-JP" sz="1600" dirty="0" smtClean="0">
                <a:latin typeface="+mn-ea"/>
              </a:rPr>
              <a:t>-8.2</a:t>
            </a:r>
            <a:endParaRPr kumimoji="1" lang="ja-JP" altLang="en-US" sz="1600" dirty="0">
              <a:latin typeface="+mn-ea"/>
            </a:endParaRPr>
          </a:p>
        </p:txBody>
      </p:sp>
      <p:sp>
        <p:nvSpPr>
          <p:cNvPr id="22" name="テキスト ボックス 21"/>
          <p:cNvSpPr txBox="1"/>
          <p:nvPr/>
        </p:nvSpPr>
        <p:spPr>
          <a:xfrm>
            <a:off x="2785251" y="5394702"/>
            <a:ext cx="744254" cy="338554"/>
          </a:xfrm>
          <a:prstGeom prst="rect">
            <a:avLst/>
          </a:prstGeom>
          <a:noFill/>
        </p:spPr>
        <p:txBody>
          <a:bodyPr wrap="square" rtlCol="0">
            <a:spAutoFit/>
          </a:bodyPr>
          <a:lstStyle/>
          <a:p>
            <a:pPr algn="ctr"/>
            <a:r>
              <a:rPr kumimoji="1" lang="en-US" altLang="ja-JP" sz="1600" dirty="0" smtClean="0">
                <a:latin typeface="+mn-ea"/>
              </a:rPr>
              <a:t>-10.9</a:t>
            </a:r>
            <a:endParaRPr kumimoji="1" lang="ja-JP" altLang="en-US" sz="1600" dirty="0">
              <a:latin typeface="+mn-ea"/>
            </a:endParaRPr>
          </a:p>
        </p:txBody>
      </p:sp>
      <p:sp>
        <p:nvSpPr>
          <p:cNvPr id="23" name="テキスト ボックス 22"/>
          <p:cNvSpPr txBox="1"/>
          <p:nvPr/>
        </p:nvSpPr>
        <p:spPr>
          <a:xfrm>
            <a:off x="5368277" y="4402807"/>
            <a:ext cx="744254" cy="338554"/>
          </a:xfrm>
          <a:prstGeom prst="rect">
            <a:avLst/>
          </a:prstGeom>
          <a:noFill/>
        </p:spPr>
        <p:txBody>
          <a:bodyPr wrap="square" rtlCol="0">
            <a:spAutoFit/>
          </a:bodyPr>
          <a:lstStyle/>
          <a:p>
            <a:pPr algn="ctr"/>
            <a:r>
              <a:rPr kumimoji="1" lang="en-US" altLang="ja-JP" sz="1600" dirty="0" smtClean="0">
                <a:latin typeface="+mn-ea"/>
              </a:rPr>
              <a:t>-5.2</a:t>
            </a:r>
            <a:endParaRPr kumimoji="1" lang="ja-JP" altLang="en-US" sz="1600" dirty="0">
              <a:latin typeface="+mn-ea"/>
            </a:endParaRPr>
          </a:p>
        </p:txBody>
      </p:sp>
      <p:sp>
        <p:nvSpPr>
          <p:cNvPr id="24" name="テキスト ボックス 23"/>
          <p:cNvSpPr txBox="1"/>
          <p:nvPr/>
        </p:nvSpPr>
        <p:spPr>
          <a:xfrm>
            <a:off x="6446398" y="5250180"/>
            <a:ext cx="744254" cy="338554"/>
          </a:xfrm>
          <a:prstGeom prst="rect">
            <a:avLst/>
          </a:prstGeom>
          <a:noFill/>
        </p:spPr>
        <p:txBody>
          <a:bodyPr wrap="square" rtlCol="0">
            <a:spAutoFit/>
          </a:bodyPr>
          <a:lstStyle/>
          <a:p>
            <a:pPr algn="ctr"/>
            <a:r>
              <a:rPr kumimoji="1" lang="en-US" altLang="ja-JP" sz="1600" dirty="0" smtClean="0">
                <a:latin typeface="+mn-ea"/>
              </a:rPr>
              <a:t>-8.6</a:t>
            </a:r>
            <a:endParaRPr kumimoji="1" lang="ja-JP" altLang="en-US" sz="1600" dirty="0">
              <a:latin typeface="+mn-ea"/>
            </a:endParaRPr>
          </a:p>
        </p:txBody>
      </p:sp>
      <p:sp>
        <p:nvSpPr>
          <p:cNvPr id="25" name="テキスト ボックス 24">
            <a:hlinkClick r:id="rId5"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500711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0"/>
          </p:nvPr>
        </p:nvSpPr>
        <p:spPr>
          <a:xfrm>
            <a:off x="134936" y="908050"/>
            <a:ext cx="7541996" cy="2088902"/>
          </a:xfrm>
        </p:spPr>
        <p:txBody>
          <a:bodyPr/>
          <a:lstStyle/>
          <a:p>
            <a:r>
              <a:rPr kumimoji="1" lang="ja-JP" altLang="en-US" sz="2400" dirty="0" smtClean="0">
                <a:solidFill>
                  <a:srgbClr val="4D4D4D"/>
                </a:solidFill>
              </a:rPr>
              <a:t>運動による糖尿病予防効果</a:t>
            </a:r>
            <a:endParaRPr kumimoji="1" lang="en-US" altLang="ja-JP" sz="2400" dirty="0" smtClean="0">
              <a:solidFill>
                <a:srgbClr val="4D4D4D"/>
              </a:solidFill>
            </a:endParaRPr>
          </a:p>
          <a:p>
            <a:pPr lvl="1"/>
            <a:r>
              <a:rPr kumimoji="1" lang="ja-JP" altLang="en-US" sz="2000" dirty="0" smtClean="0">
                <a:solidFill>
                  <a:srgbClr val="4D4D4D"/>
                </a:solidFill>
              </a:rPr>
              <a:t>境界型</a:t>
            </a:r>
            <a:r>
              <a:rPr lang="ja-JP" altLang="en-US" sz="2000" dirty="0">
                <a:solidFill>
                  <a:srgbClr val="4D4D4D"/>
                </a:solidFill>
              </a:rPr>
              <a:t>糖尿病</a:t>
            </a:r>
            <a:r>
              <a:rPr lang="ja-JP" altLang="en-US" sz="1600" dirty="0">
                <a:solidFill>
                  <a:srgbClr val="4D4D4D"/>
                </a:solidFill>
              </a:rPr>
              <a:t>（糖尿病になるリスクが高い人）</a:t>
            </a:r>
            <a:r>
              <a:rPr lang="ja-JP" altLang="en-US" sz="2000" dirty="0" smtClean="0">
                <a:solidFill>
                  <a:srgbClr val="4D4D4D"/>
                </a:solidFill>
              </a:rPr>
              <a:t>の成人</a:t>
            </a:r>
            <a:r>
              <a:rPr kumimoji="1" lang="ja-JP" altLang="en-US" sz="2000" dirty="0" smtClean="0">
                <a:solidFill>
                  <a:srgbClr val="4D4D4D"/>
                </a:solidFill>
              </a:rPr>
              <a:t>肥満者</a:t>
            </a:r>
            <a:r>
              <a:rPr kumimoji="1" lang="en-US" altLang="ja-JP" sz="2000" dirty="0" smtClean="0">
                <a:solidFill>
                  <a:srgbClr val="4D4D4D"/>
                </a:solidFill>
              </a:rPr>
              <a:t>3,234</a:t>
            </a:r>
            <a:r>
              <a:rPr kumimoji="1" lang="ja-JP" altLang="en-US" sz="2000" dirty="0" smtClean="0">
                <a:solidFill>
                  <a:srgbClr val="4D4D4D"/>
                </a:solidFill>
              </a:rPr>
              <a:t>人を、</a:t>
            </a:r>
            <a:r>
              <a:rPr kumimoji="1" lang="ja-JP" altLang="en-US" sz="2000" dirty="0" smtClean="0">
                <a:solidFill>
                  <a:srgbClr val="E03C64"/>
                </a:solidFill>
              </a:rPr>
              <a:t>生活習慣</a:t>
            </a:r>
            <a:r>
              <a:rPr lang="ja-JP" altLang="en-US" sz="2000" dirty="0" smtClean="0">
                <a:solidFill>
                  <a:srgbClr val="E03C64"/>
                </a:solidFill>
              </a:rPr>
              <a:t>を改善</a:t>
            </a:r>
            <a:r>
              <a:rPr kumimoji="1" lang="ja-JP" altLang="en-US" sz="2000" dirty="0" smtClean="0">
                <a:solidFill>
                  <a:srgbClr val="E03C64"/>
                </a:solidFill>
              </a:rPr>
              <a:t>する群</a:t>
            </a:r>
            <a:r>
              <a:rPr kumimoji="1" lang="ja-JP" altLang="en-US" sz="2000" dirty="0" smtClean="0">
                <a:solidFill>
                  <a:srgbClr val="4D4D4D"/>
                </a:solidFill>
              </a:rPr>
              <a:t>、血糖値を下げる薬を飲む群、偽薬を飲む群</a:t>
            </a:r>
            <a:r>
              <a:rPr lang="ja-JP" altLang="en-US" sz="2000" dirty="0" smtClean="0">
                <a:solidFill>
                  <a:srgbClr val="4D4D4D"/>
                </a:solidFill>
              </a:rPr>
              <a:t>にくじ引きで分けた</a:t>
            </a:r>
            <a:r>
              <a:rPr lang="ja-JP" altLang="en-US" sz="2000" dirty="0" smtClean="0">
                <a:solidFill>
                  <a:srgbClr val="4D4D4D"/>
                </a:solidFill>
                <a:hlinkClick r:id="rId2" action="ppaction://hlinksldjump"/>
              </a:rPr>
              <a:t>ランダム化比較試験</a:t>
            </a:r>
            <a:endParaRPr kumimoji="1" lang="en-US" altLang="ja-JP" sz="2000" dirty="0" smtClean="0">
              <a:solidFill>
                <a:srgbClr val="4D4D4D"/>
              </a:solidFill>
            </a:endParaRPr>
          </a:p>
          <a:p>
            <a:pPr lvl="1"/>
            <a:r>
              <a:rPr lang="ja-JP" altLang="en-US" sz="2000" dirty="0" smtClean="0">
                <a:solidFill>
                  <a:srgbClr val="4D4D4D"/>
                </a:solidFill>
              </a:rPr>
              <a:t>生活習慣改善群は、</a:t>
            </a:r>
            <a:r>
              <a:rPr lang="en-US" altLang="ja-JP" sz="2000" dirty="0" smtClean="0">
                <a:solidFill>
                  <a:srgbClr val="4D4D4D"/>
                </a:solidFill>
              </a:rPr>
              <a:t/>
            </a:r>
            <a:br>
              <a:rPr lang="en-US" altLang="ja-JP" sz="2000" dirty="0" smtClean="0">
                <a:solidFill>
                  <a:srgbClr val="4D4D4D"/>
                </a:solidFill>
              </a:rPr>
            </a:br>
            <a:r>
              <a:rPr lang="ja-JP" altLang="en-US" sz="2000" dirty="0" smtClean="0">
                <a:solidFill>
                  <a:srgbClr val="E03C64"/>
                </a:solidFill>
              </a:rPr>
              <a:t>運動を週</a:t>
            </a:r>
            <a:r>
              <a:rPr lang="en-US" altLang="ja-JP" sz="2000" dirty="0" smtClean="0">
                <a:solidFill>
                  <a:srgbClr val="E03C64"/>
                </a:solidFill>
              </a:rPr>
              <a:t>150</a:t>
            </a:r>
            <a:r>
              <a:rPr lang="ja-JP" altLang="en-US" sz="2000" dirty="0" smtClean="0">
                <a:solidFill>
                  <a:srgbClr val="E03C64"/>
                </a:solidFill>
              </a:rPr>
              <a:t>分</a:t>
            </a:r>
            <a:r>
              <a:rPr lang="ja-JP" altLang="en-US" sz="2000" dirty="0" err="1" smtClean="0">
                <a:solidFill>
                  <a:srgbClr val="4D4D4D"/>
                </a:solidFill>
              </a:rPr>
              <a:t>おこ</a:t>
            </a:r>
            <a:r>
              <a:rPr lang="en-US" altLang="ja-JP" sz="2000" dirty="0" smtClean="0">
                <a:solidFill>
                  <a:srgbClr val="4D4D4D"/>
                </a:solidFill>
              </a:rPr>
              <a:t/>
            </a:r>
            <a:br>
              <a:rPr lang="en-US" altLang="ja-JP" sz="2000" dirty="0" smtClean="0">
                <a:solidFill>
                  <a:srgbClr val="4D4D4D"/>
                </a:solidFill>
              </a:rPr>
            </a:br>
            <a:r>
              <a:rPr lang="ja-JP" altLang="en-US" sz="2000" dirty="0" smtClean="0">
                <a:solidFill>
                  <a:srgbClr val="4D4D4D"/>
                </a:solidFill>
              </a:rPr>
              <a:t>ない、食事量を減ら</a:t>
            </a:r>
            <a:r>
              <a:rPr lang="en-US" altLang="ja-JP" sz="2000" dirty="0" smtClean="0">
                <a:solidFill>
                  <a:srgbClr val="4D4D4D"/>
                </a:solidFill>
              </a:rPr>
              <a:t/>
            </a:r>
            <a:br>
              <a:rPr lang="en-US" altLang="ja-JP" sz="2000" dirty="0" smtClean="0">
                <a:solidFill>
                  <a:srgbClr val="4D4D4D"/>
                </a:solidFill>
              </a:rPr>
            </a:br>
            <a:r>
              <a:rPr lang="ja-JP" altLang="en-US" sz="2000" dirty="0" smtClean="0">
                <a:solidFill>
                  <a:srgbClr val="4D4D4D"/>
                </a:solidFill>
              </a:rPr>
              <a:t>し、</a:t>
            </a:r>
            <a:r>
              <a:rPr lang="ja-JP" altLang="en-US" sz="2000" dirty="0" smtClean="0">
                <a:solidFill>
                  <a:srgbClr val="E03C64"/>
                </a:solidFill>
              </a:rPr>
              <a:t>体重を</a:t>
            </a:r>
            <a:r>
              <a:rPr lang="en-US" altLang="ja-JP" sz="2000" dirty="0" smtClean="0">
                <a:solidFill>
                  <a:srgbClr val="E03C64"/>
                </a:solidFill>
              </a:rPr>
              <a:t>7%</a:t>
            </a:r>
            <a:r>
              <a:rPr lang="ja-JP" altLang="en-US" sz="2000" dirty="0" smtClean="0">
                <a:solidFill>
                  <a:srgbClr val="E03C64"/>
                </a:solidFill>
              </a:rPr>
              <a:t>減らす</a:t>
            </a:r>
            <a:r>
              <a:rPr lang="en-US" altLang="ja-JP" sz="2000" dirty="0" smtClean="0">
                <a:solidFill>
                  <a:srgbClr val="E03C64"/>
                </a:solidFill>
              </a:rPr>
              <a:t/>
            </a:r>
            <a:br>
              <a:rPr lang="en-US" altLang="ja-JP" sz="2000" dirty="0" smtClean="0">
                <a:solidFill>
                  <a:srgbClr val="E03C64"/>
                </a:solidFill>
              </a:rPr>
            </a:br>
            <a:r>
              <a:rPr lang="ja-JP" altLang="en-US" sz="2000" dirty="0" smtClean="0">
                <a:solidFill>
                  <a:srgbClr val="4D4D4D"/>
                </a:solidFill>
              </a:rPr>
              <a:t>ことを目指しました</a:t>
            </a:r>
            <a:endParaRPr lang="en-US" altLang="ja-JP" sz="2000" dirty="0" smtClean="0">
              <a:solidFill>
                <a:srgbClr val="4D4D4D"/>
              </a:solidFill>
            </a:endParaRPr>
          </a:p>
          <a:p>
            <a:pPr lvl="1"/>
            <a:r>
              <a:rPr lang="en-US" altLang="ja-JP" sz="2000" dirty="0" smtClean="0">
                <a:solidFill>
                  <a:srgbClr val="4D4D4D"/>
                </a:solidFill>
              </a:rPr>
              <a:t>4</a:t>
            </a:r>
            <a:r>
              <a:rPr lang="ja-JP" altLang="en-US" sz="2000" dirty="0" smtClean="0">
                <a:solidFill>
                  <a:srgbClr val="4D4D4D"/>
                </a:solidFill>
              </a:rPr>
              <a:t>年間</a:t>
            </a:r>
            <a:r>
              <a:rPr lang="ja-JP" altLang="en-US" sz="2000" dirty="0">
                <a:solidFill>
                  <a:srgbClr val="4D4D4D"/>
                </a:solidFill>
              </a:rPr>
              <a:t>で</a:t>
            </a:r>
            <a:r>
              <a:rPr lang="ja-JP" altLang="en-US" sz="2000" dirty="0" smtClean="0">
                <a:solidFill>
                  <a:srgbClr val="4D4D4D"/>
                </a:solidFill>
              </a:rPr>
              <a:t>糖尿病に</a:t>
            </a:r>
            <a:r>
              <a:rPr lang="en-US" altLang="ja-JP" sz="2000" dirty="0" smtClean="0">
                <a:solidFill>
                  <a:srgbClr val="4D4D4D"/>
                </a:solidFill>
              </a:rPr>
              <a:t/>
            </a:r>
            <a:br>
              <a:rPr lang="en-US" altLang="ja-JP" sz="2000" dirty="0" smtClean="0">
                <a:solidFill>
                  <a:srgbClr val="4D4D4D"/>
                </a:solidFill>
              </a:rPr>
            </a:br>
            <a:r>
              <a:rPr lang="ja-JP" altLang="en-US" sz="2000" dirty="0" smtClean="0">
                <a:solidFill>
                  <a:srgbClr val="4D4D4D"/>
                </a:solidFill>
              </a:rPr>
              <a:t>罹った人の割合は</a:t>
            </a:r>
            <a:r>
              <a:rPr lang="en-US" altLang="ja-JP" sz="2000" dirty="0" smtClean="0">
                <a:solidFill>
                  <a:srgbClr val="4D4D4D"/>
                </a:solidFill>
              </a:rPr>
              <a:t/>
            </a:r>
            <a:br>
              <a:rPr lang="en-US" altLang="ja-JP" sz="2000" dirty="0" smtClean="0">
                <a:solidFill>
                  <a:srgbClr val="4D4D4D"/>
                </a:solidFill>
              </a:rPr>
            </a:br>
            <a:r>
              <a:rPr lang="ja-JP" altLang="en-US" sz="2000" dirty="0" smtClean="0">
                <a:solidFill>
                  <a:srgbClr val="E03C64"/>
                </a:solidFill>
              </a:rPr>
              <a:t>偽薬と実薬よりも</a:t>
            </a:r>
            <a:r>
              <a:rPr lang="en-US" altLang="ja-JP" sz="2000" dirty="0" smtClean="0">
                <a:solidFill>
                  <a:srgbClr val="E03C64"/>
                </a:solidFill>
              </a:rPr>
              <a:t/>
            </a:r>
            <a:br>
              <a:rPr lang="en-US" altLang="ja-JP" sz="2000" dirty="0" smtClean="0">
                <a:solidFill>
                  <a:srgbClr val="E03C64"/>
                </a:solidFill>
              </a:rPr>
            </a:br>
            <a:r>
              <a:rPr lang="ja-JP" altLang="en-US" sz="2000" dirty="0" smtClean="0">
                <a:solidFill>
                  <a:srgbClr val="E03C64"/>
                </a:solidFill>
              </a:rPr>
              <a:t>生活習慣改善で</a:t>
            </a:r>
            <a:r>
              <a:rPr lang="en-US" altLang="ja-JP" sz="2000" dirty="0" smtClean="0">
                <a:solidFill>
                  <a:srgbClr val="E03C64"/>
                </a:solidFill>
              </a:rPr>
              <a:t/>
            </a:r>
            <a:br>
              <a:rPr lang="en-US" altLang="ja-JP" sz="2000" dirty="0" smtClean="0">
                <a:solidFill>
                  <a:srgbClr val="E03C64"/>
                </a:solidFill>
              </a:rPr>
            </a:br>
            <a:r>
              <a:rPr lang="ja-JP" altLang="en-US" sz="2000" dirty="0" smtClean="0">
                <a:solidFill>
                  <a:srgbClr val="E03C64"/>
                </a:solidFill>
              </a:rPr>
              <a:t>低下</a:t>
            </a:r>
            <a:r>
              <a:rPr lang="ja-JP" altLang="en-US" sz="2000" dirty="0" smtClean="0">
                <a:solidFill>
                  <a:srgbClr val="4D4D4D"/>
                </a:solidFill>
              </a:rPr>
              <a:t>しました</a:t>
            </a:r>
            <a:endParaRPr lang="en-US" altLang="ja-JP" sz="2000" dirty="0" smtClean="0">
              <a:solidFill>
                <a:srgbClr val="4D4D4D"/>
              </a:solidFill>
            </a:endParaRPr>
          </a:p>
        </p:txBody>
      </p:sp>
      <p:sp>
        <p:nvSpPr>
          <p:cNvPr id="7" name="角丸四角形 6"/>
          <p:cNvSpPr/>
          <p:nvPr/>
        </p:nvSpPr>
        <p:spPr bwMode="auto">
          <a:xfrm>
            <a:off x="251520"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運動を含めた生活習慣改善は糖尿病の薬物治療よりも効果的です</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grpSp>
        <p:nvGrpSpPr>
          <p:cNvPr id="8" name="グループ化 7"/>
          <p:cNvGrpSpPr/>
          <p:nvPr/>
        </p:nvGrpSpPr>
        <p:grpSpPr>
          <a:xfrm>
            <a:off x="7736069" y="0"/>
            <a:ext cx="1407931" cy="2808312"/>
            <a:chOff x="1939933" y="1772816"/>
            <a:chExt cx="1407931" cy="2808312"/>
          </a:xfrm>
          <a:solidFill>
            <a:schemeClr val="tx2">
              <a:lumMod val="40000"/>
              <a:lumOff val="60000"/>
            </a:schemeClr>
          </a:solidFill>
        </p:grpSpPr>
        <p:sp>
          <p:nvSpPr>
            <p:cNvPr id="9" name="縦巻き 8"/>
            <p:cNvSpPr/>
            <p:nvPr/>
          </p:nvSpPr>
          <p:spPr>
            <a:xfrm>
              <a:off x="1939933" y="1772816"/>
              <a:ext cx="1407931" cy="2808312"/>
            </a:xfrm>
            <a:prstGeom prst="verticalScroll">
              <a:avLst/>
            </a:prstGeom>
            <a:grp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疾病部門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10" name="テキスト ボックス 9"/>
            <p:cNvSpPr txBox="1"/>
            <p:nvPr/>
          </p:nvSpPr>
          <p:spPr>
            <a:xfrm>
              <a:off x="2136066" y="2276872"/>
              <a:ext cx="1015663" cy="2251849"/>
            </a:xfrm>
            <a:prstGeom prst="rect">
              <a:avLst/>
            </a:prstGeom>
            <a:grpFill/>
          </p:spPr>
          <p:txBody>
            <a:bodyPr vert="eaVert" wrap="square" rtlCol="0">
              <a:spAutoFit/>
            </a:bodyPr>
            <a:lstStyle/>
            <a:p>
              <a:r>
                <a:rPr lang="ja-JP" altLang="en-US" dirty="0" smtClean="0">
                  <a:latin typeface="HG行書体" panose="03000609000000000000" pitchFamily="65" charset="-128"/>
                  <a:ea typeface="HG行書体" panose="03000609000000000000" pitchFamily="65" charset="-128"/>
                </a:rPr>
                <a:t>糖尿病</a:t>
              </a:r>
              <a:endParaRPr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薬もいいけど</a:t>
              </a:r>
              <a:endParaRPr lang="en-US" altLang="ja-JP" dirty="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運動も</a:t>
              </a:r>
              <a:endParaRPr lang="ja-JP" altLang="en-US" dirty="0">
                <a:latin typeface="HG行書体" panose="03000609000000000000" pitchFamily="65" charset="-128"/>
                <a:ea typeface="HG行書体" panose="03000609000000000000" pitchFamily="65" charset="-128"/>
              </a:endParaRPr>
            </a:p>
          </p:txBody>
        </p:sp>
      </p:grpSp>
      <p:sp>
        <p:nvSpPr>
          <p:cNvPr id="37" name="テキスト ボックス 36"/>
          <p:cNvSpPr txBox="1"/>
          <p:nvPr/>
        </p:nvSpPr>
        <p:spPr>
          <a:xfrm>
            <a:off x="4865265" y="5718448"/>
            <a:ext cx="4278735" cy="230832"/>
          </a:xfrm>
          <a:prstGeom prst="rect">
            <a:avLst/>
          </a:prstGeom>
          <a:noFill/>
        </p:spPr>
        <p:txBody>
          <a:bodyPr wrap="none" rtlCol="0">
            <a:spAutoFit/>
          </a:bodyPr>
          <a:lstStyle/>
          <a:p>
            <a:pPr lvl="0" algn="r">
              <a:defRPr/>
            </a:pPr>
            <a:r>
              <a:rPr lang="en-US" altLang="ja-JP" sz="900" dirty="0" smtClean="0">
                <a:solidFill>
                  <a:prstClr val="black"/>
                </a:solidFill>
                <a:latin typeface="Segoe UI" pitchFamily="34" charset="0"/>
                <a:ea typeface="Segoe UI" pitchFamily="34" charset="0"/>
                <a:cs typeface="Segoe UI" pitchFamily="34" charset="0"/>
              </a:rPr>
              <a:t>(</a:t>
            </a:r>
            <a:r>
              <a:rPr lang="fr-FR" altLang="ja-JP" sz="900" dirty="0" smtClean="0">
                <a:solidFill>
                  <a:prstClr val="black"/>
                </a:solidFill>
                <a:ea typeface="Arial Unicode MS" panose="020B0604020202020204" pitchFamily="50" charset="-128"/>
                <a:cs typeface="Segoe UI Semibold" panose="020B0702040204020203" pitchFamily="34" charset="0"/>
              </a:rPr>
              <a:t>Diabetes Prevention Research Group. </a:t>
            </a:r>
            <a:r>
              <a:rPr lang="en-US" altLang="ja-JP" sz="900" dirty="0" smtClean="0">
                <a:solidFill>
                  <a:prstClr val="black"/>
                </a:solidFill>
                <a:ea typeface="Arial Unicode MS" panose="020B0604020202020204" pitchFamily="50" charset="-128"/>
                <a:cs typeface="Segoe UI Semibold" panose="020B0702040204020203" pitchFamily="34" charset="0"/>
              </a:rPr>
              <a:t>N </a:t>
            </a:r>
            <a:r>
              <a:rPr lang="en-US" altLang="ja-JP" sz="900" dirty="0" err="1" smtClean="0">
                <a:solidFill>
                  <a:prstClr val="black"/>
                </a:solidFill>
                <a:ea typeface="Arial Unicode MS" panose="020B0604020202020204" pitchFamily="50" charset="-128"/>
                <a:cs typeface="Segoe UI Semibold" panose="020B0702040204020203" pitchFamily="34" charset="0"/>
              </a:rPr>
              <a:t>Engl</a:t>
            </a:r>
            <a:r>
              <a:rPr lang="en-US" altLang="ja-JP" sz="900" dirty="0" smtClean="0">
                <a:solidFill>
                  <a:prstClr val="black"/>
                </a:solidFill>
                <a:ea typeface="Arial Unicode MS" panose="020B0604020202020204" pitchFamily="50" charset="-128"/>
                <a:cs typeface="Segoe UI Semibold" panose="020B0702040204020203" pitchFamily="34" charset="0"/>
              </a:rPr>
              <a:t> J Med</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smtClean="0">
                <a:solidFill>
                  <a:prstClr val="black"/>
                </a:solidFill>
                <a:ea typeface="Arial Unicode MS" panose="020B0604020202020204" pitchFamily="50" charset="-128"/>
                <a:cs typeface="Segoe UI Semibold" panose="020B0702040204020203" pitchFamily="34" charset="0"/>
              </a:rPr>
              <a:t>346</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6</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393</a:t>
            </a:r>
            <a:r>
              <a:rPr lang="fr-FR" altLang="ja-JP" sz="900" dirty="0" smtClean="0">
                <a:solidFill>
                  <a:prstClr val="black"/>
                </a:solidFill>
                <a:ea typeface="Arial Unicode MS" panose="020B0604020202020204" pitchFamily="50" charset="-128"/>
                <a:cs typeface="Segoe UI Semibold" panose="020B0702040204020203"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403</a:t>
            </a:r>
            <a:r>
              <a:rPr lang="fr-FR" altLang="ja-JP" sz="900" dirty="0" smtClean="0">
                <a:solidFill>
                  <a:prstClr val="black"/>
                </a:solidFill>
                <a:ea typeface="Arial Unicode MS" panose="020B0604020202020204" pitchFamily="50" charset="-128"/>
                <a:cs typeface="Segoe UI Semibold" panose="020B0702040204020203" pitchFamily="34" charset="0"/>
              </a:rPr>
              <a:t>, 20</a:t>
            </a:r>
            <a:r>
              <a:rPr lang="en-US" altLang="ja-JP" sz="900" dirty="0" smtClean="0">
                <a:solidFill>
                  <a:prstClr val="black"/>
                </a:solidFill>
                <a:ea typeface="Arial Unicode MS" panose="020B0604020202020204" pitchFamily="50" charset="-128"/>
                <a:cs typeface="Segoe UI Semibold" panose="020B0702040204020203" pitchFamily="34" charset="0"/>
              </a:rPr>
              <a:t>02</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pic>
        <p:nvPicPr>
          <p:cNvPr id="3" name="図 2"/>
          <p:cNvPicPr>
            <a:picLocks noChangeAspect="1"/>
          </p:cNvPicPr>
          <p:nvPr/>
        </p:nvPicPr>
        <p:blipFill>
          <a:blip r:embed="rId3" cstate="print"/>
          <a:stretch>
            <a:fillRect/>
          </a:stretch>
        </p:blipFill>
        <p:spPr>
          <a:xfrm>
            <a:off x="2987824" y="2492896"/>
            <a:ext cx="5143032" cy="3294320"/>
          </a:xfrm>
          <a:prstGeom prst="rect">
            <a:avLst/>
          </a:prstGeom>
        </p:spPr>
      </p:pic>
      <p:sp>
        <p:nvSpPr>
          <p:cNvPr id="12" name="テキスト ボックス 11">
            <a:hlinkClick r:id="rId4"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236121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7736069" y="0"/>
            <a:ext cx="1407931" cy="2808312"/>
            <a:chOff x="5828365" y="1772816"/>
            <a:chExt cx="1407931" cy="2808312"/>
          </a:xfrm>
        </p:grpSpPr>
        <p:sp>
          <p:nvSpPr>
            <p:cNvPr id="5" name="縦巻き 4"/>
            <p:cNvSpPr/>
            <p:nvPr/>
          </p:nvSpPr>
          <p:spPr>
            <a:xfrm>
              <a:off x="5828365" y="1772816"/>
              <a:ext cx="1407931" cy="2808312"/>
            </a:xfrm>
            <a:prstGeom prst="verticalScroll">
              <a:avLst/>
            </a:prstGeom>
            <a:solidFill>
              <a:schemeClr val="bg2">
                <a:lumMod val="7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pPr algn="ctr"/>
              <a:r>
                <a:rPr kumimoji="1" lang="ja-JP" altLang="en-US" sz="1000" b="1" dirty="0" smtClean="0">
                  <a:solidFill>
                    <a:srgbClr val="FF0000"/>
                  </a:solidFill>
                </a:rPr>
                <a:t>死因部門</a:t>
              </a:r>
              <a:endParaRPr kumimoji="1" lang="en-US" altLang="ja-JP" sz="1000" b="1" dirty="0" smtClean="0">
                <a:solidFill>
                  <a:srgbClr val="FF0000"/>
                </a:solidFill>
              </a:endParaRPr>
            </a:p>
            <a:p>
              <a:pPr algn="ctr"/>
              <a:r>
                <a:rPr kumimoji="1" lang="ja-JP" altLang="en-US" sz="1000" b="1" dirty="0" smtClean="0">
                  <a:solidFill>
                    <a:srgbClr val="FF0000"/>
                  </a:solidFill>
                </a:rPr>
                <a:t>金賞</a:t>
              </a:r>
              <a:endParaRPr kumimoji="1" lang="ja-JP" altLang="en-US" sz="1000" b="1" dirty="0">
                <a:solidFill>
                  <a:srgbClr val="FF0000"/>
                </a:solidFill>
              </a:endParaRPr>
            </a:p>
          </p:txBody>
        </p:sp>
        <p:sp>
          <p:nvSpPr>
            <p:cNvPr id="6" name="テキスト ボックス 5"/>
            <p:cNvSpPr txBox="1"/>
            <p:nvPr/>
          </p:nvSpPr>
          <p:spPr>
            <a:xfrm>
              <a:off x="6024498" y="2276872"/>
              <a:ext cx="1015663" cy="2251849"/>
            </a:xfrm>
            <a:prstGeom prst="rect">
              <a:avLst/>
            </a:prstGeom>
            <a:noFill/>
          </p:spPr>
          <p:txBody>
            <a:bodyPr vert="eaVert" wrap="square" rtlCol="0">
              <a:spAutoFit/>
            </a:bodyPr>
            <a:lstStyle/>
            <a:p>
              <a:r>
                <a:rPr kumimoji="1" lang="ja-JP" altLang="en-US" dirty="0" smtClean="0">
                  <a:latin typeface="HG行書体" panose="03000609000000000000" pitchFamily="65" charset="-128"/>
                  <a:ea typeface="HG行書体" panose="03000609000000000000" pitchFamily="65" charset="-128"/>
                </a:rPr>
                <a:t>脳卒中</a:t>
              </a:r>
              <a:endParaRPr kumimoji="1" lang="en-US" altLang="ja-JP" dirty="0" smtClean="0">
                <a:latin typeface="HG行書体" panose="03000609000000000000" pitchFamily="65" charset="-128"/>
                <a:ea typeface="HG行書体" panose="03000609000000000000" pitchFamily="65" charset="-128"/>
              </a:endParaRPr>
            </a:p>
            <a:p>
              <a:r>
                <a:rPr lang="ja-JP" altLang="en-US" dirty="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心疾患にも</a:t>
              </a:r>
              <a:endParaRPr lang="en-US" altLang="ja-JP" dirty="0" smtClean="0">
                <a:latin typeface="HG行書体" panose="03000609000000000000" pitchFamily="65" charset="-128"/>
                <a:ea typeface="HG行書体" panose="03000609000000000000" pitchFamily="65" charset="-128"/>
              </a:endParaRPr>
            </a:p>
            <a:p>
              <a:r>
                <a:rPr kumimoji="1" lang="ja-JP" altLang="en-US" dirty="0">
                  <a:latin typeface="HG行書体" panose="03000609000000000000" pitchFamily="65" charset="-128"/>
                  <a:ea typeface="HG行書体" panose="03000609000000000000" pitchFamily="65" charset="-128"/>
                </a:rPr>
                <a:t>　</a:t>
              </a:r>
              <a:r>
                <a:rPr kumimoji="1" lang="ja-JP" altLang="en-US" dirty="0" smtClean="0">
                  <a:latin typeface="HG行書体" panose="03000609000000000000" pitchFamily="65" charset="-128"/>
                  <a:ea typeface="HG行書体" panose="03000609000000000000" pitchFamily="65" charset="-128"/>
                </a:rPr>
                <a:t>　　</a:t>
              </a:r>
              <a:r>
                <a:rPr lang="ja-JP" altLang="en-US" dirty="0" smtClean="0">
                  <a:latin typeface="HG行書体" panose="03000609000000000000" pitchFamily="65" charset="-128"/>
                  <a:ea typeface="HG行書体" panose="03000609000000000000" pitchFamily="65" charset="-128"/>
                </a:rPr>
                <a:t>　　良い運動</a:t>
              </a:r>
              <a:endParaRPr kumimoji="1" lang="ja-JP" altLang="en-US" dirty="0">
                <a:latin typeface="HG行書体" panose="03000609000000000000" pitchFamily="65" charset="-128"/>
                <a:ea typeface="HG行書体" panose="03000609000000000000" pitchFamily="65" charset="-128"/>
              </a:endParaRPr>
            </a:p>
          </p:txBody>
        </p:sp>
      </p:grpSp>
      <p:grpSp>
        <p:nvGrpSpPr>
          <p:cNvPr id="25" name="グループ化 24"/>
          <p:cNvGrpSpPr/>
          <p:nvPr/>
        </p:nvGrpSpPr>
        <p:grpSpPr>
          <a:xfrm>
            <a:off x="431993" y="2906592"/>
            <a:ext cx="3844301" cy="2897411"/>
            <a:chOff x="179512" y="2906592"/>
            <a:chExt cx="3844301" cy="2897411"/>
          </a:xfrm>
        </p:grpSpPr>
        <p:sp>
          <p:nvSpPr>
            <p:cNvPr id="50" name="テキスト ボックス 49"/>
            <p:cNvSpPr txBox="1"/>
            <p:nvPr/>
          </p:nvSpPr>
          <p:spPr>
            <a:xfrm>
              <a:off x="179512" y="3316293"/>
              <a:ext cx="338554" cy="1909433"/>
            </a:xfrm>
            <a:prstGeom prst="rect">
              <a:avLst/>
            </a:prstGeom>
            <a:noFill/>
          </p:spPr>
          <p:txBody>
            <a:bodyPr vert="eaVert" wrap="none" rtlCol="0" anchor="ctr" anchorCtr="1">
              <a:spAutoFit/>
            </a:bodyPr>
            <a:lstStyle/>
            <a:p>
              <a:pPr algn="ctr"/>
              <a:r>
                <a:rPr lang="en-US" altLang="ja-JP" sz="1000" dirty="0" smtClean="0"/>
                <a:t>1</a:t>
              </a:r>
              <a:r>
                <a:rPr lang="ja-JP" altLang="en-US" sz="1000" dirty="0" smtClean="0"/>
                <a:t>日</a:t>
              </a:r>
              <a:r>
                <a:rPr lang="ja-JP" altLang="en-US" sz="1000" dirty="0"/>
                <a:t>当</a:t>
              </a:r>
              <a:r>
                <a:rPr lang="ja-JP" altLang="en-US" sz="1000" dirty="0" smtClean="0"/>
                <a:t>たりの歩行時間で群分け</a:t>
              </a:r>
              <a:endParaRPr kumimoji="1" lang="ja-JP" altLang="en-US" sz="1000" dirty="0"/>
            </a:p>
          </p:txBody>
        </p:sp>
        <p:sp>
          <p:nvSpPr>
            <p:cNvPr id="53" name="右矢印 52"/>
            <p:cNvSpPr/>
            <p:nvPr/>
          </p:nvSpPr>
          <p:spPr>
            <a:xfrm>
              <a:off x="1900453" y="3841397"/>
              <a:ext cx="975759"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3146649" y="3738516"/>
              <a:ext cx="646331" cy="369332"/>
            </a:xfrm>
            <a:prstGeom prst="rect">
              <a:avLst/>
            </a:prstGeom>
            <a:noFill/>
          </p:spPr>
          <p:txBody>
            <a:bodyPr wrap="none" rtlCol="0" anchor="ctr" anchorCtr="1">
              <a:spAutoFit/>
            </a:bodyPr>
            <a:lstStyle/>
            <a:p>
              <a:pPr algn="ctr"/>
              <a:r>
                <a:rPr kumimoji="1" lang="ja-JP" altLang="en-US" b="1" dirty="0" smtClean="0">
                  <a:solidFill>
                    <a:srgbClr val="E03C64"/>
                  </a:solidFill>
                </a:rPr>
                <a:t>基準</a:t>
              </a:r>
              <a:endParaRPr kumimoji="1" lang="ja-JP" altLang="en-US" b="1" dirty="0">
                <a:solidFill>
                  <a:srgbClr val="E03C64"/>
                </a:solidFill>
              </a:endParaRPr>
            </a:p>
          </p:txBody>
        </p:sp>
        <p:sp>
          <p:nvSpPr>
            <p:cNvPr id="51" name="右矢印 50"/>
            <p:cNvSpPr/>
            <p:nvPr/>
          </p:nvSpPr>
          <p:spPr>
            <a:xfrm>
              <a:off x="1900453" y="3145741"/>
              <a:ext cx="975759"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1980207" y="2935977"/>
              <a:ext cx="816249" cy="276999"/>
            </a:xfrm>
            <a:prstGeom prst="rect">
              <a:avLst/>
            </a:prstGeom>
            <a:noFill/>
          </p:spPr>
          <p:txBody>
            <a:bodyPr wrap="none" rtlCol="0" anchor="ctr" anchorCtr="1">
              <a:spAutoFit/>
            </a:bodyPr>
            <a:lstStyle/>
            <a:p>
              <a:pPr algn="ctr"/>
              <a:r>
                <a:rPr lang="ja-JP" altLang="en-US" sz="1200" dirty="0" smtClean="0"/>
                <a:t>約</a:t>
              </a:r>
              <a:r>
                <a:rPr lang="en-US" altLang="ja-JP" sz="1200" dirty="0" smtClean="0"/>
                <a:t>10</a:t>
              </a:r>
              <a:r>
                <a:rPr lang="ja-JP" altLang="en-US" sz="1200" dirty="0" smtClean="0"/>
                <a:t>年後</a:t>
              </a:r>
              <a:endParaRPr kumimoji="1" lang="ja-JP" altLang="en-US" sz="1200" dirty="0"/>
            </a:p>
          </p:txBody>
        </p:sp>
        <p:sp>
          <p:nvSpPr>
            <p:cNvPr id="71" name="テキスト ボックス 70"/>
            <p:cNvSpPr txBox="1"/>
            <p:nvPr/>
          </p:nvSpPr>
          <p:spPr>
            <a:xfrm>
              <a:off x="2915817" y="2906592"/>
              <a:ext cx="1107996" cy="646331"/>
            </a:xfrm>
            <a:prstGeom prst="rect">
              <a:avLst/>
            </a:prstGeom>
            <a:noFill/>
          </p:spPr>
          <p:txBody>
            <a:bodyPr wrap="none" rtlCol="0" anchor="ctr" anchorCtr="1">
              <a:spAutoFit/>
            </a:bodyPr>
            <a:lstStyle/>
            <a:p>
              <a:pPr algn="ctr"/>
              <a:r>
                <a:rPr lang="ja-JP" altLang="en-US" sz="1200" dirty="0" smtClean="0"/>
                <a:t>基準と比べて</a:t>
              </a:r>
              <a:endParaRPr lang="en-US" altLang="ja-JP" sz="1200" dirty="0" smtClean="0"/>
            </a:p>
            <a:p>
              <a:pPr algn="ctr"/>
              <a:r>
                <a:rPr lang="ja-JP" altLang="en-US" sz="1200" dirty="0" smtClean="0"/>
                <a:t>違いがある</a:t>
              </a:r>
              <a:endParaRPr lang="en-US" altLang="ja-JP" sz="1200" dirty="0" smtClean="0"/>
            </a:p>
            <a:p>
              <a:pPr algn="ctr"/>
              <a:r>
                <a:rPr lang="ja-JP" altLang="en-US" sz="1200" dirty="0" smtClean="0"/>
                <a:t>とは言えない</a:t>
              </a:r>
              <a:endParaRPr kumimoji="1" lang="ja-JP" altLang="en-US" sz="1200" dirty="0"/>
            </a:p>
          </p:txBody>
        </p:sp>
        <p:sp>
          <p:nvSpPr>
            <p:cNvPr id="54" name="右矢印 53"/>
            <p:cNvSpPr/>
            <p:nvPr/>
          </p:nvSpPr>
          <p:spPr>
            <a:xfrm>
              <a:off x="1900453" y="4537055"/>
              <a:ext cx="975759"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2915816" y="4295673"/>
              <a:ext cx="1107996" cy="646331"/>
            </a:xfrm>
            <a:prstGeom prst="rect">
              <a:avLst/>
            </a:prstGeom>
            <a:noFill/>
          </p:spPr>
          <p:txBody>
            <a:bodyPr wrap="none" rtlCol="0" anchor="ctr" anchorCtr="1">
              <a:spAutoFit/>
            </a:bodyPr>
            <a:lstStyle/>
            <a:p>
              <a:pPr algn="ctr"/>
              <a:r>
                <a:rPr lang="ja-JP" altLang="en-US" sz="1200" dirty="0"/>
                <a:t>基準と比べて</a:t>
              </a:r>
              <a:endParaRPr lang="en-US" altLang="ja-JP" sz="1200" dirty="0"/>
            </a:p>
            <a:p>
              <a:pPr algn="ctr"/>
              <a:r>
                <a:rPr lang="ja-JP" altLang="en-US" sz="1200" dirty="0"/>
                <a:t>違いがある</a:t>
              </a:r>
              <a:endParaRPr lang="en-US" altLang="ja-JP" sz="1200" dirty="0"/>
            </a:p>
            <a:p>
              <a:pPr algn="ctr"/>
              <a:r>
                <a:rPr lang="ja-JP" altLang="en-US" sz="1200" dirty="0"/>
                <a:t>とは言えない</a:t>
              </a:r>
            </a:p>
          </p:txBody>
        </p:sp>
        <p:sp>
          <p:nvSpPr>
            <p:cNvPr id="55" name="右矢印 54"/>
            <p:cNvSpPr/>
            <p:nvPr/>
          </p:nvSpPr>
          <p:spPr>
            <a:xfrm>
              <a:off x="1900453" y="5232712"/>
              <a:ext cx="975759"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928640" y="5052886"/>
              <a:ext cx="1082348" cy="523220"/>
            </a:xfrm>
            <a:prstGeom prst="rect">
              <a:avLst/>
            </a:prstGeom>
            <a:noFill/>
          </p:spPr>
          <p:txBody>
            <a:bodyPr wrap="none" rtlCol="0" anchor="ctr" anchorCtr="1">
              <a:spAutoFit/>
            </a:bodyPr>
            <a:lstStyle/>
            <a:p>
              <a:pPr algn="ctr"/>
              <a:r>
                <a:rPr lang="ja-JP" altLang="en-US" sz="1400" b="1" dirty="0">
                  <a:solidFill>
                    <a:srgbClr val="E03C64"/>
                  </a:solidFill>
                </a:rPr>
                <a:t>死亡</a:t>
              </a:r>
              <a:r>
                <a:rPr lang="ja-JP" altLang="en-US" sz="1400" b="1" dirty="0" smtClean="0">
                  <a:solidFill>
                    <a:srgbClr val="E03C64"/>
                  </a:solidFill>
                </a:rPr>
                <a:t>リスク</a:t>
              </a:r>
              <a:endParaRPr lang="en-US" altLang="ja-JP" sz="1400" b="1" dirty="0" smtClean="0">
                <a:solidFill>
                  <a:srgbClr val="E03C64"/>
                </a:solidFill>
              </a:endParaRPr>
            </a:p>
            <a:p>
              <a:pPr algn="ctr"/>
              <a:r>
                <a:rPr lang="en-US" altLang="ja-JP" sz="1400" b="1" dirty="0" smtClean="0">
                  <a:solidFill>
                    <a:srgbClr val="E03C64"/>
                  </a:solidFill>
                </a:rPr>
                <a:t>16</a:t>
              </a:r>
              <a:r>
                <a:rPr lang="ja-JP" altLang="en-US" sz="1400" b="1" dirty="0">
                  <a:solidFill>
                    <a:srgbClr val="E03C64"/>
                  </a:solidFill>
                </a:rPr>
                <a:t>％低い</a:t>
              </a:r>
            </a:p>
          </p:txBody>
        </p:sp>
        <p:sp>
          <p:nvSpPr>
            <p:cNvPr id="30" name="テキスト ボックス 29"/>
            <p:cNvSpPr txBox="1"/>
            <p:nvPr/>
          </p:nvSpPr>
          <p:spPr>
            <a:xfrm>
              <a:off x="758705" y="3440033"/>
              <a:ext cx="816249" cy="276999"/>
            </a:xfrm>
            <a:prstGeom prst="rect">
              <a:avLst/>
            </a:prstGeom>
            <a:noFill/>
          </p:spPr>
          <p:txBody>
            <a:bodyPr wrap="none" rtlCol="0" anchor="ctr" anchorCtr="1">
              <a:spAutoFit/>
            </a:bodyPr>
            <a:lstStyle/>
            <a:p>
              <a:pPr algn="ctr"/>
              <a:r>
                <a:rPr kumimoji="1" lang="en-US" altLang="ja-JP" sz="1200" dirty="0" smtClean="0"/>
                <a:t>30</a:t>
              </a:r>
              <a:r>
                <a:rPr kumimoji="1" lang="ja-JP" altLang="en-US" sz="1200" dirty="0" smtClean="0"/>
                <a:t>分未満</a:t>
              </a:r>
              <a:endParaRPr kumimoji="1" lang="ja-JP" altLang="en-US" sz="1200" dirty="0"/>
            </a:p>
          </p:txBody>
        </p:sp>
        <p:sp>
          <p:nvSpPr>
            <p:cNvPr id="32" name="テキスト ボックス 31"/>
            <p:cNvSpPr txBox="1"/>
            <p:nvPr/>
          </p:nvSpPr>
          <p:spPr>
            <a:xfrm>
              <a:off x="912593" y="4135690"/>
              <a:ext cx="508473" cy="276999"/>
            </a:xfrm>
            <a:prstGeom prst="rect">
              <a:avLst/>
            </a:prstGeom>
            <a:noFill/>
          </p:spPr>
          <p:txBody>
            <a:bodyPr wrap="none" rtlCol="0" anchor="ctr" anchorCtr="1">
              <a:spAutoFit/>
            </a:bodyPr>
            <a:lstStyle/>
            <a:p>
              <a:pPr algn="ctr"/>
              <a:r>
                <a:rPr kumimoji="1" lang="en-US" altLang="ja-JP" sz="1200" dirty="0" smtClean="0"/>
                <a:t>30</a:t>
              </a:r>
              <a:r>
                <a:rPr kumimoji="1" lang="ja-JP" altLang="en-US" sz="1200" dirty="0" smtClean="0"/>
                <a:t>分</a:t>
              </a:r>
              <a:endParaRPr kumimoji="1" lang="ja-JP" altLang="en-US" sz="1200" dirty="0"/>
            </a:p>
          </p:txBody>
        </p:sp>
        <p:sp>
          <p:nvSpPr>
            <p:cNvPr id="40" name="テキスト ボックス 39"/>
            <p:cNvSpPr txBox="1"/>
            <p:nvPr/>
          </p:nvSpPr>
          <p:spPr>
            <a:xfrm>
              <a:off x="673746" y="4831347"/>
              <a:ext cx="986168" cy="276999"/>
            </a:xfrm>
            <a:prstGeom prst="rect">
              <a:avLst/>
            </a:prstGeom>
            <a:noFill/>
          </p:spPr>
          <p:txBody>
            <a:bodyPr wrap="none" rtlCol="0" anchor="ctr" anchorCtr="1">
              <a:spAutoFit/>
            </a:bodyPr>
            <a:lstStyle/>
            <a:p>
              <a:pPr algn="ctr"/>
              <a:r>
                <a:rPr kumimoji="1" lang="en-US" altLang="ja-JP" sz="1200" dirty="0" smtClean="0"/>
                <a:t>31</a:t>
              </a:r>
              <a:r>
                <a:rPr kumimoji="1" lang="ja-JP" altLang="en-US" sz="1200" dirty="0" smtClean="0"/>
                <a:t>分～</a:t>
              </a:r>
              <a:r>
                <a:rPr kumimoji="1" lang="en-US" altLang="ja-JP" sz="1200" dirty="0" smtClean="0"/>
                <a:t>59</a:t>
              </a:r>
              <a:r>
                <a:rPr kumimoji="1" lang="ja-JP" altLang="en-US" sz="1200" dirty="0" smtClean="0"/>
                <a:t>分</a:t>
              </a:r>
              <a:endParaRPr kumimoji="1" lang="ja-JP" altLang="en-US" sz="1200" dirty="0"/>
            </a:p>
          </p:txBody>
        </p:sp>
        <p:sp>
          <p:nvSpPr>
            <p:cNvPr id="46" name="テキスト ボックス 45"/>
            <p:cNvSpPr txBox="1"/>
            <p:nvPr/>
          </p:nvSpPr>
          <p:spPr>
            <a:xfrm>
              <a:off x="724241" y="5527004"/>
              <a:ext cx="885178" cy="276999"/>
            </a:xfrm>
            <a:prstGeom prst="rect">
              <a:avLst/>
            </a:prstGeom>
            <a:noFill/>
          </p:spPr>
          <p:txBody>
            <a:bodyPr wrap="none" rtlCol="0" anchor="ctr" anchorCtr="1">
              <a:spAutoFit/>
            </a:bodyPr>
            <a:lstStyle/>
            <a:p>
              <a:pPr algn="ctr"/>
              <a:r>
                <a:rPr kumimoji="1" lang="en-US" altLang="ja-JP" sz="1200" dirty="0" smtClean="0"/>
                <a:t>1</a:t>
              </a:r>
              <a:r>
                <a:rPr kumimoji="1" lang="ja-JP" altLang="en-US" sz="1200" dirty="0" smtClean="0"/>
                <a:t>時間以上</a:t>
              </a:r>
              <a:endParaRPr kumimoji="1" lang="ja-JP" altLang="en-US" sz="1200" dirty="0"/>
            </a:p>
          </p:txBody>
        </p:sp>
        <p:grpSp>
          <p:nvGrpSpPr>
            <p:cNvPr id="16" name="グループ化 15"/>
            <p:cNvGrpSpPr/>
            <p:nvPr/>
          </p:nvGrpSpPr>
          <p:grpSpPr>
            <a:xfrm>
              <a:off x="530105" y="2998925"/>
              <a:ext cx="1330743" cy="457200"/>
              <a:chOff x="530105" y="2631220"/>
              <a:chExt cx="1330743" cy="457200"/>
            </a:xfrm>
          </p:grpSpPr>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6555" y="2631220"/>
                <a:ext cx="457200" cy="457200"/>
              </a:xfrm>
              <a:prstGeom prst="rect">
                <a:avLst/>
              </a:prstGeom>
            </p:spPr>
          </p:pic>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2631220"/>
                <a:ext cx="457200" cy="457200"/>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705" y="2631220"/>
                <a:ext cx="457200" cy="457200"/>
              </a:xfrm>
              <a:prstGeom prst="rect">
                <a:avLst/>
              </a:prstGeom>
            </p:spPr>
          </p:pic>
          <p:pic>
            <p:nvPicPr>
              <p:cNvPr id="12" name="図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0105" y="2631220"/>
                <a:ext cx="457200" cy="457200"/>
              </a:xfrm>
              <a:prstGeom prst="rect">
                <a:avLst/>
              </a:prstGeom>
            </p:spPr>
          </p:pic>
          <p:sp>
            <p:nvSpPr>
              <p:cNvPr id="31" name="テキスト ボックス 30"/>
              <p:cNvSpPr txBox="1"/>
              <p:nvPr/>
            </p:nvSpPr>
            <p:spPr>
              <a:xfrm>
                <a:off x="1038424" y="2721320"/>
                <a:ext cx="338554" cy="276999"/>
              </a:xfrm>
              <a:prstGeom prst="rect">
                <a:avLst/>
              </a:prstGeom>
              <a:noFill/>
            </p:spPr>
            <p:txBody>
              <a:bodyPr wrap="none" rtlCol="0" anchor="ctr" anchorCtr="1">
                <a:spAutoFit/>
              </a:bodyPr>
              <a:lstStyle/>
              <a:p>
                <a:r>
                  <a:rPr lang="en-US" altLang="ja-JP" sz="1200" dirty="0"/>
                  <a:t>…</a:t>
                </a:r>
                <a:endParaRPr kumimoji="1" lang="ja-JP" altLang="en-US" sz="1200" dirty="0"/>
              </a:p>
            </p:txBody>
          </p:sp>
        </p:grpSp>
        <p:grpSp>
          <p:nvGrpSpPr>
            <p:cNvPr id="17" name="グループ化 16"/>
            <p:cNvGrpSpPr/>
            <p:nvPr/>
          </p:nvGrpSpPr>
          <p:grpSpPr>
            <a:xfrm>
              <a:off x="530105" y="3694582"/>
              <a:ext cx="1330743" cy="457200"/>
              <a:chOff x="530105" y="3602054"/>
              <a:chExt cx="1330743" cy="457200"/>
            </a:xfrm>
          </p:grpSpPr>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105" y="3602054"/>
                <a:ext cx="457200" cy="457200"/>
              </a:xfrm>
              <a:prstGeom prst="rect">
                <a:avLst/>
              </a:prstGeom>
            </p:spPr>
          </p:pic>
          <p:pic>
            <p:nvPicPr>
              <p:cNvPr id="34" name="図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4422" y="3602054"/>
                <a:ext cx="457200" cy="457200"/>
              </a:xfrm>
              <a:prstGeom prst="rect">
                <a:avLst/>
              </a:prstGeom>
            </p:spPr>
          </p:pic>
          <p:pic>
            <p:nvPicPr>
              <p:cNvPr id="35" name="図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705" y="3602054"/>
                <a:ext cx="457200" cy="457200"/>
              </a:xfrm>
              <a:prstGeom prst="rect">
                <a:avLst/>
              </a:prstGeom>
            </p:spPr>
          </p:pic>
          <p:pic>
            <p:nvPicPr>
              <p:cNvPr id="36" name="図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03648" y="3602054"/>
                <a:ext cx="457200" cy="457200"/>
              </a:xfrm>
              <a:prstGeom prst="rect">
                <a:avLst/>
              </a:prstGeom>
            </p:spPr>
          </p:pic>
          <p:sp>
            <p:nvSpPr>
              <p:cNvPr id="37" name="テキスト ボックス 36"/>
              <p:cNvSpPr txBox="1"/>
              <p:nvPr/>
            </p:nvSpPr>
            <p:spPr>
              <a:xfrm>
                <a:off x="1026994" y="3692154"/>
                <a:ext cx="338554" cy="276999"/>
              </a:xfrm>
              <a:prstGeom prst="rect">
                <a:avLst/>
              </a:prstGeom>
              <a:noFill/>
            </p:spPr>
            <p:txBody>
              <a:bodyPr wrap="none" rtlCol="0" anchor="ctr" anchorCtr="1">
                <a:spAutoFit/>
              </a:bodyPr>
              <a:lstStyle/>
              <a:p>
                <a:r>
                  <a:rPr lang="en-US" altLang="ja-JP" sz="1200" dirty="0"/>
                  <a:t>…</a:t>
                </a:r>
                <a:endParaRPr kumimoji="1" lang="ja-JP" altLang="en-US" sz="1200" dirty="0"/>
              </a:p>
            </p:txBody>
          </p:sp>
        </p:grpSp>
        <p:grpSp>
          <p:nvGrpSpPr>
            <p:cNvPr id="18" name="グループ化 17"/>
            <p:cNvGrpSpPr/>
            <p:nvPr/>
          </p:nvGrpSpPr>
          <p:grpSpPr>
            <a:xfrm>
              <a:off x="530620" y="4390239"/>
              <a:ext cx="1330228" cy="457200"/>
              <a:chOff x="530620" y="4339336"/>
              <a:chExt cx="1330228" cy="457200"/>
            </a:xfrm>
          </p:grpSpPr>
          <p:pic>
            <p:nvPicPr>
              <p:cNvPr id="41" name="図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3648" y="4339336"/>
                <a:ext cx="457200" cy="457200"/>
              </a:xfrm>
              <a:prstGeom prst="rect">
                <a:avLst/>
              </a:prstGeom>
            </p:spPr>
          </p:pic>
          <p:pic>
            <p:nvPicPr>
              <p:cNvPr id="42" name="図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220" y="4339336"/>
                <a:ext cx="457200" cy="457200"/>
              </a:xfrm>
              <a:prstGeom prst="rect">
                <a:avLst/>
              </a:prstGeom>
            </p:spPr>
          </p:pic>
          <p:pic>
            <p:nvPicPr>
              <p:cNvPr id="43" name="図 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0620" y="4339336"/>
                <a:ext cx="457200" cy="457200"/>
              </a:xfrm>
              <a:prstGeom prst="rect">
                <a:avLst/>
              </a:prstGeom>
            </p:spPr>
          </p:pic>
          <p:sp>
            <p:nvSpPr>
              <p:cNvPr id="44" name="テキスト ボックス 43"/>
              <p:cNvSpPr txBox="1"/>
              <p:nvPr/>
            </p:nvSpPr>
            <p:spPr>
              <a:xfrm>
                <a:off x="1080334" y="4429436"/>
                <a:ext cx="338554" cy="276999"/>
              </a:xfrm>
              <a:prstGeom prst="rect">
                <a:avLst/>
              </a:prstGeom>
              <a:noFill/>
            </p:spPr>
            <p:txBody>
              <a:bodyPr wrap="none" rtlCol="0" anchor="ctr" anchorCtr="1">
                <a:spAutoFit/>
              </a:bodyPr>
              <a:lstStyle/>
              <a:p>
                <a:r>
                  <a:rPr lang="en-US" altLang="ja-JP" sz="1200" dirty="0"/>
                  <a:t>…</a:t>
                </a:r>
                <a:endParaRPr kumimoji="1" lang="ja-JP" altLang="en-US" sz="1200" dirty="0"/>
              </a:p>
            </p:txBody>
          </p:sp>
          <p:pic>
            <p:nvPicPr>
              <p:cNvPr id="45" name="図 4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96555" y="4339336"/>
                <a:ext cx="457200" cy="457200"/>
              </a:xfrm>
              <a:prstGeom prst="rect">
                <a:avLst/>
              </a:prstGeom>
            </p:spPr>
          </p:pic>
        </p:grpSp>
        <p:grpSp>
          <p:nvGrpSpPr>
            <p:cNvPr id="19" name="グループ化 18"/>
            <p:cNvGrpSpPr/>
            <p:nvPr/>
          </p:nvGrpSpPr>
          <p:grpSpPr>
            <a:xfrm>
              <a:off x="530620" y="5085896"/>
              <a:ext cx="1330228" cy="457200"/>
              <a:chOff x="530620" y="4987750"/>
              <a:chExt cx="1330228" cy="457200"/>
            </a:xfrm>
          </p:grpSpPr>
          <p:pic>
            <p:nvPicPr>
              <p:cNvPr id="47" name="図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6555" y="4987750"/>
                <a:ext cx="457200" cy="457200"/>
              </a:xfrm>
              <a:prstGeom prst="rect">
                <a:avLst/>
              </a:prstGeom>
            </p:spPr>
          </p:pic>
          <p:pic>
            <p:nvPicPr>
              <p:cNvPr id="48" name="図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0620" y="4987750"/>
                <a:ext cx="457200" cy="457200"/>
              </a:xfrm>
              <a:prstGeom prst="rect">
                <a:avLst/>
              </a:prstGeom>
            </p:spPr>
          </p:pic>
          <p:pic>
            <p:nvPicPr>
              <p:cNvPr id="49" name="図 4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987750"/>
                <a:ext cx="457200" cy="457200"/>
              </a:xfrm>
              <a:prstGeom prst="rect">
                <a:avLst/>
              </a:prstGeom>
            </p:spPr>
          </p:pic>
          <p:sp>
            <p:nvSpPr>
              <p:cNvPr id="56" name="テキスト ボックス 55"/>
              <p:cNvSpPr txBox="1"/>
              <p:nvPr/>
            </p:nvSpPr>
            <p:spPr>
              <a:xfrm>
                <a:off x="1080334" y="5077850"/>
                <a:ext cx="338554" cy="276999"/>
              </a:xfrm>
              <a:prstGeom prst="rect">
                <a:avLst/>
              </a:prstGeom>
              <a:noFill/>
            </p:spPr>
            <p:txBody>
              <a:bodyPr wrap="none" rtlCol="0" anchor="ctr" anchorCtr="1">
                <a:spAutoFit/>
              </a:bodyPr>
              <a:lstStyle/>
              <a:p>
                <a:r>
                  <a:rPr lang="en-US" altLang="ja-JP" sz="1200" dirty="0"/>
                  <a:t>…</a:t>
                </a:r>
                <a:endParaRPr kumimoji="1" lang="ja-JP" altLang="en-US" sz="1200" dirty="0"/>
              </a:p>
            </p:txBody>
          </p:sp>
          <p:pic>
            <p:nvPicPr>
              <p:cNvPr id="57" name="図 5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1565" y="4987750"/>
                <a:ext cx="457200" cy="457200"/>
              </a:xfrm>
              <a:prstGeom prst="rect">
                <a:avLst/>
              </a:prstGeom>
            </p:spPr>
          </p:pic>
        </p:grpSp>
      </p:grpSp>
      <p:grpSp>
        <p:nvGrpSpPr>
          <p:cNvPr id="26" name="グループ化 25"/>
          <p:cNvGrpSpPr/>
          <p:nvPr/>
        </p:nvGrpSpPr>
        <p:grpSpPr>
          <a:xfrm>
            <a:off x="4867707" y="2906592"/>
            <a:ext cx="3844300" cy="2897411"/>
            <a:chOff x="4615226" y="2906592"/>
            <a:chExt cx="3844300" cy="2897411"/>
          </a:xfrm>
        </p:grpSpPr>
        <p:sp>
          <p:nvSpPr>
            <p:cNvPr id="62" name="テキスト ボックス 61"/>
            <p:cNvSpPr txBox="1"/>
            <p:nvPr/>
          </p:nvSpPr>
          <p:spPr>
            <a:xfrm>
              <a:off x="4615226" y="3123924"/>
              <a:ext cx="338554" cy="2294154"/>
            </a:xfrm>
            <a:prstGeom prst="rect">
              <a:avLst/>
            </a:prstGeom>
            <a:noFill/>
          </p:spPr>
          <p:txBody>
            <a:bodyPr vert="eaVert" wrap="none" rtlCol="0" anchor="ctr" anchorCtr="1">
              <a:spAutoFit/>
            </a:bodyPr>
            <a:lstStyle/>
            <a:p>
              <a:pPr algn="ctr"/>
              <a:r>
                <a:rPr lang="en-US" altLang="ja-JP" sz="1000" dirty="0" smtClean="0"/>
                <a:t>1</a:t>
              </a:r>
              <a:r>
                <a:rPr lang="ja-JP" altLang="en-US" sz="1000" dirty="0"/>
                <a:t>週間</a:t>
              </a:r>
              <a:r>
                <a:rPr lang="ja-JP" altLang="en-US" sz="1000" dirty="0" smtClean="0"/>
                <a:t>当たりのスポーツ時間で群分け</a:t>
              </a:r>
              <a:endParaRPr kumimoji="1" lang="ja-JP" altLang="en-US" sz="1000" dirty="0"/>
            </a:p>
          </p:txBody>
        </p:sp>
        <p:sp>
          <p:nvSpPr>
            <p:cNvPr id="63" name="右矢印 62"/>
            <p:cNvSpPr/>
            <p:nvPr/>
          </p:nvSpPr>
          <p:spPr>
            <a:xfrm>
              <a:off x="6336167" y="3841397"/>
              <a:ext cx="975759"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7582363" y="3738516"/>
              <a:ext cx="646331" cy="369332"/>
            </a:xfrm>
            <a:prstGeom prst="rect">
              <a:avLst/>
            </a:prstGeom>
            <a:noFill/>
          </p:spPr>
          <p:txBody>
            <a:bodyPr wrap="none" rtlCol="0" anchor="ctr" anchorCtr="1">
              <a:spAutoFit/>
            </a:bodyPr>
            <a:lstStyle/>
            <a:p>
              <a:pPr algn="ctr"/>
              <a:r>
                <a:rPr kumimoji="1" lang="ja-JP" altLang="en-US" b="1" dirty="0" smtClean="0">
                  <a:solidFill>
                    <a:srgbClr val="E03C64"/>
                  </a:solidFill>
                </a:rPr>
                <a:t>基準</a:t>
              </a:r>
              <a:endParaRPr kumimoji="1" lang="ja-JP" altLang="en-US" b="1" dirty="0">
                <a:solidFill>
                  <a:srgbClr val="E03C64"/>
                </a:solidFill>
              </a:endParaRPr>
            </a:p>
          </p:txBody>
        </p:sp>
        <p:sp>
          <p:nvSpPr>
            <p:cNvPr id="65" name="右矢印 64"/>
            <p:cNvSpPr/>
            <p:nvPr/>
          </p:nvSpPr>
          <p:spPr>
            <a:xfrm>
              <a:off x="6336167" y="3145741"/>
              <a:ext cx="975759"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6415921" y="2935977"/>
              <a:ext cx="816249" cy="276999"/>
            </a:xfrm>
            <a:prstGeom prst="rect">
              <a:avLst/>
            </a:prstGeom>
            <a:noFill/>
          </p:spPr>
          <p:txBody>
            <a:bodyPr wrap="none" rtlCol="0" anchor="ctr" anchorCtr="1">
              <a:spAutoFit/>
            </a:bodyPr>
            <a:lstStyle/>
            <a:p>
              <a:pPr algn="ctr"/>
              <a:r>
                <a:rPr lang="ja-JP" altLang="en-US" sz="1200" dirty="0" smtClean="0"/>
                <a:t>約</a:t>
              </a:r>
              <a:r>
                <a:rPr lang="en-US" altLang="ja-JP" sz="1200" dirty="0" smtClean="0"/>
                <a:t>10</a:t>
              </a:r>
              <a:r>
                <a:rPr lang="ja-JP" altLang="en-US" sz="1200" dirty="0" smtClean="0"/>
                <a:t>年後</a:t>
              </a:r>
              <a:endParaRPr kumimoji="1" lang="ja-JP" altLang="en-US" sz="1200" dirty="0"/>
            </a:p>
          </p:txBody>
        </p:sp>
        <p:sp>
          <p:nvSpPr>
            <p:cNvPr id="67" name="テキスト ボックス 66"/>
            <p:cNvSpPr txBox="1"/>
            <p:nvPr/>
          </p:nvSpPr>
          <p:spPr>
            <a:xfrm>
              <a:off x="7351530" y="2906592"/>
              <a:ext cx="1107996" cy="646331"/>
            </a:xfrm>
            <a:prstGeom prst="rect">
              <a:avLst/>
            </a:prstGeom>
            <a:noFill/>
          </p:spPr>
          <p:txBody>
            <a:bodyPr wrap="none" rtlCol="0" anchor="ctr" anchorCtr="1">
              <a:spAutoFit/>
            </a:bodyPr>
            <a:lstStyle/>
            <a:p>
              <a:pPr algn="ctr"/>
              <a:r>
                <a:rPr lang="ja-JP" altLang="en-US" sz="1200" dirty="0"/>
                <a:t>基準と比べて</a:t>
              </a:r>
              <a:endParaRPr lang="en-US" altLang="ja-JP" sz="1200" dirty="0"/>
            </a:p>
            <a:p>
              <a:pPr algn="ctr"/>
              <a:r>
                <a:rPr lang="ja-JP" altLang="en-US" sz="1200" dirty="0"/>
                <a:t>違いがある</a:t>
              </a:r>
              <a:endParaRPr lang="en-US" altLang="ja-JP" sz="1200" dirty="0"/>
            </a:p>
            <a:p>
              <a:pPr algn="ctr"/>
              <a:r>
                <a:rPr lang="ja-JP" altLang="en-US" sz="1200" dirty="0"/>
                <a:t>とは言えない</a:t>
              </a:r>
            </a:p>
          </p:txBody>
        </p:sp>
        <p:sp>
          <p:nvSpPr>
            <p:cNvPr id="68" name="右矢印 67"/>
            <p:cNvSpPr/>
            <p:nvPr/>
          </p:nvSpPr>
          <p:spPr>
            <a:xfrm>
              <a:off x="6336167" y="4537055"/>
              <a:ext cx="975759"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7351530" y="4295673"/>
              <a:ext cx="1107996" cy="646331"/>
            </a:xfrm>
            <a:prstGeom prst="rect">
              <a:avLst/>
            </a:prstGeom>
            <a:noFill/>
          </p:spPr>
          <p:txBody>
            <a:bodyPr wrap="none" rtlCol="0" anchor="ctr" anchorCtr="1">
              <a:spAutoFit/>
            </a:bodyPr>
            <a:lstStyle/>
            <a:p>
              <a:pPr algn="ctr"/>
              <a:r>
                <a:rPr lang="ja-JP" altLang="en-US" sz="1200" dirty="0"/>
                <a:t>基準と比べて</a:t>
              </a:r>
              <a:endParaRPr lang="en-US" altLang="ja-JP" sz="1200" dirty="0"/>
            </a:p>
            <a:p>
              <a:pPr algn="ctr"/>
              <a:r>
                <a:rPr lang="ja-JP" altLang="en-US" sz="1200" dirty="0"/>
                <a:t>違いがある</a:t>
              </a:r>
              <a:endParaRPr lang="en-US" altLang="ja-JP" sz="1200" dirty="0"/>
            </a:p>
            <a:p>
              <a:pPr algn="ctr"/>
              <a:r>
                <a:rPr lang="ja-JP" altLang="en-US" sz="1200" dirty="0"/>
                <a:t>とは言えない</a:t>
              </a:r>
            </a:p>
          </p:txBody>
        </p:sp>
        <p:sp>
          <p:nvSpPr>
            <p:cNvPr id="70" name="右矢印 69"/>
            <p:cNvSpPr/>
            <p:nvPr/>
          </p:nvSpPr>
          <p:spPr>
            <a:xfrm>
              <a:off x="6336167" y="5232712"/>
              <a:ext cx="975759" cy="163568"/>
            </a:xfrm>
            <a:prstGeom prst="rightArrow">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7364354" y="5052886"/>
              <a:ext cx="1082348" cy="523220"/>
            </a:xfrm>
            <a:prstGeom prst="rect">
              <a:avLst/>
            </a:prstGeom>
            <a:noFill/>
          </p:spPr>
          <p:txBody>
            <a:bodyPr wrap="none" rtlCol="0" anchor="ctr" anchorCtr="1">
              <a:spAutoFit/>
            </a:bodyPr>
            <a:lstStyle/>
            <a:p>
              <a:pPr algn="ctr"/>
              <a:r>
                <a:rPr lang="ja-JP" altLang="en-US" sz="1400" b="1" dirty="0">
                  <a:solidFill>
                    <a:srgbClr val="E03C64"/>
                  </a:solidFill>
                </a:rPr>
                <a:t>死亡</a:t>
              </a:r>
              <a:r>
                <a:rPr lang="ja-JP" altLang="en-US" sz="1400" b="1" dirty="0" smtClean="0">
                  <a:solidFill>
                    <a:srgbClr val="E03C64"/>
                  </a:solidFill>
                </a:rPr>
                <a:t>リスク</a:t>
              </a:r>
              <a:endParaRPr lang="en-US" altLang="ja-JP" sz="1400" b="1" dirty="0" smtClean="0">
                <a:solidFill>
                  <a:srgbClr val="E03C64"/>
                </a:solidFill>
              </a:endParaRPr>
            </a:p>
            <a:p>
              <a:pPr algn="ctr"/>
              <a:r>
                <a:rPr lang="en-US" altLang="ja-JP" sz="1400" b="1" dirty="0">
                  <a:solidFill>
                    <a:srgbClr val="E03C64"/>
                  </a:solidFill>
                </a:rPr>
                <a:t>27</a:t>
              </a:r>
              <a:r>
                <a:rPr lang="ja-JP" altLang="en-US" sz="1400" b="1" dirty="0" smtClean="0">
                  <a:solidFill>
                    <a:srgbClr val="E03C64"/>
                  </a:solidFill>
                </a:rPr>
                <a:t>％</a:t>
              </a:r>
              <a:r>
                <a:rPr lang="ja-JP" altLang="en-US" sz="1400" b="1" dirty="0">
                  <a:solidFill>
                    <a:srgbClr val="E03C64"/>
                  </a:solidFill>
                </a:rPr>
                <a:t>低い</a:t>
              </a:r>
            </a:p>
          </p:txBody>
        </p:sp>
        <p:sp>
          <p:nvSpPr>
            <p:cNvPr id="75" name="テキスト ボックス 74"/>
            <p:cNvSpPr txBox="1"/>
            <p:nvPr/>
          </p:nvSpPr>
          <p:spPr>
            <a:xfrm>
              <a:off x="5159955" y="3440033"/>
              <a:ext cx="885178" cy="276999"/>
            </a:xfrm>
            <a:prstGeom prst="rect">
              <a:avLst/>
            </a:prstGeom>
            <a:noFill/>
          </p:spPr>
          <p:txBody>
            <a:bodyPr wrap="none" rtlCol="0" anchor="ctr" anchorCtr="1">
              <a:spAutoFit/>
            </a:bodyPr>
            <a:lstStyle/>
            <a:p>
              <a:pPr algn="ctr"/>
              <a:r>
                <a:rPr kumimoji="1" lang="en-US" altLang="ja-JP" sz="1200" dirty="0" smtClean="0"/>
                <a:t>1</a:t>
              </a:r>
              <a:r>
                <a:rPr kumimoji="1" lang="ja-JP" altLang="en-US" sz="1200" dirty="0" smtClean="0"/>
                <a:t>時間未満</a:t>
              </a:r>
              <a:endParaRPr kumimoji="1" lang="ja-JP" altLang="en-US" sz="1200" dirty="0"/>
            </a:p>
          </p:txBody>
        </p:sp>
        <p:sp>
          <p:nvSpPr>
            <p:cNvPr id="76" name="テキスト ボックス 75"/>
            <p:cNvSpPr txBox="1"/>
            <p:nvPr/>
          </p:nvSpPr>
          <p:spPr>
            <a:xfrm>
              <a:off x="5224876" y="4135690"/>
              <a:ext cx="755335" cy="276999"/>
            </a:xfrm>
            <a:prstGeom prst="rect">
              <a:avLst/>
            </a:prstGeom>
            <a:noFill/>
          </p:spPr>
          <p:txBody>
            <a:bodyPr wrap="none" rtlCol="0" anchor="ctr" anchorCtr="1">
              <a:spAutoFit/>
            </a:bodyPr>
            <a:lstStyle/>
            <a:p>
              <a:pPr algn="ctr"/>
              <a:r>
                <a:rPr kumimoji="1" lang="en-US" altLang="ja-JP" sz="1200" dirty="0" smtClean="0"/>
                <a:t>1~2</a:t>
              </a:r>
              <a:r>
                <a:rPr kumimoji="1" lang="ja-JP" altLang="en-US" sz="1200" dirty="0" smtClean="0"/>
                <a:t>時間</a:t>
              </a:r>
              <a:endParaRPr kumimoji="1" lang="ja-JP" altLang="en-US" sz="1200" dirty="0"/>
            </a:p>
          </p:txBody>
        </p:sp>
        <p:sp>
          <p:nvSpPr>
            <p:cNvPr id="77" name="テキスト ボックス 76"/>
            <p:cNvSpPr txBox="1"/>
            <p:nvPr/>
          </p:nvSpPr>
          <p:spPr>
            <a:xfrm>
              <a:off x="5224874" y="4831347"/>
              <a:ext cx="755336" cy="276999"/>
            </a:xfrm>
            <a:prstGeom prst="rect">
              <a:avLst/>
            </a:prstGeom>
            <a:noFill/>
          </p:spPr>
          <p:txBody>
            <a:bodyPr wrap="none" rtlCol="0" anchor="ctr" anchorCtr="1">
              <a:spAutoFit/>
            </a:bodyPr>
            <a:lstStyle/>
            <a:p>
              <a:pPr algn="ctr"/>
              <a:r>
                <a:rPr kumimoji="1" lang="en-US" altLang="ja-JP" sz="1200" dirty="0" smtClean="0"/>
                <a:t>3~4</a:t>
              </a:r>
              <a:r>
                <a:rPr kumimoji="1" lang="ja-JP" altLang="en-US" sz="1200" dirty="0" smtClean="0"/>
                <a:t>時間</a:t>
              </a:r>
              <a:endParaRPr kumimoji="1" lang="ja-JP" altLang="en-US" sz="1200" dirty="0"/>
            </a:p>
          </p:txBody>
        </p:sp>
        <p:grpSp>
          <p:nvGrpSpPr>
            <p:cNvPr id="78" name="グループ化 77"/>
            <p:cNvGrpSpPr/>
            <p:nvPr/>
          </p:nvGrpSpPr>
          <p:grpSpPr>
            <a:xfrm>
              <a:off x="4965819" y="2998925"/>
              <a:ext cx="1330743" cy="457200"/>
              <a:chOff x="530105" y="2631220"/>
              <a:chExt cx="1330743" cy="457200"/>
            </a:xfrm>
          </p:grpSpPr>
          <p:pic>
            <p:nvPicPr>
              <p:cNvPr id="79" name="図 7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6555" y="2631220"/>
                <a:ext cx="457200" cy="457200"/>
              </a:xfrm>
              <a:prstGeom prst="rect">
                <a:avLst/>
              </a:prstGeom>
            </p:spPr>
          </p:pic>
          <p:pic>
            <p:nvPicPr>
              <p:cNvPr id="80" name="図 7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2631220"/>
                <a:ext cx="457200" cy="457200"/>
              </a:xfrm>
              <a:prstGeom prst="rect">
                <a:avLst/>
              </a:prstGeom>
            </p:spPr>
          </p:pic>
          <p:pic>
            <p:nvPicPr>
              <p:cNvPr id="81" name="図 8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705" y="2631220"/>
                <a:ext cx="457200" cy="457200"/>
              </a:xfrm>
              <a:prstGeom prst="rect">
                <a:avLst/>
              </a:prstGeom>
            </p:spPr>
          </p:pic>
          <p:pic>
            <p:nvPicPr>
              <p:cNvPr id="82" name="図 8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0105" y="2631220"/>
                <a:ext cx="457200" cy="457200"/>
              </a:xfrm>
              <a:prstGeom prst="rect">
                <a:avLst/>
              </a:prstGeom>
            </p:spPr>
          </p:pic>
          <p:sp>
            <p:nvSpPr>
              <p:cNvPr id="83" name="テキスト ボックス 82"/>
              <p:cNvSpPr txBox="1"/>
              <p:nvPr/>
            </p:nvSpPr>
            <p:spPr>
              <a:xfrm>
                <a:off x="1038424" y="2721320"/>
                <a:ext cx="338554" cy="276999"/>
              </a:xfrm>
              <a:prstGeom prst="rect">
                <a:avLst/>
              </a:prstGeom>
              <a:noFill/>
            </p:spPr>
            <p:txBody>
              <a:bodyPr wrap="none" rtlCol="0" anchor="ctr" anchorCtr="1">
                <a:spAutoFit/>
              </a:bodyPr>
              <a:lstStyle/>
              <a:p>
                <a:r>
                  <a:rPr lang="en-US" altLang="ja-JP" sz="1200" dirty="0"/>
                  <a:t>…</a:t>
                </a:r>
                <a:endParaRPr kumimoji="1" lang="ja-JP" altLang="en-US" sz="1200" dirty="0"/>
              </a:p>
            </p:txBody>
          </p:sp>
        </p:grpSp>
        <p:grpSp>
          <p:nvGrpSpPr>
            <p:cNvPr id="84" name="グループ化 83"/>
            <p:cNvGrpSpPr/>
            <p:nvPr/>
          </p:nvGrpSpPr>
          <p:grpSpPr>
            <a:xfrm>
              <a:off x="4965819" y="3694582"/>
              <a:ext cx="1330743" cy="457200"/>
              <a:chOff x="530105" y="3602054"/>
              <a:chExt cx="1330743" cy="457200"/>
            </a:xfrm>
          </p:grpSpPr>
          <p:pic>
            <p:nvPicPr>
              <p:cNvPr id="85" name="図 8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105" y="3602054"/>
                <a:ext cx="457200" cy="457200"/>
              </a:xfrm>
              <a:prstGeom prst="rect">
                <a:avLst/>
              </a:prstGeom>
            </p:spPr>
          </p:pic>
          <p:pic>
            <p:nvPicPr>
              <p:cNvPr id="86" name="図 8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4422" y="3602054"/>
                <a:ext cx="457200" cy="457200"/>
              </a:xfrm>
              <a:prstGeom prst="rect">
                <a:avLst/>
              </a:prstGeom>
            </p:spPr>
          </p:pic>
          <p:pic>
            <p:nvPicPr>
              <p:cNvPr id="87" name="図 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8705" y="3602054"/>
                <a:ext cx="457200" cy="457200"/>
              </a:xfrm>
              <a:prstGeom prst="rect">
                <a:avLst/>
              </a:prstGeom>
            </p:spPr>
          </p:pic>
          <p:pic>
            <p:nvPicPr>
              <p:cNvPr id="88" name="図 8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03648" y="3602054"/>
                <a:ext cx="457200" cy="457200"/>
              </a:xfrm>
              <a:prstGeom prst="rect">
                <a:avLst/>
              </a:prstGeom>
            </p:spPr>
          </p:pic>
          <p:sp>
            <p:nvSpPr>
              <p:cNvPr id="89" name="テキスト ボックス 88"/>
              <p:cNvSpPr txBox="1"/>
              <p:nvPr/>
            </p:nvSpPr>
            <p:spPr>
              <a:xfrm>
                <a:off x="1026994" y="3692154"/>
                <a:ext cx="338554" cy="276999"/>
              </a:xfrm>
              <a:prstGeom prst="rect">
                <a:avLst/>
              </a:prstGeom>
              <a:noFill/>
            </p:spPr>
            <p:txBody>
              <a:bodyPr wrap="none" rtlCol="0" anchor="ctr" anchorCtr="1">
                <a:spAutoFit/>
              </a:bodyPr>
              <a:lstStyle/>
              <a:p>
                <a:r>
                  <a:rPr lang="en-US" altLang="ja-JP" sz="1200" dirty="0"/>
                  <a:t>…</a:t>
                </a:r>
                <a:endParaRPr kumimoji="1" lang="ja-JP" altLang="en-US" sz="1200" dirty="0"/>
              </a:p>
            </p:txBody>
          </p:sp>
        </p:grpSp>
        <p:grpSp>
          <p:nvGrpSpPr>
            <p:cNvPr id="90" name="グループ化 89"/>
            <p:cNvGrpSpPr/>
            <p:nvPr/>
          </p:nvGrpSpPr>
          <p:grpSpPr>
            <a:xfrm>
              <a:off x="4966334" y="4390239"/>
              <a:ext cx="1330228" cy="457200"/>
              <a:chOff x="530620" y="4339336"/>
              <a:chExt cx="1330228" cy="457200"/>
            </a:xfrm>
          </p:grpSpPr>
          <p:pic>
            <p:nvPicPr>
              <p:cNvPr id="91" name="図 9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3648" y="4339336"/>
                <a:ext cx="457200" cy="457200"/>
              </a:xfrm>
              <a:prstGeom prst="rect">
                <a:avLst/>
              </a:prstGeom>
            </p:spPr>
          </p:pic>
          <p:pic>
            <p:nvPicPr>
              <p:cNvPr id="92" name="図 9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220" y="4339336"/>
                <a:ext cx="457200" cy="457200"/>
              </a:xfrm>
              <a:prstGeom prst="rect">
                <a:avLst/>
              </a:prstGeom>
            </p:spPr>
          </p:pic>
          <p:pic>
            <p:nvPicPr>
              <p:cNvPr id="93" name="図 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0620" y="4339336"/>
                <a:ext cx="457200" cy="457200"/>
              </a:xfrm>
              <a:prstGeom prst="rect">
                <a:avLst/>
              </a:prstGeom>
            </p:spPr>
          </p:pic>
          <p:sp>
            <p:nvSpPr>
              <p:cNvPr id="94" name="テキスト ボックス 93"/>
              <p:cNvSpPr txBox="1"/>
              <p:nvPr/>
            </p:nvSpPr>
            <p:spPr>
              <a:xfrm>
                <a:off x="1080334" y="4429436"/>
                <a:ext cx="338554" cy="276999"/>
              </a:xfrm>
              <a:prstGeom prst="rect">
                <a:avLst/>
              </a:prstGeom>
              <a:noFill/>
            </p:spPr>
            <p:txBody>
              <a:bodyPr wrap="none" rtlCol="0" anchor="ctr" anchorCtr="1">
                <a:spAutoFit/>
              </a:bodyPr>
              <a:lstStyle/>
              <a:p>
                <a:r>
                  <a:rPr lang="en-US" altLang="ja-JP" sz="1200" dirty="0"/>
                  <a:t>…</a:t>
                </a:r>
                <a:endParaRPr kumimoji="1" lang="ja-JP" altLang="en-US" sz="1200" dirty="0"/>
              </a:p>
            </p:txBody>
          </p:sp>
          <p:pic>
            <p:nvPicPr>
              <p:cNvPr id="95" name="図 9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96555" y="4339336"/>
                <a:ext cx="457200" cy="457200"/>
              </a:xfrm>
              <a:prstGeom prst="rect">
                <a:avLst/>
              </a:prstGeom>
            </p:spPr>
          </p:pic>
        </p:grpSp>
        <p:grpSp>
          <p:nvGrpSpPr>
            <p:cNvPr id="96" name="グループ化 95"/>
            <p:cNvGrpSpPr/>
            <p:nvPr/>
          </p:nvGrpSpPr>
          <p:grpSpPr>
            <a:xfrm>
              <a:off x="4966334" y="5085896"/>
              <a:ext cx="1330228" cy="457200"/>
              <a:chOff x="530620" y="4987750"/>
              <a:chExt cx="1330228" cy="457200"/>
            </a:xfrm>
          </p:grpSpPr>
          <p:pic>
            <p:nvPicPr>
              <p:cNvPr id="97" name="図 9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6555" y="4987750"/>
                <a:ext cx="457200" cy="457200"/>
              </a:xfrm>
              <a:prstGeom prst="rect">
                <a:avLst/>
              </a:prstGeom>
            </p:spPr>
          </p:pic>
          <p:pic>
            <p:nvPicPr>
              <p:cNvPr id="98" name="図 9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0620" y="4987750"/>
                <a:ext cx="457200" cy="457200"/>
              </a:xfrm>
              <a:prstGeom prst="rect">
                <a:avLst/>
              </a:prstGeom>
            </p:spPr>
          </p:pic>
          <p:pic>
            <p:nvPicPr>
              <p:cNvPr id="99" name="図 9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3648" y="4987750"/>
                <a:ext cx="457200" cy="457200"/>
              </a:xfrm>
              <a:prstGeom prst="rect">
                <a:avLst/>
              </a:prstGeom>
            </p:spPr>
          </p:pic>
          <p:sp>
            <p:nvSpPr>
              <p:cNvPr id="100" name="テキスト ボックス 99"/>
              <p:cNvSpPr txBox="1"/>
              <p:nvPr/>
            </p:nvSpPr>
            <p:spPr>
              <a:xfrm>
                <a:off x="1080334" y="5077850"/>
                <a:ext cx="338554" cy="276999"/>
              </a:xfrm>
              <a:prstGeom prst="rect">
                <a:avLst/>
              </a:prstGeom>
              <a:noFill/>
            </p:spPr>
            <p:txBody>
              <a:bodyPr wrap="none" rtlCol="0" anchor="ctr" anchorCtr="1">
                <a:spAutoFit/>
              </a:bodyPr>
              <a:lstStyle/>
              <a:p>
                <a:r>
                  <a:rPr lang="en-US" altLang="ja-JP" sz="1200" dirty="0"/>
                  <a:t>…</a:t>
                </a:r>
                <a:endParaRPr kumimoji="1" lang="ja-JP" altLang="en-US" sz="1200" dirty="0"/>
              </a:p>
            </p:txBody>
          </p:sp>
          <p:pic>
            <p:nvPicPr>
              <p:cNvPr id="101" name="図 10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1565" y="4987750"/>
                <a:ext cx="457200" cy="457200"/>
              </a:xfrm>
              <a:prstGeom prst="rect">
                <a:avLst/>
              </a:prstGeom>
            </p:spPr>
          </p:pic>
        </p:grpSp>
        <p:sp>
          <p:nvSpPr>
            <p:cNvPr id="102" name="テキスト ボックス 101"/>
            <p:cNvSpPr txBox="1"/>
            <p:nvPr/>
          </p:nvSpPr>
          <p:spPr>
            <a:xfrm>
              <a:off x="5159953" y="5527004"/>
              <a:ext cx="885179" cy="276999"/>
            </a:xfrm>
            <a:prstGeom prst="rect">
              <a:avLst/>
            </a:prstGeom>
            <a:noFill/>
          </p:spPr>
          <p:txBody>
            <a:bodyPr wrap="none" rtlCol="0" anchor="ctr" anchorCtr="1">
              <a:spAutoFit/>
            </a:bodyPr>
            <a:lstStyle/>
            <a:p>
              <a:pPr algn="ctr"/>
              <a:r>
                <a:rPr lang="en-US" altLang="ja-JP" sz="1200" dirty="0"/>
                <a:t>5</a:t>
              </a:r>
              <a:r>
                <a:rPr kumimoji="1" lang="ja-JP" altLang="en-US" sz="1200" dirty="0" smtClean="0"/>
                <a:t>時間以上</a:t>
              </a:r>
              <a:endParaRPr kumimoji="1" lang="ja-JP" altLang="en-US" sz="1200" dirty="0"/>
            </a:p>
          </p:txBody>
        </p:sp>
      </p:grpSp>
      <p:sp>
        <p:nvSpPr>
          <p:cNvPr id="104" name="コンテンツ プレースホルダー 1"/>
          <p:cNvSpPr txBox="1">
            <a:spLocks/>
          </p:cNvSpPr>
          <p:nvPr/>
        </p:nvSpPr>
        <p:spPr>
          <a:xfrm>
            <a:off x="134936" y="908050"/>
            <a:ext cx="7461400" cy="1840715"/>
          </a:xfrm>
          <a:prstGeom prst="rect">
            <a:avLst/>
          </a:prstGeom>
        </p:spPr>
        <p:txBody>
          <a:bodyPr/>
          <a:lstStyle>
            <a:lvl1pPr marL="342900" indent="-342900" algn="l" defTabSz="914400" rtl="0" eaLnBrk="1" latinLnBrk="0" hangingPunct="1">
              <a:spcBef>
                <a:spcPct val="20000"/>
              </a:spcBef>
              <a:buClr>
                <a:srgbClr val="E03C64"/>
              </a:buClr>
              <a:buFont typeface="Wingdings" panose="05000000000000000000" pitchFamily="2" charset="2"/>
              <a:buChar char="p"/>
              <a:defRPr kumimoji="1" lang="ja-JP" altLang="en-US" sz="2000" kern="1200" baseline="0">
                <a:solidFill>
                  <a:schemeClr val="tx1"/>
                </a:solidFill>
                <a:latin typeface="Segoe UI Semibold" pitchFamily="34" charset="0"/>
                <a:ea typeface="Meiryo UI" pitchFamily="50" charset="-128"/>
                <a:cs typeface="Microsoft Himalaya" panose="01010100010101010101" pitchFamily="2" charset="0"/>
              </a:defRPr>
            </a:lvl1pPr>
            <a:lvl2pPr marL="631825" indent="-285750" algn="l" defTabSz="914400" rtl="0" eaLnBrk="1" latinLnBrk="0" hangingPunct="1">
              <a:spcBef>
                <a:spcPct val="20000"/>
              </a:spcBef>
              <a:buClr>
                <a:srgbClr val="ED8BA2"/>
              </a:buClr>
              <a:buFont typeface="Wingdings" panose="05000000000000000000" pitchFamily="2" charset="2"/>
              <a:buChar char="u"/>
              <a:defRPr kumimoji="1" lang="ja-JP" altLang="en-US" sz="1800" kern="1200" baseline="0">
                <a:solidFill>
                  <a:schemeClr val="tx1"/>
                </a:solidFill>
                <a:latin typeface="Segoe UI Semibold" panose="020B0702040204020203" pitchFamily="34" charset="0"/>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lang="ja-JP" altLang="en-US" sz="18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lang="ja-JP" altLang="en-US" sz="18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lang="ja-JP" altLang="en-US" sz="18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defRPr/>
            </a:pPr>
            <a:r>
              <a:rPr lang="ja-JP" altLang="en-US" sz="2400" dirty="0" smtClean="0">
                <a:solidFill>
                  <a:srgbClr val="4D4D4D"/>
                </a:solidFill>
              </a:rPr>
              <a:t>歩行とスポーツを通した身体活動と循環器疾患</a:t>
            </a:r>
            <a:br>
              <a:rPr lang="ja-JP" altLang="en-US" sz="2400" dirty="0" smtClean="0">
                <a:solidFill>
                  <a:srgbClr val="4D4D4D"/>
                </a:solidFill>
              </a:rPr>
            </a:br>
            <a:r>
              <a:rPr lang="ja-JP" altLang="en-US" dirty="0" smtClean="0">
                <a:solidFill>
                  <a:srgbClr val="4D4D4D"/>
                </a:solidFill>
              </a:rPr>
              <a:t>（冠状動脈性疾患および脳卒中）</a:t>
            </a:r>
            <a:r>
              <a:rPr lang="ja-JP" altLang="en-US" sz="2400" dirty="0" smtClean="0">
                <a:solidFill>
                  <a:srgbClr val="4D4D4D"/>
                </a:solidFill>
              </a:rPr>
              <a:t>による死亡との関連</a:t>
            </a:r>
          </a:p>
          <a:p>
            <a:pPr lvl="1">
              <a:defRPr/>
            </a:pPr>
            <a:r>
              <a:rPr lang="en-US" altLang="ja-JP" sz="2000" dirty="0" smtClean="0">
                <a:solidFill>
                  <a:srgbClr val="4D4D4D"/>
                </a:solidFill>
              </a:rPr>
              <a:t>40</a:t>
            </a:r>
            <a:r>
              <a:rPr lang="ja-JP" altLang="en-US" sz="2000" dirty="0" smtClean="0">
                <a:solidFill>
                  <a:srgbClr val="4D4D4D"/>
                </a:solidFill>
              </a:rPr>
              <a:t>～</a:t>
            </a:r>
            <a:r>
              <a:rPr lang="en-US" altLang="ja-JP" sz="2000" dirty="0" smtClean="0">
                <a:solidFill>
                  <a:srgbClr val="4D4D4D"/>
                </a:solidFill>
              </a:rPr>
              <a:t>79</a:t>
            </a:r>
            <a:r>
              <a:rPr lang="ja-JP" altLang="en-US" sz="2000" dirty="0" smtClean="0">
                <a:solidFill>
                  <a:srgbClr val="4D4D4D"/>
                </a:solidFill>
              </a:rPr>
              <a:t>歳の日本人</a:t>
            </a:r>
            <a:r>
              <a:rPr lang="en-US" altLang="ja-JP" sz="2000" dirty="0" smtClean="0">
                <a:solidFill>
                  <a:srgbClr val="4D4D4D"/>
                </a:solidFill>
              </a:rPr>
              <a:t>73,265</a:t>
            </a:r>
            <a:r>
              <a:rPr lang="ja-JP" altLang="en-US" sz="2000" dirty="0" smtClean="0">
                <a:solidFill>
                  <a:srgbClr val="4D4D4D"/>
                </a:solidFill>
              </a:rPr>
              <a:t>人を平均</a:t>
            </a:r>
            <a:r>
              <a:rPr lang="en-US" altLang="ja-JP" sz="2000" dirty="0" smtClean="0">
                <a:solidFill>
                  <a:srgbClr val="4D4D4D"/>
                </a:solidFill>
              </a:rPr>
              <a:t>9.7</a:t>
            </a:r>
            <a:r>
              <a:rPr lang="ja-JP" altLang="en-US" sz="2000" dirty="0" smtClean="0">
                <a:solidFill>
                  <a:srgbClr val="4D4D4D"/>
                </a:solidFill>
              </a:rPr>
              <a:t>年間追跡して、</a:t>
            </a:r>
            <a:r>
              <a:rPr lang="ja-JP" altLang="en-US" sz="2000" dirty="0">
                <a:solidFill>
                  <a:srgbClr val="E03C64"/>
                </a:solidFill>
              </a:rPr>
              <a:t>循環器疾患で亡くなる</a:t>
            </a:r>
            <a:r>
              <a:rPr lang="ja-JP" altLang="en-US" sz="2000" dirty="0" smtClean="0">
                <a:solidFill>
                  <a:srgbClr val="E03C64"/>
                </a:solidFill>
              </a:rPr>
              <a:t>リスクは実施している運動時間によって違うのか</a:t>
            </a:r>
            <a:r>
              <a:rPr lang="en-US" altLang="ja-JP" sz="2000" dirty="0" smtClean="0">
                <a:solidFill>
                  <a:srgbClr val="E03C64"/>
                </a:solidFill>
              </a:rPr>
              <a:t/>
            </a:r>
            <a:br>
              <a:rPr lang="en-US" altLang="ja-JP" sz="2000" dirty="0" smtClean="0">
                <a:solidFill>
                  <a:srgbClr val="E03C64"/>
                </a:solidFill>
              </a:rPr>
            </a:br>
            <a:r>
              <a:rPr lang="ja-JP" altLang="en-US" sz="2000" dirty="0" smtClean="0">
                <a:solidFill>
                  <a:srgbClr val="4D4D4D"/>
                </a:solidFill>
              </a:rPr>
              <a:t>を検討した</a:t>
            </a:r>
            <a:r>
              <a:rPr lang="ja-JP" altLang="en-US" sz="2000" dirty="0" smtClean="0">
                <a:solidFill>
                  <a:srgbClr val="E03C64"/>
                </a:solidFill>
                <a:hlinkClick r:id="rId6" action="ppaction://hlinksldjump"/>
              </a:rPr>
              <a:t>コホート研究</a:t>
            </a:r>
            <a:endParaRPr lang="ja-JP" altLang="en-US" sz="1600" dirty="0" smtClean="0">
              <a:solidFill>
                <a:srgbClr val="4D4D4D"/>
              </a:solidFill>
            </a:endParaRPr>
          </a:p>
        </p:txBody>
      </p:sp>
      <p:sp>
        <p:nvSpPr>
          <p:cNvPr id="105" name="テキスト ボックス 104"/>
          <p:cNvSpPr txBox="1"/>
          <p:nvPr/>
        </p:nvSpPr>
        <p:spPr>
          <a:xfrm>
            <a:off x="6045075" y="5718448"/>
            <a:ext cx="3098925" cy="230832"/>
          </a:xfrm>
          <a:prstGeom prst="rect">
            <a:avLst/>
          </a:prstGeom>
          <a:noFill/>
        </p:spPr>
        <p:txBody>
          <a:bodyPr wrap="none" rtlCol="0">
            <a:spAutoFit/>
          </a:bodyPr>
          <a:lstStyle/>
          <a:p>
            <a:pPr lvl="0" algn="r">
              <a:defRPr/>
            </a:pPr>
            <a:r>
              <a:rPr lang="en-US" altLang="ja-JP" sz="900" dirty="0" smtClean="0">
                <a:solidFill>
                  <a:prstClr val="black"/>
                </a:solidFill>
                <a:latin typeface="Segoe UI" pitchFamily="34" charset="0"/>
                <a:ea typeface="Segoe UI" pitchFamily="34" charset="0"/>
                <a:cs typeface="Segoe UI" pitchFamily="34" charset="0"/>
              </a:rPr>
              <a:t>(</a:t>
            </a:r>
            <a:r>
              <a:rPr lang="en-US" altLang="ja-JP" sz="900" dirty="0" smtClean="0">
                <a:solidFill>
                  <a:prstClr val="black"/>
                </a:solidFill>
                <a:ea typeface="Arial Unicode MS" panose="020B0604020202020204" pitchFamily="50" charset="-128"/>
                <a:cs typeface="Segoe UI Semibold" panose="020B0702040204020203" pitchFamily="34" charset="0"/>
              </a:rPr>
              <a:t>Noda</a:t>
            </a:r>
            <a:r>
              <a:rPr lang="fr-FR" altLang="ja-JP" sz="900" dirty="0" smtClean="0">
                <a:solidFill>
                  <a:prstClr val="black"/>
                </a:solidFill>
                <a:ea typeface="Arial Unicode MS" panose="020B0604020202020204" pitchFamily="50" charset="-128"/>
                <a:cs typeface="Segoe UI Semibold" panose="020B0702040204020203" pitchFamily="34" charset="0"/>
              </a:rPr>
              <a:t> </a:t>
            </a:r>
            <a:r>
              <a:rPr lang="fr-FR" altLang="ja-JP" sz="900" dirty="0">
                <a:solidFill>
                  <a:prstClr val="black"/>
                </a:solidFill>
                <a:ea typeface="Arial Unicode MS" panose="020B0604020202020204" pitchFamily="50" charset="-128"/>
                <a:cs typeface="Segoe UI Semibold" panose="020B0702040204020203" pitchFamily="34" charset="0"/>
              </a:rPr>
              <a:t>et al. </a:t>
            </a:r>
            <a:r>
              <a:rPr lang="en-US" altLang="ja-JP" sz="900" dirty="0" smtClean="0">
                <a:solidFill>
                  <a:prstClr val="black"/>
                </a:solidFill>
                <a:ea typeface="Arial Unicode MS" panose="020B0604020202020204" pitchFamily="50" charset="-128"/>
                <a:cs typeface="Segoe UI Semibold" panose="020B0702040204020203" pitchFamily="34" charset="0"/>
              </a:rPr>
              <a:t>J</a:t>
            </a:r>
            <a:r>
              <a:rPr lang="ja-JP" altLang="en-US"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smtClean="0">
                <a:solidFill>
                  <a:prstClr val="black"/>
                </a:solidFill>
                <a:ea typeface="Arial Unicode MS" panose="020B0604020202020204" pitchFamily="50" charset="-128"/>
                <a:cs typeface="Segoe UI Semibold" panose="020B0702040204020203" pitchFamily="34" charset="0"/>
              </a:rPr>
              <a:t>Am</a:t>
            </a:r>
            <a:r>
              <a:rPr lang="ja-JP" altLang="en-US"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err="1" smtClean="0">
                <a:solidFill>
                  <a:prstClr val="black"/>
                </a:solidFill>
                <a:ea typeface="Arial Unicode MS" panose="020B0604020202020204" pitchFamily="50" charset="-128"/>
                <a:cs typeface="Segoe UI Semibold" panose="020B0702040204020203" pitchFamily="34" charset="0"/>
              </a:rPr>
              <a:t>Coll</a:t>
            </a:r>
            <a:r>
              <a:rPr lang="ja-JP" altLang="en-US" sz="900" dirty="0" smtClean="0">
                <a:solidFill>
                  <a:prstClr val="black"/>
                </a:solidFill>
                <a:ea typeface="Arial Unicode MS" panose="020B0604020202020204" pitchFamily="50" charset="-128"/>
                <a:cs typeface="Segoe UI Semibold" panose="020B0702040204020203" pitchFamily="34" charset="0"/>
              </a:rPr>
              <a:t> </a:t>
            </a:r>
            <a:r>
              <a:rPr lang="en-US" altLang="ja-JP" sz="900" dirty="0" err="1" smtClean="0">
                <a:solidFill>
                  <a:prstClr val="black"/>
                </a:solidFill>
                <a:ea typeface="Arial Unicode MS" panose="020B0604020202020204" pitchFamily="50" charset="-128"/>
                <a:cs typeface="Segoe UI Semibold" panose="020B0702040204020203" pitchFamily="34" charset="0"/>
              </a:rPr>
              <a:t>Cardiol</a:t>
            </a:r>
            <a:r>
              <a:rPr lang="fr-FR" altLang="ja-JP" sz="900" dirty="0" smtClean="0">
                <a:solidFill>
                  <a:prstClr val="black"/>
                </a:solidFill>
                <a:ea typeface="Arial Unicode MS" panose="020B0604020202020204" pitchFamily="50" charset="-128"/>
                <a:cs typeface="Segoe UI Semibold" panose="020B0702040204020203" pitchFamily="34" charset="0"/>
              </a:rPr>
              <a:t> 46(9):1761-1767, 2005</a:t>
            </a:r>
            <a:r>
              <a:rPr lang="en-US" altLang="ja-JP" sz="900" dirty="0" smtClean="0">
                <a:solidFill>
                  <a:prstClr val="black"/>
                </a:solidFill>
                <a:latin typeface="Segoe UI" pitchFamily="34" charset="0"/>
                <a:ea typeface="Segoe UI" pitchFamily="34" charset="0"/>
                <a:cs typeface="Segoe UI" pitchFamily="34" charset="0"/>
              </a:rPr>
              <a:t>)</a:t>
            </a:r>
            <a:endParaRPr kumimoji="1" lang="ja-JP" altLang="en-US" sz="1100" dirty="0"/>
          </a:p>
        </p:txBody>
      </p:sp>
      <p:sp>
        <p:nvSpPr>
          <p:cNvPr id="106" name="角丸四角形 105"/>
          <p:cNvSpPr/>
          <p:nvPr/>
        </p:nvSpPr>
        <p:spPr bwMode="auto">
          <a:xfrm>
            <a:off x="250825" y="5949280"/>
            <a:ext cx="8642350" cy="442674"/>
          </a:xfrm>
          <a:prstGeom prst="roundRect">
            <a:avLst/>
          </a:prstGeom>
          <a:solidFill>
            <a:srgbClr val="E03C64"/>
          </a:solidFill>
          <a:ln w="9525" cap="flat" cmpd="sng" algn="ctr">
            <a:noFill/>
            <a:prstDash val="solid"/>
            <a:headEnd type="none" w="med" len="med"/>
            <a:tailEnd type="none" w="med" len="med"/>
          </a:ln>
          <a:effectLst/>
        </p:spPr>
        <p:txBody>
          <a:bodyPr>
            <a:spAutoFit/>
          </a:bodyPr>
          <a:lstStyle/>
          <a:p>
            <a:pPr algn="ctr">
              <a:defRPr/>
            </a:pPr>
            <a:r>
              <a:rPr kumimoji="0" lang="ja-JP" altLang="en-US" sz="2000" kern="0" dirty="0" smtClean="0">
                <a:solidFill>
                  <a:prstClr val="white"/>
                </a:solidFill>
                <a:latin typeface="Segoe UI Semibold" pitchFamily="34" charset="0"/>
                <a:ea typeface="Meiryo UI" pitchFamily="50" charset="-128"/>
                <a:cs typeface="Meiryo UI" pitchFamily="50" charset="-128"/>
              </a:rPr>
              <a:t>歩行やスポーツの運動時間が長い人は循環器疾患による死亡リスクが低い</a:t>
            </a:r>
            <a:endParaRPr kumimoji="0" lang="ja-JP" altLang="en-US" sz="2000" kern="0" dirty="0">
              <a:solidFill>
                <a:prstClr val="white"/>
              </a:solidFill>
              <a:latin typeface="Segoe UI Semibold" pitchFamily="34" charset="0"/>
              <a:ea typeface="Meiryo UI" pitchFamily="50" charset="-128"/>
              <a:cs typeface="Meiryo UI" pitchFamily="50" charset="-128"/>
            </a:endParaRPr>
          </a:p>
        </p:txBody>
      </p:sp>
      <p:sp>
        <p:nvSpPr>
          <p:cNvPr id="103" name="テキスト ボックス 102">
            <a:hlinkClick r:id="rId7" action="ppaction://hlinksldjump"/>
          </p:cNvPr>
          <p:cNvSpPr txBox="1"/>
          <p:nvPr/>
        </p:nvSpPr>
        <p:spPr>
          <a:xfrm>
            <a:off x="7676932" y="6413266"/>
            <a:ext cx="1467068" cy="400110"/>
          </a:xfrm>
          <a:prstGeom prst="rect">
            <a:avLst/>
          </a:prstGeom>
          <a:noFill/>
        </p:spPr>
        <p:txBody>
          <a:bodyPr wrap="none" rtlCol="0">
            <a:spAutoFit/>
          </a:bodyPr>
          <a:lstStyle/>
          <a:p>
            <a:r>
              <a:rPr kumimoji="1" lang="ja-JP" altLang="en-US" sz="2000" dirty="0" smtClean="0">
                <a:latin typeface="HG行書体" panose="03000609000000000000" pitchFamily="65" charset="-128"/>
                <a:ea typeface="HG行書体" panose="03000609000000000000" pitchFamily="65" charset="-128"/>
              </a:rPr>
              <a:t>川柳一覧へ</a:t>
            </a:r>
            <a:endParaRPr kumimoji="1" lang="ja-JP" altLang="en-US" sz="2000" dirty="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8969478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1.9"/>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5352</TotalTime>
  <Words>1665</Words>
  <Application>Microsoft Office PowerPoint</Application>
  <PresentationFormat>画面に合わせる (4:3)</PresentationFormat>
  <Paragraphs>415</Paragraphs>
  <Slides>17</Slides>
  <Notes>3</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17</vt:i4>
      </vt:variant>
    </vt:vector>
  </HeadingPairs>
  <TitlesOfParts>
    <vt:vector size="31" baseType="lpstr">
      <vt:lpstr>Arial Unicode MS</vt:lpstr>
      <vt:lpstr>HG行書体</vt:lpstr>
      <vt:lpstr>Meiryo UI</vt:lpstr>
      <vt:lpstr>ＭＳ Ｐゴシック</vt:lpstr>
      <vt:lpstr>メイリオ</vt:lpstr>
      <vt:lpstr>Arial</vt:lpstr>
      <vt:lpstr>Calibri</vt:lpstr>
      <vt:lpstr>Century Gothic</vt:lpstr>
      <vt:lpstr>Microsoft Himalaya</vt:lpstr>
      <vt:lpstr>Segoe UI</vt:lpstr>
      <vt:lpstr>Segoe UI Semibold</vt:lpstr>
      <vt:lpstr>Tahoma</vt:lpstr>
      <vt:lpstr>Wingdings</vt:lpstr>
      <vt:lpstr>Office ​​テーマ</vt:lpstr>
      <vt:lpstr>疫学研究が明らかにした 身体活動・運動の効果を 川柳で紹介！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Masako</dc:creator>
  <cp:lastModifiedBy>西野雅子</cp:lastModifiedBy>
  <cp:revision>560</cp:revision>
  <cp:lastPrinted>2015-09-16T05:48:33Z</cp:lastPrinted>
  <dcterms:created xsi:type="dcterms:W3CDTF">2014-01-21T16:20:24Z</dcterms:created>
  <dcterms:modified xsi:type="dcterms:W3CDTF">2018-01-21T07:46:56Z</dcterms:modified>
</cp:coreProperties>
</file>