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83" r:id="rId2"/>
    <p:sldId id="318" r:id="rId3"/>
    <p:sldId id="317" r:id="rId4"/>
    <p:sldId id="286" r:id="rId5"/>
    <p:sldId id="322" r:id="rId6"/>
    <p:sldId id="288" r:id="rId7"/>
    <p:sldId id="349" r:id="rId8"/>
    <p:sldId id="351" r:id="rId9"/>
    <p:sldId id="291" r:id="rId10"/>
    <p:sldId id="329" r:id="rId11"/>
    <p:sldId id="337" r:id="rId12"/>
    <p:sldId id="338" r:id="rId13"/>
    <p:sldId id="330" r:id="rId14"/>
    <p:sldId id="366" r:id="rId15"/>
    <p:sldId id="367" r:id="rId16"/>
    <p:sldId id="369" r:id="rId17"/>
    <p:sldId id="370" r:id="rId18"/>
    <p:sldId id="368" r:id="rId19"/>
    <p:sldId id="292" r:id="rId20"/>
    <p:sldId id="294" r:id="rId21"/>
    <p:sldId id="295" r:id="rId22"/>
    <p:sldId id="296" r:id="rId23"/>
    <p:sldId id="297" r:id="rId24"/>
    <p:sldId id="333" r:id="rId25"/>
    <p:sldId id="339" r:id="rId26"/>
    <p:sldId id="362" r:id="rId27"/>
    <p:sldId id="364" r:id="rId28"/>
    <p:sldId id="361" r:id="rId29"/>
    <p:sldId id="363" r:id="rId30"/>
    <p:sldId id="360" r:id="rId31"/>
    <p:sldId id="344" r:id="rId32"/>
    <p:sldId id="345" r:id="rId3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46"/>
    <a:srgbClr val="FF3399"/>
    <a:srgbClr val="FFF4CD"/>
    <a:srgbClr val="FFEBFF"/>
    <a:srgbClr val="FFFBEB"/>
    <a:srgbClr val="FFE5FF"/>
    <a:srgbClr val="000099"/>
    <a:srgbClr val="FFCCFF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26" autoAdjust="0"/>
  </p:normalViewPr>
  <p:slideViewPr>
    <p:cSldViewPr>
      <p:cViewPr varScale="1">
        <p:scale>
          <a:sx n="70" d="100"/>
          <a:sy n="70" d="100"/>
        </p:scale>
        <p:origin x="1032" y="66"/>
      </p:cViewPr>
      <p:guideLst>
        <p:guide orient="horz" pos="35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003121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003121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003121.xls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003121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003121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003121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003121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003121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003121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00312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339099519374557"/>
          <c:y val="0.3492256180966713"/>
          <c:w val="0.66271138741947355"/>
          <c:h val="0.49011840953696928"/>
        </c:manualLayout>
      </c:layout>
      <c:scatterChart>
        <c:scatterStyle val="smoothMarker"/>
        <c:varyColors val="0"/>
        <c:ser>
          <c:idx val="0"/>
          <c:order val="0"/>
          <c:spPr>
            <a:ln w="53975">
              <a:solidFill>
                <a:srgbClr val="FF0066"/>
              </a:solidFill>
            </a:ln>
          </c:spPr>
          <c:marker>
            <c:symbol val="none"/>
          </c:marker>
          <c:xVal>
            <c:numRef>
              <c:f>'[003121.xls]標準正規分布グラフ'!$A$1:$A$121</c:f>
              <c:numCache>
                <c:formatCode>General</c:formatCode>
                <c:ptCount val="121"/>
                <c:pt idx="0">
                  <c:v>-6</c:v>
                </c:pt>
                <c:pt idx="1">
                  <c:v>-5.9</c:v>
                </c:pt>
                <c:pt idx="2">
                  <c:v>-5.8</c:v>
                </c:pt>
                <c:pt idx="3">
                  <c:v>-5.7</c:v>
                </c:pt>
                <c:pt idx="4">
                  <c:v>-5.6</c:v>
                </c:pt>
                <c:pt idx="5">
                  <c:v>-5.5</c:v>
                </c:pt>
                <c:pt idx="6">
                  <c:v>-5.4</c:v>
                </c:pt>
                <c:pt idx="7">
                  <c:v>-5.3</c:v>
                </c:pt>
                <c:pt idx="8">
                  <c:v>-5.2</c:v>
                </c:pt>
                <c:pt idx="9">
                  <c:v>-5.0999999999999996</c:v>
                </c:pt>
                <c:pt idx="10">
                  <c:v>-5</c:v>
                </c:pt>
                <c:pt idx="11">
                  <c:v>-4.9000000000000004</c:v>
                </c:pt>
                <c:pt idx="12">
                  <c:v>-4.8</c:v>
                </c:pt>
                <c:pt idx="13">
                  <c:v>-4.7</c:v>
                </c:pt>
                <c:pt idx="14">
                  <c:v>-4.5999999999999996</c:v>
                </c:pt>
                <c:pt idx="15">
                  <c:v>-4.5</c:v>
                </c:pt>
                <c:pt idx="16">
                  <c:v>-4.4000000000000004</c:v>
                </c:pt>
                <c:pt idx="17">
                  <c:v>-4.3</c:v>
                </c:pt>
                <c:pt idx="18">
                  <c:v>-4.2</c:v>
                </c:pt>
                <c:pt idx="19">
                  <c:v>-4.0999999999999996</c:v>
                </c:pt>
                <c:pt idx="20">
                  <c:v>-4</c:v>
                </c:pt>
                <c:pt idx="21">
                  <c:v>-3.9</c:v>
                </c:pt>
                <c:pt idx="22">
                  <c:v>-3.8</c:v>
                </c:pt>
                <c:pt idx="23">
                  <c:v>-3.6999999999999997</c:v>
                </c:pt>
                <c:pt idx="24">
                  <c:v>-3.5999999999999988</c:v>
                </c:pt>
                <c:pt idx="25">
                  <c:v>-3.5</c:v>
                </c:pt>
                <c:pt idx="26">
                  <c:v>-3.4</c:v>
                </c:pt>
                <c:pt idx="27">
                  <c:v>-3.3</c:v>
                </c:pt>
                <c:pt idx="28">
                  <c:v>-3.1999999999999997</c:v>
                </c:pt>
                <c:pt idx="29">
                  <c:v>-3.0999999999999988</c:v>
                </c:pt>
                <c:pt idx="30">
                  <c:v>-3</c:v>
                </c:pt>
                <c:pt idx="31">
                  <c:v>-2.9</c:v>
                </c:pt>
                <c:pt idx="32">
                  <c:v>-2.8</c:v>
                </c:pt>
                <c:pt idx="33">
                  <c:v>-2.6999999999999997</c:v>
                </c:pt>
                <c:pt idx="34">
                  <c:v>-2.5999999999999988</c:v>
                </c:pt>
                <c:pt idx="35">
                  <c:v>-2.5</c:v>
                </c:pt>
                <c:pt idx="36">
                  <c:v>-2.4</c:v>
                </c:pt>
                <c:pt idx="37">
                  <c:v>-2.2999999999999998</c:v>
                </c:pt>
                <c:pt idx="38">
                  <c:v>-2.1999999999999997</c:v>
                </c:pt>
                <c:pt idx="39">
                  <c:v>-2.0999999999999988</c:v>
                </c:pt>
                <c:pt idx="40">
                  <c:v>-2</c:v>
                </c:pt>
                <c:pt idx="41">
                  <c:v>-1.8999999999999975</c:v>
                </c:pt>
                <c:pt idx="42">
                  <c:v>-1.7999999999999976</c:v>
                </c:pt>
                <c:pt idx="43">
                  <c:v>-1.7000000000000004</c:v>
                </c:pt>
                <c:pt idx="44">
                  <c:v>-1.5999999999999974</c:v>
                </c:pt>
                <c:pt idx="45">
                  <c:v>-1.5</c:v>
                </c:pt>
                <c:pt idx="46">
                  <c:v>-1.3999999999999975</c:v>
                </c:pt>
                <c:pt idx="47">
                  <c:v>-1.2999999999999974</c:v>
                </c:pt>
                <c:pt idx="48">
                  <c:v>-1.1999999999999975</c:v>
                </c:pt>
                <c:pt idx="49">
                  <c:v>-1.0999999999999974</c:v>
                </c:pt>
                <c:pt idx="50">
                  <c:v>-1</c:v>
                </c:pt>
                <c:pt idx="51">
                  <c:v>-0.89999999999999969</c:v>
                </c:pt>
                <c:pt idx="52">
                  <c:v>-0.79999999999999982</c:v>
                </c:pt>
                <c:pt idx="53">
                  <c:v>-0.69999999999999962</c:v>
                </c:pt>
                <c:pt idx="54">
                  <c:v>-0.59999999999999953</c:v>
                </c:pt>
                <c:pt idx="55">
                  <c:v>-0.5</c:v>
                </c:pt>
                <c:pt idx="56">
                  <c:v>-0.40000000000000008</c:v>
                </c:pt>
                <c:pt idx="57">
                  <c:v>-0.30000000000000032</c:v>
                </c:pt>
                <c:pt idx="58">
                  <c:v>-0.19999999999999957</c:v>
                </c:pt>
                <c:pt idx="59">
                  <c:v>-9.9999999999999881E-2</c:v>
                </c:pt>
                <c:pt idx="60">
                  <c:v>0</c:v>
                </c:pt>
                <c:pt idx="61">
                  <c:v>0.10000000000000053</c:v>
                </c:pt>
                <c:pt idx="62">
                  <c:v>0.20000000000000021</c:v>
                </c:pt>
                <c:pt idx="63">
                  <c:v>0.30000000000000082</c:v>
                </c:pt>
                <c:pt idx="64">
                  <c:v>0.40000000000000036</c:v>
                </c:pt>
                <c:pt idx="65">
                  <c:v>0.5</c:v>
                </c:pt>
                <c:pt idx="66">
                  <c:v>0.60000000000000064</c:v>
                </c:pt>
                <c:pt idx="67">
                  <c:v>0.70000000000000062</c:v>
                </c:pt>
                <c:pt idx="68">
                  <c:v>0.80000000000000071</c:v>
                </c:pt>
                <c:pt idx="69">
                  <c:v>0.90000000000000069</c:v>
                </c:pt>
                <c:pt idx="70">
                  <c:v>1</c:v>
                </c:pt>
                <c:pt idx="71">
                  <c:v>1.1000000000000005</c:v>
                </c:pt>
                <c:pt idx="72">
                  <c:v>1.2000000000000002</c:v>
                </c:pt>
                <c:pt idx="73">
                  <c:v>1.3000000000000007</c:v>
                </c:pt>
                <c:pt idx="74">
                  <c:v>1.4000000000000004</c:v>
                </c:pt>
                <c:pt idx="75">
                  <c:v>1.5</c:v>
                </c:pt>
                <c:pt idx="76">
                  <c:v>1.6000000000000005</c:v>
                </c:pt>
                <c:pt idx="77">
                  <c:v>1.7000000000000004</c:v>
                </c:pt>
                <c:pt idx="78">
                  <c:v>1.8000000000000007</c:v>
                </c:pt>
                <c:pt idx="79">
                  <c:v>1.9000000000000019</c:v>
                </c:pt>
                <c:pt idx="80">
                  <c:v>2</c:v>
                </c:pt>
                <c:pt idx="81">
                  <c:v>2.0999999999999988</c:v>
                </c:pt>
                <c:pt idx="82">
                  <c:v>2.2000000000000011</c:v>
                </c:pt>
                <c:pt idx="83">
                  <c:v>2.3000000000000007</c:v>
                </c:pt>
                <c:pt idx="84">
                  <c:v>2.4000000000000004</c:v>
                </c:pt>
                <c:pt idx="85">
                  <c:v>2.5</c:v>
                </c:pt>
                <c:pt idx="86">
                  <c:v>2.5999999999999988</c:v>
                </c:pt>
                <c:pt idx="87">
                  <c:v>2.7000000000000011</c:v>
                </c:pt>
                <c:pt idx="88">
                  <c:v>2.8000000000000007</c:v>
                </c:pt>
                <c:pt idx="89">
                  <c:v>2.9000000000000004</c:v>
                </c:pt>
                <c:pt idx="90">
                  <c:v>3</c:v>
                </c:pt>
                <c:pt idx="91">
                  <c:v>3.0999999999999988</c:v>
                </c:pt>
                <c:pt idx="92">
                  <c:v>3.2000000000000011</c:v>
                </c:pt>
                <c:pt idx="93">
                  <c:v>3.3000000000000007</c:v>
                </c:pt>
                <c:pt idx="94">
                  <c:v>3.4000000000000004</c:v>
                </c:pt>
                <c:pt idx="95">
                  <c:v>3.5</c:v>
                </c:pt>
                <c:pt idx="96">
                  <c:v>3.6000000000000014</c:v>
                </c:pt>
                <c:pt idx="97">
                  <c:v>3.7000000000000011</c:v>
                </c:pt>
                <c:pt idx="98">
                  <c:v>3.8000000000000007</c:v>
                </c:pt>
                <c:pt idx="99">
                  <c:v>3.9000000000000004</c:v>
                </c:pt>
                <c:pt idx="100">
                  <c:v>4</c:v>
                </c:pt>
                <c:pt idx="101">
                  <c:v>4.1000000000000005</c:v>
                </c:pt>
                <c:pt idx="102">
                  <c:v>4.2000000000000011</c:v>
                </c:pt>
                <c:pt idx="103">
                  <c:v>4.3000000000000007</c:v>
                </c:pt>
                <c:pt idx="104">
                  <c:v>4.4000000000000004</c:v>
                </c:pt>
                <c:pt idx="105">
                  <c:v>4.5</c:v>
                </c:pt>
                <c:pt idx="106">
                  <c:v>4.6000000000000005</c:v>
                </c:pt>
                <c:pt idx="107">
                  <c:v>4.7000000000000011</c:v>
                </c:pt>
                <c:pt idx="108">
                  <c:v>4.8000000000000007</c:v>
                </c:pt>
                <c:pt idx="109">
                  <c:v>4.9000000000000004</c:v>
                </c:pt>
                <c:pt idx="110">
                  <c:v>5</c:v>
                </c:pt>
                <c:pt idx="111">
                  <c:v>5.1000000000000005</c:v>
                </c:pt>
                <c:pt idx="112">
                  <c:v>5.2000000000000011</c:v>
                </c:pt>
                <c:pt idx="113">
                  <c:v>5.3000000000000007</c:v>
                </c:pt>
                <c:pt idx="114">
                  <c:v>5.4</c:v>
                </c:pt>
                <c:pt idx="115">
                  <c:v>5.5</c:v>
                </c:pt>
                <c:pt idx="116">
                  <c:v>5.6000000000000005</c:v>
                </c:pt>
                <c:pt idx="117">
                  <c:v>5.7000000000000011</c:v>
                </c:pt>
                <c:pt idx="118">
                  <c:v>5.8000000000000007</c:v>
                </c:pt>
                <c:pt idx="119">
                  <c:v>5.9</c:v>
                </c:pt>
                <c:pt idx="120">
                  <c:v>6</c:v>
                </c:pt>
              </c:numCache>
            </c:numRef>
          </c:xVal>
          <c:yVal>
            <c:numRef>
              <c:f>'[003121.xls]標準正規分布グラフ'!$B$1:$B$121</c:f>
              <c:numCache>
                <c:formatCode>General</c:formatCode>
                <c:ptCount val="121"/>
                <c:pt idx="0">
                  <c:v>6.0758828498233035E-9</c:v>
                </c:pt>
                <c:pt idx="1">
                  <c:v>1.1015763624682351E-8</c:v>
                </c:pt>
                <c:pt idx="2">
                  <c:v>1.9773196406244725E-8</c:v>
                </c:pt>
                <c:pt idx="3">
                  <c:v>3.513955094820446E-8</c:v>
                </c:pt>
                <c:pt idx="4">
                  <c:v>6.1826205001658771E-8</c:v>
                </c:pt>
                <c:pt idx="5">
                  <c:v>1.0769760042543308E-7</c:v>
                </c:pt>
                <c:pt idx="6">
                  <c:v>1.8573618445552958E-7</c:v>
                </c:pt>
                <c:pt idx="7">
                  <c:v>3.1713492167159865E-7</c:v>
                </c:pt>
                <c:pt idx="8">
                  <c:v>5.3610353446976294E-7</c:v>
                </c:pt>
                <c:pt idx="9">
                  <c:v>8.9724351623833808E-7</c:v>
                </c:pt>
                <c:pt idx="10">
                  <c:v>1.4867195147343017E-6</c:v>
                </c:pt>
                <c:pt idx="11">
                  <c:v>2.4389607458933615E-6</c:v>
                </c:pt>
                <c:pt idx="12">
                  <c:v>3.9612990910320863E-6</c:v>
                </c:pt>
                <c:pt idx="13">
                  <c:v>6.3698251788670924E-6</c:v>
                </c:pt>
                <c:pt idx="14">
                  <c:v>1.0140852065486791E-5</c:v>
                </c:pt>
                <c:pt idx="15">
                  <c:v>1.5983741106905519E-5</c:v>
                </c:pt>
                <c:pt idx="16">
                  <c:v>2.4942471290053542E-5</c:v>
                </c:pt>
                <c:pt idx="17">
                  <c:v>3.8535196742087197E-5</c:v>
                </c:pt>
                <c:pt idx="18">
                  <c:v>5.8943067756539936E-5</c:v>
                </c:pt>
                <c:pt idx="19">
                  <c:v>8.9261657177133104E-5</c:v>
                </c:pt>
                <c:pt idx="20">
                  <c:v>1.3383022576488561E-4</c:v>
                </c:pt>
                <c:pt idx="21">
                  <c:v>1.9865547139277326E-4</c:v>
                </c:pt>
                <c:pt idx="22">
                  <c:v>2.919469257914607E-4</c:v>
                </c:pt>
                <c:pt idx="23">
                  <c:v>4.247802705507536E-4</c:v>
                </c:pt>
                <c:pt idx="24">
                  <c:v>6.1190193011377396E-4</c:v>
                </c:pt>
                <c:pt idx="25">
                  <c:v>8.7268269504576048E-4</c:v>
                </c:pt>
                <c:pt idx="26">
                  <c:v>1.2322191684730225E-3</c:v>
                </c:pt>
                <c:pt idx="27">
                  <c:v>1.7225689390536838E-3</c:v>
                </c:pt>
                <c:pt idx="28">
                  <c:v>2.3840882014648452E-3</c:v>
                </c:pt>
                <c:pt idx="29">
                  <c:v>3.2668190561999299E-3</c:v>
                </c:pt>
                <c:pt idx="30">
                  <c:v>4.4318484119380231E-3</c:v>
                </c:pt>
                <c:pt idx="31">
                  <c:v>5.9525324197758538E-3</c:v>
                </c:pt>
                <c:pt idx="32">
                  <c:v>7.9154515829799807E-3</c:v>
                </c:pt>
                <c:pt idx="33">
                  <c:v>1.0420934814422607E-2</c:v>
                </c:pt>
                <c:pt idx="34">
                  <c:v>1.358296923368567E-2</c:v>
                </c:pt>
                <c:pt idx="35">
                  <c:v>1.7528300493568561E-2</c:v>
                </c:pt>
                <c:pt idx="36">
                  <c:v>2.2394530294842851E-2</c:v>
                </c:pt>
                <c:pt idx="37">
                  <c:v>2.8327037741601186E-2</c:v>
                </c:pt>
                <c:pt idx="38">
                  <c:v>3.5474592846231452E-2</c:v>
                </c:pt>
                <c:pt idx="39">
                  <c:v>4.3983595980427309E-2</c:v>
                </c:pt>
                <c:pt idx="40">
                  <c:v>5.3990966513188084E-2</c:v>
                </c:pt>
                <c:pt idx="41">
                  <c:v>6.5615814774676678E-2</c:v>
                </c:pt>
                <c:pt idx="42">
                  <c:v>7.895015830089408E-2</c:v>
                </c:pt>
                <c:pt idx="43">
                  <c:v>9.4049077376887114E-2</c:v>
                </c:pt>
                <c:pt idx="44">
                  <c:v>0.11092083467945552</c:v>
                </c:pt>
                <c:pt idx="45">
                  <c:v>0.12951759566589174</c:v>
                </c:pt>
                <c:pt idx="46">
                  <c:v>0.14972746563574496</c:v>
                </c:pt>
                <c:pt idx="47">
                  <c:v>0.17136859204780741</c:v>
                </c:pt>
                <c:pt idx="48">
                  <c:v>0.1941860549832129</c:v>
                </c:pt>
                <c:pt idx="49">
                  <c:v>0.21785217703255061</c:v>
                </c:pt>
                <c:pt idx="50">
                  <c:v>0.24197072451914334</c:v>
                </c:pt>
                <c:pt idx="51">
                  <c:v>0.26608524989875498</c:v>
                </c:pt>
                <c:pt idx="52">
                  <c:v>0.28969155276148273</c:v>
                </c:pt>
                <c:pt idx="53">
                  <c:v>0.31225393336676138</c:v>
                </c:pt>
                <c:pt idx="54">
                  <c:v>0.33322460289180039</c:v>
                </c:pt>
                <c:pt idx="55">
                  <c:v>0.35206532676429947</c:v>
                </c:pt>
                <c:pt idx="56">
                  <c:v>0.36827014030332333</c:v>
                </c:pt>
                <c:pt idx="57">
                  <c:v>0.38138781546052475</c:v>
                </c:pt>
                <c:pt idx="58">
                  <c:v>0.39104269397545727</c:v>
                </c:pt>
                <c:pt idx="59">
                  <c:v>0.39695254747701242</c:v>
                </c:pt>
                <c:pt idx="60">
                  <c:v>0.39894228040143281</c:v>
                </c:pt>
                <c:pt idx="61">
                  <c:v>0.39695254747701236</c:v>
                </c:pt>
                <c:pt idx="62">
                  <c:v>0.3910426939754571</c:v>
                </c:pt>
                <c:pt idx="63">
                  <c:v>0.38138781546052464</c:v>
                </c:pt>
                <c:pt idx="64">
                  <c:v>0.36827014030332322</c:v>
                </c:pt>
                <c:pt idx="65">
                  <c:v>0.35206532676429947</c:v>
                </c:pt>
                <c:pt idx="66">
                  <c:v>0.3332246028918</c:v>
                </c:pt>
                <c:pt idx="67">
                  <c:v>0.31225393336676138</c:v>
                </c:pt>
                <c:pt idx="68">
                  <c:v>0.28969155276148223</c:v>
                </c:pt>
                <c:pt idx="69">
                  <c:v>0.26608524989875482</c:v>
                </c:pt>
                <c:pt idx="70">
                  <c:v>0.24197072451914334</c:v>
                </c:pt>
                <c:pt idx="71">
                  <c:v>0.21785217703255039</c:v>
                </c:pt>
                <c:pt idx="72">
                  <c:v>0.19418605498321287</c:v>
                </c:pt>
                <c:pt idx="73">
                  <c:v>0.17136859204780724</c:v>
                </c:pt>
                <c:pt idx="74">
                  <c:v>0.14972746563574479</c:v>
                </c:pt>
                <c:pt idx="75">
                  <c:v>0.12951759566589174</c:v>
                </c:pt>
                <c:pt idx="76">
                  <c:v>0.11092083467945545</c:v>
                </c:pt>
                <c:pt idx="77">
                  <c:v>9.4049077376887114E-2</c:v>
                </c:pt>
                <c:pt idx="78">
                  <c:v>7.8950158300893969E-2</c:v>
                </c:pt>
                <c:pt idx="79">
                  <c:v>6.561581477467654E-2</c:v>
                </c:pt>
                <c:pt idx="80">
                  <c:v>5.3990966513188084E-2</c:v>
                </c:pt>
                <c:pt idx="81">
                  <c:v>4.3983595980427309E-2</c:v>
                </c:pt>
                <c:pt idx="82">
                  <c:v>3.5474592846231362E-2</c:v>
                </c:pt>
                <c:pt idx="83">
                  <c:v>2.8327037741601131E-2</c:v>
                </c:pt>
                <c:pt idx="84">
                  <c:v>2.2394530294842837E-2</c:v>
                </c:pt>
                <c:pt idx="85">
                  <c:v>1.7528300493568561E-2</c:v>
                </c:pt>
                <c:pt idx="86">
                  <c:v>1.358296923368567E-2</c:v>
                </c:pt>
                <c:pt idx="87">
                  <c:v>1.0420934814422581E-2</c:v>
                </c:pt>
                <c:pt idx="88">
                  <c:v>7.9154515829799512E-3</c:v>
                </c:pt>
                <c:pt idx="89">
                  <c:v>5.9525324197758503E-3</c:v>
                </c:pt>
                <c:pt idx="90">
                  <c:v>4.4318484119380231E-3</c:v>
                </c:pt>
                <c:pt idx="91">
                  <c:v>3.2668190561999299E-3</c:v>
                </c:pt>
                <c:pt idx="92">
                  <c:v>2.3840882014648352E-3</c:v>
                </c:pt>
                <c:pt idx="93">
                  <c:v>1.7225689390536797E-3</c:v>
                </c:pt>
                <c:pt idx="94">
                  <c:v>1.2322191684730208E-3</c:v>
                </c:pt>
                <c:pt idx="95">
                  <c:v>8.7268269504576048E-4</c:v>
                </c:pt>
                <c:pt idx="96">
                  <c:v>6.1190193011377006E-4</c:v>
                </c:pt>
                <c:pt idx="97">
                  <c:v>4.2478027055075095E-4</c:v>
                </c:pt>
                <c:pt idx="98">
                  <c:v>2.9194692579145995E-4</c:v>
                </c:pt>
                <c:pt idx="99">
                  <c:v>1.9865547139277285E-4</c:v>
                </c:pt>
                <c:pt idx="100">
                  <c:v>1.3383022576488561E-4</c:v>
                </c:pt>
                <c:pt idx="101">
                  <c:v>8.9261657177132521E-5</c:v>
                </c:pt>
                <c:pt idx="102">
                  <c:v>5.8943067756539774E-5</c:v>
                </c:pt>
                <c:pt idx="103">
                  <c:v>3.8535196742087048E-5</c:v>
                </c:pt>
                <c:pt idx="104">
                  <c:v>2.4942471290053542E-5</c:v>
                </c:pt>
                <c:pt idx="105">
                  <c:v>1.5983741106905519E-5</c:v>
                </c:pt>
                <c:pt idx="106">
                  <c:v>1.0140852065486704E-5</c:v>
                </c:pt>
                <c:pt idx="107">
                  <c:v>6.3698251788670763E-6</c:v>
                </c:pt>
                <c:pt idx="108">
                  <c:v>3.9612990910320745E-6</c:v>
                </c:pt>
                <c:pt idx="109">
                  <c:v>2.4389607458933615E-6</c:v>
                </c:pt>
                <c:pt idx="110">
                  <c:v>1.4867195147343017E-6</c:v>
                </c:pt>
                <c:pt idx="111">
                  <c:v>8.9724351623833056E-7</c:v>
                </c:pt>
                <c:pt idx="112">
                  <c:v>5.361035344697605E-7</c:v>
                </c:pt>
                <c:pt idx="113">
                  <c:v>3.1713492167159749E-7</c:v>
                </c:pt>
                <c:pt idx="114">
                  <c:v>1.8573618445552958E-7</c:v>
                </c:pt>
                <c:pt idx="115">
                  <c:v>1.0769760042543308E-7</c:v>
                </c:pt>
                <c:pt idx="116">
                  <c:v>6.1826205001658017E-8</c:v>
                </c:pt>
                <c:pt idx="117">
                  <c:v>3.5139550948204321E-8</c:v>
                </c:pt>
                <c:pt idx="118">
                  <c:v>1.9773196406244652E-8</c:v>
                </c:pt>
                <c:pt idx="119">
                  <c:v>1.1015763624682351E-8</c:v>
                </c:pt>
                <c:pt idx="120">
                  <c:v>6.0758828498233035E-9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9E0F-4E5E-8607-796040269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117720"/>
        <c:axId val="511118504"/>
      </c:scatterChart>
      <c:valAx>
        <c:axId val="511117720"/>
        <c:scaling>
          <c:orientation val="minMax"/>
          <c:max val="6"/>
          <c:min val="-6"/>
        </c:scaling>
        <c:delete val="0"/>
        <c:axPos val="b"/>
        <c:numFmt formatCode="General" sourceLinked="1"/>
        <c:majorTickMark val="none"/>
        <c:minorTickMark val="none"/>
        <c:tickLblPos val="none"/>
        <c:txPr>
          <a:bodyPr rot="0" vert="horz"/>
          <a:lstStyle/>
          <a:p>
            <a:pPr>
              <a:defRPr/>
            </a:pPr>
            <a:endParaRPr lang="ja-JP"/>
          </a:p>
        </c:txPr>
        <c:crossAx val="511118504"/>
        <c:crosses val="autoZero"/>
        <c:crossBetween val="midCat"/>
      </c:valAx>
      <c:valAx>
        <c:axId val="511118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1111772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194825672334538E-3"/>
          <c:y val="1.7947624808031547E-2"/>
          <c:w val="0.66271138741947355"/>
          <c:h val="0.49011840953696928"/>
        </c:manualLayout>
      </c:layout>
      <c:scatterChart>
        <c:scatterStyle val="smoothMarker"/>
        <c:varyColors val="0"/>
        <c:ser>
          <c:idx val="0"/>
          <c:order val="0"/>
          <c:spPr>
            <a:ln w="53975">
              <a:solidFill>
                <a:srgbClr val="FF0066"/>
              </a:solidFill>
            </a:ln>
          </c:spPr>
          <c:marker>
            <c:symbol val="none"/>
          </c:marker>
          <c:xVal>
            <c:numRef>
              <c:f>'[003121.xls]標準正規分布グラフ'!$A$1:$A$121</c:f>
              <c:numCache>
                <c:formatCode>General</c:formatCode>
                <c:ptCount val="121"/>
                <c:pt idx="0">
                  <c:v>-6</c:v>
                </c:pt>
                <c:pt idx="1">
                  <c:v>-5.9</c:v>
                </c:pt>
                <c:pt idx="2">
                  <c:v>-5.8</c:v>
                </c:pt>
                <c:pt idx="3">
                  <c:v>-5.7</c:v>
                </c:pt>
                <c:pt idx="4">
                  <c:v>-5.6</c:v>
                </c:pt>
                <c:pt idx="5">
                  <c:v>-5.5</c:v>
                </c:pt>
                <c:pt idx="6">
                  <c:v>-5.4</c:v>
                </c:pt>
                <c:pt idx="7">
                  <c:v>-5.3</c:v>
                </c:pt>
                <c:pt idx="8">
                  <c:v>-5.2</c:v>
                </c:pt>
                <c:pt idx="9">
                  <c:v>-5.0999999999999996</c:v>
                </c:pt>
                <c:pt idx="10">
                  <c:v>-5</c:v>
                </c:pt>
                <c:pt idx="11">
                  <c:v>-4.9000000000000004</c:v>
                </c:pt>
                <c:pt idx="12">
                  <c:v>-4.8</c:v>
                </c:pt>
                <c:pt idx="13">
                  <c:v>-4.7</c:v>
                </c:pt>
                <c:pt idx="14">
                  <c:v>-4.5999999999999996</c:v>
                </c:pt>
                <c:pt idx="15">
                  <c:v>-4.5</c:v>
                </c:pt>
                <c:pt idx="16">
                  <c:v>-4.4000000000000004</c:v>
                </c:pt>
                <c:pt idx="17">
                  <c:v>-4.3</c:v>
                </c:pt>
                <c:pt idx="18">
                  <c:v>-4.2</c:v>
                </c:pt>
                <c:pt idx="19">
                  <c:v>-4.0999999999999996</c:v>
                </c:pt>
                <c:pt idx="20">
                  <c:v>-4</c:v>
                </c:pt>
                <c:pt idx="21">
                  <c:v>-3.9</c:v>
                </c:pt>
                <c:pt idx="22">
                  <c:v>-3.8</c:v>
                </c:pt>
                <c:pt idx="23">
                  <c:v>-3.6999999999999997</c:v>
                </c:pt>
                <c:pt idx="24">
                  <c:v>-3.5999999999999988</c:v>
                </c:pt>
                <c:pt idx="25">
                  <c:v>-3.5</c:v>
                </c:pt>
                <c:pt idx="26">
                  <c:v>-3.4</c:v>
                </c:pt>
                <c:pt idx="27">
                  <c:v>-3.3</c:v>
                </c:pt>
                <c:pt idx="28">
                  <c:v>-3.1999999999999997</c:v>
                </c:pt>
                <c:pt idx="29">
                  <c:v>-3.0999999999999988</c:v>
                </c:pt>
                <c:pt idx="30">
                  <c:v>-3</c:v>
                </c:pt>
                <c:pt idx="31">
                  <c:v>-2.9</c:v>
                </c:pt>
                <c:pt idx="32">
                  <c:v>-2.8</c:v>
                </c:pt>
                <c:pt idx="33">
                  <c:v>-2.6999999999999997</c:v>
                </c:pt>
                <c:pt idx="34">
                  <c:v>-2.5999999999999988</c:v>
                </c:pt>
                <c:pt idx="35">
                  <c:v>-2.5</c:v>
                </c:pt>
                <c:pt idx="36">
                  <c:v>-2.4</c:v>
                </c:pt>
                <c:pt idx="37">
                  <c:v>-2.2999999999999998</c:v>
                </c:pt>
                <c:pt idx="38">
                  <c:v>-2.1999999999999997</c:v>
                </c:pt>
                <c:pt idx="39">
                  <c:v>-2.0999999999999988</c:v>
                </c:pt>
                <c:pt idx="40">
                  <c:v>-2</c:v>
                </c:pt>
                <c:pt idx="41">
                  <c:v>-1.8999999999999975</c:v>
                </c:pt>
                <c:pt idx="42">
                  <c:v>-1.7999999999999976</c:v>
                </c:pt>
                <c:pt idx="43">
                  <c:v>-1.7000000000000004</c:v>
                </c:pt>
                <c:pt idx="44">
                  <c:v>-1.5999999999999974</c:v>
                </c:pt>
                <c:pt idx="45">
                  <c:v>-1.5</c:v>
                </c:pt>
                <c:pt idx="46">
                  <c:v>-1.3999999999999975</c:v>
                </c:pt>
                <c:pt idx="47">
                  <c:v>-1.2999999999999974</c:v>
                </c:pt>
                <c:pt idx="48">
                  <c:v>-1.1999999999999975</c:v>
                </c:pt>
                <c:pt idx="49">
                  <c:v>-1.0999999999999974</c:v>
                </c:pt>
                <c:pt idx="50">
                  <c:v>-1</c:v>
                </c:pt>
                <c:pt idx="51">
                  <c:v>-0.89999999999999969</c:v>
                </c:pt>
                <c:pt idx="52">
                  <c:v>-0.79999999999999982</c:v>
                </c:pt>
                <c:pt idx="53">
                  <c:v>-0.69999999999999962</c:v>
                </c:pt>
                <c:pt idx="54">
                  <c:v>-0.59999999999999953</c:v>
                </c:pt>
                <c:pt idx="55">
                  <c:v>-0.5</c:v>
                </c:pt>
                <c:pt idx="56">
                  <c:v>-0.40000000000000008</c:v>
                </c:pt>
                <c:pt idx="57">
                  <c:v>-0.30000000000000032</c:v>
                </c:pt>
                <c:pt idx="58">
                  <c:v>-0.19999999999999957</c:v>
                </c:pt>
                <c:pt idx="59">
                  <c:v>-9.9999999999999881E-2</c:v>
                </c:pt>
                <c:pt idx="60">
                  <c:v>0</c:v>
                </c:pt>
                <c:pt idx="61">
                  <c:v>0.10000000000000053</c:v>
                </c:pt>
                <c:pt idx="62">
                  <c:v>0.20000000000000021</c:v>
                </c:pt>
                <c:pt idx="63">
                  <c:v>0.30000000000000082</c:v>
                </c:pt>
                <c:pt idx="64">
                  <c:v>0.40000000000000036</c:v>
                </c:pt>
                <c:pt idx="65">
                  <c:v>0.5</c:v>
                </c:pt>
                <c:pt idx="66">
                  <c:v>0.60000000000000064</c:v>
                </c:pt>
                <c:pt idx="67">
                  <c:v>0.70000000000000062</c:v>
                </c:pt>
                <c:pt idx="68">
                  <c:v>0.80000000000000071</c:v>
                </c:pt>
                <c:pt idx="69">
                  <c:v>0.90000000000000069</c:v>
                </c:pt>
                <c:pt idx="70">
                  <c:v>1</c:v>
                </c:pt>
                <c:pt idx="71">
                  <c:v>1.1000000000000005</c:v>
                </c:pt>
                <c:pt idx="72">
                  <c:v>1.2000000000000002</c:v>
                </c:pt>
                <c:pt idx="73">
                  <c:v>1.3000000000000007</c:v>
                </c:pt>
                <c:pt idx="74">
                  <c:v>1.4000000000000004</c:v>
                </c:pt>
                <c:pt idx="75">
                  <c:v>1.5</c:v>
                </c:pt>
                <c:pt idx="76">
                  <c:v>1.6000000000000005</c:v>
                </c:pt>
                <c:pt idx="77">
                  <c:v>1.7000000000000004</c:v>
                </c:pt>
                <c:pt idx="78">
                  <c:v>1.8000000000000007</c:v>
                </c:pt>
                <c:pt idx="79">
                  <c:v>1.9000000000000019</c:v>
                </c:pt>
                <c:pt idx="80">
                  <c:v>2</c:v>
                </c:pt>
                <c:pt idx="81">
                  <c:v>2.0999999999999988</c:v>
                </c:pt>
                <c:pt idx="82">
                  <c:v>2.2000000000000011</c:v>
                </c:pt>
                <c:pt idx="83">
                  <c:v>2.3000000000000007</c:v>
                </c:pt>
                <c:pt idx="84">
                  <c:v>2.4000000000000004</c:v>
                </c:pt>
                <c:pt idx="85">
                  <c:v>2.5</c:v>
                </c:pt>
                <c:pt idx="86">
                  <c:v>2.5999999999999988</c:v>
                </c:pt>
                <c:pt idx="87">
                  <c:v>2.7000000000000011</c:v>
                </c:pt>
                <c:pt idx="88">
                  <c:v>2.8000000000000007</c:v>
                </c:pt>
                <c:pt idx="89">
                  <c:v>2.9000000000000004</c:v>
                </c:pt>
                <c:pt idx="90">
                  <c:v>3</c:v>
                </c:pt>
                <c:pt idx="91">
                  <c:v>3.0999999999999988</c:v>
                </c:pt>
                <c:pt idx="92">
                  <c:v>3.2000000000000011</c:v>
                </c:pt>
                <c:pt idx="93">
                  <c:v>3.3000000000000007</c:v>
                </c:pt>
                <c:pt idx="94">
                  <c:v>3.4000000000000004</c:v>
                </c:pt>
                <c:pt idx="95">
                  <c:v>3.5</c:v>
                </c:pt>
                <c:pt idx="96">
                  <c:v>3.6000000000000014</c:v>
                </c:pt>
                <c:pt idx="97">
                  <c:v>3.7000000000000011</c:v>
                </c:pt>
                <c:pt idx="98">
                  <c:v>3.8000000000000007</c:v>
                </c:pt>
                <c:pt idx="99">
                  <c:v>3.9000000000000004</c:v>
                </c:pt>
                <c:pt idx="100">
                  <c:v>4</c:v>
                </c:pt>
                <c:pt idx="101">
                  <c:v>4.1000000000000005</c:v>
                </c:pt>
                <c:pt idx="102">
                  <c:v>4.2000000000000011</c:v>
                </c:pt>
                <c:pt idx="103">
                  <c:v>4.3000000000000007</c:v>
                </c:pt>
                <c:pt idx="104">
                  <c:v>4.4000000000000004</c:v>
                </c:pt>
                <c:pt idx="105">
                  <c:v>4.5</c:v>
                </c:pt>
                <c:pt idx="106">
                  <c:v>4.6000000000000005</c:v>
                </c:pt>
                <c:pt idx="107">
                  <c:v>4.7000000000000011</c:v>
                </c:pt>
                <c:pt idx="108">
                  <c:v>4.8000000000000007</c:v>
                </c:pt>
                <c:pt idx="109">
                  <c:v>4.9000000000000004</c:v>
                </c:pt>
                <c:pt idx="110">
                  <c:v>5</c:v>
                </c:pt>
                <c:pt idx="111">
                  <c:v>5.1000000000000005</c:v>
                </c:pt>
                <c:pt idx="112">
                  <c:v>5.2000000000000011</c:v>
                </c:pt>
                <c:pt idx="113">
                  <c:v>5.3000000000000007</c:v>
                </c:pt>
                <c:pt idx="114">
                  <c:v>5.4</c:v>
                </c:pt>
                <c:pt idx="115">
                  <c:v>5.5</c:v>
                </c:pt>
                <c:pt idx="116">
                  <c:v>5.6000000000000005</c:v>
                </c:pt>
                <c:pt idx="117">
                  <c:v>5.7000000000000011</c:v>
                </c:pt>
                <c:pt idx="118">
                  <c:v>5.8000000000000007</c:v>
                </c:pt>
                <c:pt idx="119">
                  <c:v>5.9</c:v>
                </c:pt>
                <c:pt idx="120">
                  <c:v>6</c:v>
                </c:pt>
              </c:numCache>
            </c:numRef>
          </c:xVal>
          <c:yVal>
            <c:numRef>
              <c:f>'[003121.xls]標準正規分布グラフ'!$B$1:$B$121</c:f>
              <c:numCache>
                <c:formatCode>General</c:formatCode>
                <c:ptCount val="121"/>
                <c:pt idx="0">
                  <c:v>6.0758828498233035E-9</c:v>
                </c:pt>
                <c:pt idx="1">
                  <c:v>1.1015763624682351E-8</c:v>
                </c:pt>
                <c:pt idx="2">
                  <c:v>1.9773196406244725E-8</c:v>
                </c:pt>
                <c:pt idx="3">
                  <c:v>3.513955094820446E-8</c:v>
                </c:pt>
                <c:pt idx="4">
                  <c:v>6.1826205001658771E-8</c:v>
                </c:pt>
                <c:pt idx="5">
                  <c:v>1.0769760042543308E-7</c:v>
                </c:pt>
                <c:pt idx="6">
                  <c:v>1.8573618445552958E-7</c:v>
                </c:pt>
                <c:pt idx="7">
                  <c:v>3.1713492167159865E-7</c:v>
                </c:pt>
                <c:pt idx="8">
                  <c:v>5.3610353446976294E-7</c:v>
                </c:pt>
                <c:pt idx="9">
                  <c:v>8.9724351623833808E-7</c:v>
                </c:pt>
                <c:pt idx="10">
                  <c:v>1.4867195147343017E-6</c:v>
                </c:pt>
                <c:pt idx="11">
                  <c:v>2.4389607458933615E-6</c:v>
                </c:pt>
                <c:pt idx="12">
                  <c:v>3.9612990910320863E-6</c:v>
                </c:pt>
                <c:pt idx="13">
                  <c:v>6.3698251788670924E-6</c:v>
                </c:pt>
                <c:pt idx="14">
                  <c:v>1.0140852065486791E-5</c:v>
                </c:pt>
                <c:pt idx="15">
                  <c:v>1.5983741106905519E-5</c:v>
                </c:pt>
                <c:pt idx="16">
                  <c:v>2.4942471290053542E-5</c:v>
                </c:pt>
                <c:pt idx="17">
                  <c:v>3.8535196742087197E-5</c:v>
                </c:pt>
                <c:pt idx="18">
                  <c:v>5.8943067756539936E-5</c:v>
                </c:pt>
                <c:pt idx="19">
                  <c:v>8.9261657177133104E-5</c:v>
                </c:pt>
                <c:pt idx="20">
                  <c:v>1.3383022576488561E-4</c:v>
                </c:pt>
                <c:pt idx="21">
                  <c:v>1.9865547139277326E-4</c:v>
                </c:pt>
                <c:pt idx="22">
                  <c:v>2.919469257914607E-4</c:v>
                </c:pt>
                <c:pt idx="23">
                  <c:v>4.247802705507536E-4</c:v>
                </c:pt>
                <c:pt idx="24">
                  <c:v>6.1190193011377396E-4</c:v>
                </c:pt>
                <c:pt idx="25">
                  <c:v>8.7268269504576048E-4</c:v>
                </c:pt>
                <c:pt idx="26">
                  <c:v>1.2322191684730225E-3</c:v>
                </c:pt>
                <c:pt idx="27">
                  <c:v>1.7225689390536838E-3</c:v>
                </c:pt>
                <c:pt idx="28">
                  <c:v>2.3840882014648452E-3</c:v>
                </c:pt>
                <c:pt idx="29">
                  <c:v>3.2668190561999299E-3</c:v>
                </c:pt>
                <c:pt idx="30">
                  <c:v>4.4318484119380231E-3</c:v>
                </c:pt>
                <c:pt idx="31">
                  <c:v>5.9525324197758538E-3</c:v>
                </c:pt>
                <c:pt idx="32">
                  <c:v>7.9154515829799807E-3</c:v>
                </c:pt>
                <c:pt idx="33">
                  <c:v>1.0420934814422607E-2</c:v>
                </c:pt>
                <c:pt idx="34">
                  <c:v>1.358296923368567E-2</c:v>
                </c:pt>
                <c:pt idx="35">
                  <c:v>1.7528300493568561E-2</c:v>
                </c:pt>
                <c:pt idx="36">
                  <c:v>2.2394530294842851E-2</c:v>
                </c:pt>
                <c:pt idx="37">
                  <c:v>2.8327037741601186E-2</c:v>
                </c:pt>
                <c:pt idx="38">
                  <c:v>3.5474592846231452E-2</c:v>
                </c:pt>
                <c:pt idx="39">
                  <c:v>4.3983595980427309E-2</c:v>
                </c:pt>
                <c:pt idx="40">
                  <c:v>5.3990966513188084E-2</c:v>
                </c:pt>
                <c:pt idx="41">
                  <c:v>6.5615814774676678E-2</c:v>
                </c:pt>
                <c:pt idx="42">
                  <c:v>7.895015830089408E-2</c:v>
                </c:pt>
                <c:pt idx="43">
                  <c:v>9.4049077376887114E-2</c:v>
                </c:pt>
                <c:pt idx="44">
                  <c:v>0.11092083467945552</c:v>
                </c:pt>
                <c:pt idx="45">
                  <c:v>0.12951759566589174</c:v>
                </c:pt>
                <c:pt idx="46">
                  <c:v>0.14972746563574496</c:v>
                </c:pt>
                <c:pt idx="47">
                  <c:v>0.17136859204780741</c:v>
                </c:pt>
                <c:pt idx="48">
                  <c:v>0.1941860549832129</c:v>
                </c:pt>
                <c:pt idx="49">
                  <c:v>0.21785217703255061</c:v>
                </c:pt>
                <c:pt idx="50">
                  <c:v>0.24197072451914334</c:v>
                </c:pt>
                <c:pt idx="51">
                  <c:v>0.26608524989875498</c:v>
                </c:pt>
                <c:pt idx="52">
                  <c:v>0.28969155276148273</c:v>
                </c:pt>
                <c:pt idx="53">
                  <c:v>0.31225393336676138</c:v>
                </c:pt>
                <c:pt idx="54">
                  <c:v>0.33322460289180039</c:v>
                </c:pt>
                <c:pt idx="55">
                  <c:v>0.35206532676429947</c:v>
                </c:pt>
                <c:pt idx="56">
                  <c:v>0.36827014030332333</c:v>
                </c:pt>
                <c:pt idx="57">
                  <c:v>0.38138781546052475</c:v>
                </c:pt>
                <c:pt idx="58">
                  <c:v>0.39104269397545727</c:v>
                </c:pt>
                <c:pt idx="59">
                  <c:v>0.39695254747701242</c:v>
                </c:pt>
                <c:pt idx="60">
                  <c:v>0.39894228040143281</c:v>
                </c:pt>
                <c:pt idx="61">
                  <c:v>0.39695254747701236</c:v>
                </c:pt>
                <c:pt idx="62">
                  <c:v>0.3910426939754571</c:v>
                </c:pt>
                <c:pt idx="63">
                  <c:v>0.38138781546052464</c:v>
                </c:pt>
                <c:pt idx="64">
                  <c:v>0.36827014030332322</c:v>
                </c:pt>
                <c:pt idx="65">
                  <c:v>0.35206532676429947</c:v>
                </c:pt>
                <c:pt idx="66">
                  <c:v>0.3332246028918</c:v>
                </c:pt>
                <c:pt idx="67">
                  <c:v>0.31225393336676138</c:v>
                </c:pt>
                <c:pt idx="68">
                  <c:v>0.28969155276148223</c:v>
                </c:pt>
                <c:pt idx="69">
                  <c:v>0.26608524989875482</c:v>
                </c:pt>
                <c:pt idx="70">
                  <c:v>0.24197072451914334</c:v>
                </c:pt>
                <c:pt idx="71">
                  <c:v>0.21785217703255039</c:v>
                </c:pt>
                <c:pt idx="72">
                  <c:v>0.19418605498321287</c:v>
                </c:pt>
                <c:pt idx="73">
                  <c:v>0.17136859204780724</c:v>
                </c:pt>
                <c:pt idx="74">
                  <c:v>0.14972746563574479</c:v>
                </c:pt>
                <c:pt idx="75">
                  <c:v>0.12951759566589174</c:v>
                </c:pt>
                <c:pt idx="76">
                  <c:v>0.11092083467945545</c:v>
                </c:pt>
                <c:pt idx="77">
                  <c:v>9.4049077376887114E-2</c:v>
                </c:pt>
                <c:pt idx="78">
                  <c:v>7.8950158300893969E-2</c:v>
                </c:pt>
                <c:pt idx="79">
                  <c:v>6.561581477467654E-2</c:v>
                </c:pt>
                <c:pt idx="80">
                  <c:v>5.3990966513188084E-2</c:v>
                </c:pt>
                <c:pt idx="81">
                  <c:v>4.3983595980427309E-2</c:v>
                </c:pt>
                <c:pt idx="82">
                  <c:v>3.5474592846231362E-2</c:v>
                </c:pt>
                <c:pt idx="83">
                  <c:v>2.8327037741601131E-2</c:v>
                </c:pt>
                <c:pt idx="84">
                  <c:v>2.2394530294842837E-2</c:v>
                </c:pt>
                <c:pt idx="85">
                  <c:v>1.7528300493568561E-2</c:v>
                </c:pt>
                <c:pt idx="86">
                  <c:v>1.358296923368567E-2</c:v>
                </c:pt>
                <c:pt idx="87">
                  <c:v>1.0420934814422581E-2</c:v>
                </c:pt>
                <c:pt idx="88">
                  <c:v>7.9154515829799512E-3</c:v>
                </c:pt>
                <c:pt idx="89">
                  <c:v>5.9525324197758503E-3</c:v>
                </c:pt>
                <c:pt idx="90">
                  <c:v>4.4318484119380231E-3</c:v>
                </c:pt>
                <c:pt idx="91">
                  <c:v>3.2668190561999299E-3</c:v>
                </c:pt>
                <c:pt idx="92">
                  <c:v>2.3840882014648352E-3</c:v>
                </c:pt>
                <c:pt idx="93">
                  <c:v>1.7225689390536797E-3</c:v>
                </c:pt>
                <c:pt idx="94">
                  <c:v>1.2322191684730208E-3</c:v>
                </c:pt>
                <c:pt idx="95">
                  <c:v>8.7268269504576048E-4</c:v>
                </c:pt>
                <c:pt idx="96">
                  <c:v>6.1190193011377006E-4</c:v>
                </c:pt>
                <c:pt idx="97">
                  <c:v>4.2478027055075095E-4</c:v>
                </c:pt>
                <c:pt idx="98">
                  <c:v>2.9194692579145995E-4</c:v>
                </c:pt>
                <c:pt idx="99">
                  <c:v>1.9865547139277285E-4</c:v>
                </c:pt>
                <c:pt idx="100">
                  <c:v>1.3383022576488561E-4</c:v>
                </c:pt>
                <c:pt idx="101">
                  <c:v>8.9261657177132521E-5</c:v>
                </c:pt>
                <c:pt idx="102">
                  <c:v>5.8943067756539774E-5</c:v>
                </c:pt>
                <c:pt idx="103">
                  <c:v>3.8535196742087048E-5</c:v>
                </c:pt>
                <c:pt idx="104">
                  <c:v>2.4942471290053542E-5</c:v>
                </c:pt>
                <c:pt idx="105">
                  <c:v>1.5983741106905519E-5</c:v>
                </c:pt>
                <c:pt idx="106">
                  <c:v>1.0140852065486704E-5</c:v>
                </c:pt>
                <c:pt idx="107">
                  <c:v>6.3698251788670763E-6</c:v>
                </c:pt>
                <c:pt idx="108">
                  <c:v>3.9612990910320745E-6</c:v>
                </c:pt>
                <c:pt idx="109">
                  <c:v>2.4389607458933615E-6</c:v>
                </c:pt>
                <c:pt idx="110">
                  <c:v>1.4867195147343017E-6</c:v>
                </c:pt>
                <c:pt idx="111">
                  <c:v>8.9724351623833056E-7</c:v>
                </c:pt>
                <c:pt idx="112">
                  <c:v>5.361035344697605E-7</c:v>
                </c:pt>
                <c:pt idx="113">
                  <c:v>3.1713492167159749E-7</c:v>
                </c:pt>
                <c:pt idx="114">
                  <c:v>1.8573618445552958E-7</c:v>
                </c:pt>
                <c:pt idx="115">
                  <c:v>1.0769760042543308E-7</c:v>
                </c:pt>
                <c:pt idx="116">
                  <c:v>6.1826205001658017E-8</c:v>
                </c:pt>
                <c:pt idx="117">
                  <c:v>3.5139550948204321E-8</c:v>
                </c:pt>
                <c:pt idx="118">
                  <c:v>1.9773196406244652E-8</c:v>
                </c:pt>
                <c:pt idx="119">
                  <c:v>1.1015763624682351E-8</c:v>
                </c:pt>
                <c:pt idx="120">
                  <c:v>6.0758828498233035E-9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D4E6-4F6B-B107-EB68F03645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145160"/>
        <c:axId val="511145552"/>
      </c:scatterChart>
      <c:valAx>
        <c:axId val="511145160"/>
        <c:scaling>
          <c:orientation val="minMax"/>
          <c:max val="6"/>
          <c:min val="-6"/>
        </c:scaling>
        <c:delete val="0"/>
        <c:axPos val="b"/>
        <c:numFmt formatCode="General" sourceLinked="1"/>
        <c:majorTickMark val="none"/>
        <c:minorTickMark val="none"/>
        <c:tickLblPos val="none"/>
        <c:txPr>
          <a:bodyPr rot="0" vert="horz"/>
          <a:lstStyle/>
          <a:p>
            <a:pPr>
              <a:defRPr/>
            </a:pPr>
            <a:endParaRPr lang="ja-JP"/>
          </a:p>
        </c:txPr>
        <c:crossAx val="511145552"/>
        <c:crosses val="autoZero"/>
        <c:crossBetween val="midCat"/>
      </c:valAx>
      <c:valAx>
        <c:axId val="5111455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1114516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33666335439824E-2"/>
          <c:y val="0.20983636647425252"/>
          <c:w val="0.9306632579744516"/>
          <c:h val="0.79016393442622856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'[003121.xls]標準正規分布グラフ'!$A$1:$A$121</c:f>
              <c:numCache>
                <c:formatCode>General</c:formatCode>
                <c:ptCount val="121"/>
                <c:pt idx="0">
                  <c:v>-6</c:v>
                </c:pt>
                <c:pt idx="1">
                  <c:v>-5.9</c:v>
                </c:pt>
                <c:pt idx="2">
                  <c:v>-5.8</c:v>
                </c:pt>
                <c:pt idx="3">
                  <c:v>-5.7</c:v>
                </c:pt>
                <c:pt idx="4">
                  <c:v>-5.6</c:v>
                </c:pt>
                <c:pt idx="5">
                  <c:v>-5.5</c:v>
                </c:pt>
                <c:pt idx="6">
                  <c:v>-5.4</c:v>
                </c:pt>
                <c:pt idx="7">
                  <c:v>-5.3</c:v>
                </c:pt>
                <c:pt idx="8">
                  <c:v>-5.2</c:v>
                </c:pt>
                <c:pt idx="9">
                  <c:v>-5.0999999999999996</c:v>
                </c:pt>
                <c:pt idx="10">
                  <c:v>-5</c:v>
                </c:pt>
                <c:pt idx="11">
                  <c:v>-4.9000000000000004</c:v>
                </c:pt>
                <c:pt idx="12">
                  <c:v>-4.8</c:v>
                </c:pt>
                <c:pt idx="13">
                  <c:v>-4.7</c:v>
                </c:pt>
                <c:pt idx="14">
                  <c:v>-4.5999999999999996</c:v>
                </c:pt>
                <c:pt idx="15">
                  <c:v>-4.5</c:v>
                </c:pt>
                <c:pt idx="16">
                  <c:v>-4.4000000000000004</c:v>
                </c:pt>
                <c:pt idx="17">
                  <c:v>-4.3</c:v>
                </c:pt>
                <c:pt idx="18">
                  <c:v>-4.2</c:v>
                </c:pt>
                <c:pt idx="19">
                  <c:v>-4.0999999999999996</c:v>
                </c:pt>
                <c:pt idx="20">
                  <c:v>-4</c:v>
                </c:pt>
                <c:pt idx="21">
                  <c:v>-3.9</c:v>
                </c:pt>
                <c:pt idx="22">
                  <c:v>-3.8</c:v>
                </c:pt>
                <c:pt idx="23">
                  <c:v>-3.6999999999999997</c:v>
                </c:pt>
                <c:pt idx="24">
                  <c:v>-3.5999999999999988</c:v>
                </c:pt>
                <c:pt idx="25">
                  <c:v>-3.5</c:v>
                </c:pt>
                <c:pt idx="26">
                  <c:v>-3.4</c:v>
                </c:pt>
                <c:pt idx="27">
                  <c:v>-3.3</c:v>
                </c:pt>
                <c:pt idx="28">
                  <c:v>-3.1999999999999997</c:v>
                </c:pt>
                <c:pt idx="29">
                  <c:v>-3.0999999999999988</c:v>
                </c:pt>
                <c:pt idx="30">
                  <c:v>-3</c:v>
                </c:pt>
                <c:pt idx="31">
                  <c:v>-2.9</c:v>
                </c:pt>
                <c:pt idx="32">
                  <c:v>-2.8</c:v>
                </c:pt>
                <c:pt idx="33">
                  <c:v>-2.6999999999999997</c:v>
                </c:pt>
                <c:pt idx="34">
                  <c:v>-2.5999999999999988</c:v>
                </c:pt>
                <c:pt idx="35">
                  <c:v>-2.5</c:v>
                </c:pt>
                <c:pt idx="36">
                  <c:v>-2.4</c:v>
                </c:pt>
                <c:pt idx="37">
                  <c:v>-2.2999999999999998</c:v>
                </c:pt>
                <c:pt idx="38">
                  <c:v>-2.1999999999999997</c:v>
                </c:pt>
                <c:pt idx="39">
                  <c:v>-2.0999999999999988</c:v>
                </c:pt>
                <c:pt idx="40">
                  <c:v>-2</c:v>
                </c:pt>
                <c:pt idx="41">
                  <c:v>-1.8999999999999975</c:v>
                </c:pt>
                <c:pt idx="42">
                  <c:v>-1.7999999999999974</c:v>
                </c:pt>
                <c:pt idx="43">
                  <c:v>-1.7000000000000002</c:v>
                </c:pt>
                <c:pt idx="44">
                  <c:v>-1.5999999999999974</c:v>
                </c:pt>
                <c:pt idx="45">
                  <c:v>-1.5</c:v>
                </c:pt>
                <c:pt idx="46">
                  <c:v>-1.3999999999999975</c:v>
                </c:pt>
                <c:pt idx="47">
                  <c:v>-1.2999999999999974</c:v>
                </c:pt>
                <c:pt idx="48">
                  <c:v>-1.1999999999999975</c:v>
                </c:pt>
                <c:pt idx="49">
                  <c:v>-1.0999999999999974</c:v>
                </c:pt>
                <c:pt idx="50">
                  <c:v>-1</c:v>
                </c:pt>
                <c:pt idx="51">
                  <c:v>-0.89999999999999969</c:v>
                </c:pt>
                <c:pt idx="52">
                  <c:v>-0.79999999999999982</c:v>
                </c:pt>
                <c:pt idx="53">
                  <c:v>-0.69999999999999962</c:v>
                </c:pt>
                <c:pt idx="54">
                  <c:v>-0.59999999999999953</c:v>
                </c:pt>
                <c:pt idx="55">
                  <c:v>-0.5</c:v>
                </c:pt>
                <c:pt idx="56">
                  <c:v>-0.40000000000000008</c:v>
                </c:pt>
                <c:pt idx="57">
                  <c:v>-0.30000000000000032</c:v>
                </c:pt>
                <c:pt idx="58">
                  <c:v>-0.19999999999999957</c:v>
                </c:pt>
                <c:pt idx="59">
                  <c:v>-9.9999999999999881E-2</c:v>
                </c:pt>
                <c:pt idx="60">
                  <c:v>0</c:v>
                </c:pt>
                <c:pt idx="61">
                  <c:v>0.10000000000000053</c:v>
                </c:pt>
                <c:pt idx="62">
                  <c:v>0.20000000000000021</c:v>
                </c:pt>
                <c:pt idx="63">
                  <c:v>0.30000000000000082</c:v>
                </c:pt>
                <c:pt idx="64">
                  <c:v>0.40000000000000036</c:v>
                </c:pt>
                <c:pt idx="65">
                  <c:v>0.5</c:v>
                </c:pt>
                <c:pt idx="66">
                  <c:v>0.60000000000000064</c:v>
                </c:pt>
                <c:pt idx="67">
                  <c:v>0.70000000000000062</c:v>
                </c:pt>
                <c:pt idx="68">
                  <c:v>0.80000000000000071</c:v>
                </c:pt>
                <c:pt idx="69">
                  <c:v>0.90000000000000069</c:v>
                </c:pt>
                <c:pt idx="70">
                  <c:v>1</c:v>
                </c:pt>
                <c:pt idx="71">
                  <c:v>1.1000000000000005</c:v>
                </c:pt>
                <c:pt idx="72">
                  <c:v>1.2000000000000002</c:v>
                </c:pt>
                <c:pt idx="73">
                  <c:v>1.3000000000000007</c:v>
                </c:pt>
                <c:pt idx="74">
                  <c:v>1.4000000000000004</c:v>
                </c:pt>
                <c:pt idx="75">
                  <c:v>1.5</c:v>
                </c:pt>
                <c:pt idx="76">
                  <c:v>1.6000000000000005</c:v>
                </c:pt>
                <c:pt idx="77">
                  <c:v>1.7000000000000002</c:v>
                </c:pt>
                <c:pt idx="78">
                  <c:v>1.8000000000000007</c:v>
                </c:pt>
                <c:pt idx="79">
                  <c:v>1.9000000000000021</c:v>
                </c:pt>
                <c:pt idx="80">
                  <c:v>2</c:v>
                </c:pt>
                <c:pt idx="81">
                  <c:v>2.0999999999999988</c:v>
                </c:pt>
                <c:pt idx="82">
                  <c:v>2.2000000000000011</c:v>
                </c:pt>
                <c:pt idx="83">
                  <c:v>2.3000000000000007</c:v>
                </c:pt>
                <c:pt idx="84">
                  <c:v>2.4000000000000004</c:v>
                </c:pt>
                <c:pt idx="85">
                  <c:v>2.5</c:v>
                </c:pt>
                <c:pt idx="86">
                  <c:v>2.5999999999999988</c:v>
                </c:pt>
                <c:pt idx="87">
                  <c:v>2.7000000000000011</c:v>
                </c:pt>
                <c:pt idx="88">
                  <c:v>2.8000000000000007</c:v>
                </c:pt>
                <c:pt idx="89">
                  <c:v>2.9000000000000004</c:v>
                </c:pt>
                <c:pt idx="90">
                  <c:v>3</c:v>
                </c:pt>
                <c:pt idx="91">
                  <c:v>3.0999999999999988</c:v>
                </c:pt>
                <c:pt idx="92">
                  <c:v>3.2000000000000011</c:v>
                </c:pt>
                <c:pt idx="93">
                  <c:v>3.3000000000000007</c:v>
                </c:pt>
                <c:pt idx="94">
                  <c:v>3.4000000000000004</c:v>
                </c:pt>
                <c:pt idx="95">
                  <c:v>3.5</c:v>
                </c:pt>
                <c:pt idx="96">
                  <c:v>3.6000000000000014</c:v>
                </c:pt>
                <c:pt idx="97">
                  <c:v>3.7000000000000011</c:v>
                </c:pt>
                <c:pt idx="98">
                  <c:v>3.8000000000000007</c:v>
                </c:pt>
                <c:pt idx="99">
                  <c:v>3.9000000000000004</c:v>
                </c:pt>
                <c:pt idx="100">
                  <c:v>4</c:v>
                </c:pt>
                <c:pt idx="101">
                  <c:v>4.1000000000000005</c:v>
                </c:pt>
                <c:pt idx="102">
                  <c:v>4.2000000000000011</c:v>
                </c:pt>
                <c:pt idx="103">
                  <c:v>4.3000000000000007</c:v>
                </c:pt>
                <c:pt idx="104">
                  <c:v>4.4000000000000004</c:v>
                </c:pt>
                <c:pt idx="105">
                  <c:v>4.5</c:v>
                </c:pt>
                <c:pt idx="106">
                  <c:v>4.6000000000000005</c:v>
                </c:pt>
                <c:pt idx="107">
                  <c:v>4.7000000000000011</c:v>
                </c:pt>
                <c:pt idx="108">
                  <c:v>4.8000000000000007</c:v>
                </c:pt>
                <c:pt idx="109">
                  <c:v>4.9000000000000004</c:v>
                </c:pt>
                <c:pt idx="110">
                  <c:v>5</c:v>
                </c:pt>
                <c:pt idx="111">
                  <c:v>5.1000000000000005</c:v>
                </c:pt>
                <c:pt idx="112">
                  <c:v>5.2000000000000011</c:v>
                </c:pt>
                <c:pt idx="113">
                  <c:v>5.3000000000000007</c:v>
                </c:pt>
                <c:pt idx="114">
                  <c:v>5.4</c:v>
                </c:pt>
                <c:pt idx="115">
                  <c:v>5.5</c:v>
                </c:pt>
                <c:pt idx="116">
                  <c:v>5.6000000000000005</c:v>
                </c:pt>
                <c:pt idx="117">
                  <c:v>5.7000000000000011</c:v>
                </c:pt>
                <c:pt idx="118">
                  <c:v>5.8000000000000007</c:v>
                </c:pt>
                <c:pt idx="119">
                  <c:v>5.9</c:v>
                </c:pt>
                <c:pt idx="120">
                  <c:v>6</c:v>
                </c:pt>
              </c:numCache>
            </c:numRef>
          </c:xVal>
          <c:yVal>
            <c:numRef>
              <c:f>'[003121.xls]標準正規分布グラフ'!$B$1:$B$121</c:f>
              <c:numCache>
                <c:formatCode>General</c:formatCode>
                <c:ptCount val="121"/>
                <c:pt idx="0">
                  <c:v>6.0758828498233035E-9</c:v>
                </c:pt>
                <c:pt idx="1">
                  <c:v>1.1015763624682351E-8</c:v>
                </c:pt>
                <c:pt idx="2">
                  <c:v>1.9773196406244725E-8</c:v>
                </c:pt>
                <c:pt idx="3">
                  <c:v>3.5139550948204446E-8</c:v>
                </c:pt>
                <c:pt idx="4">
                  <c:v>6.1826205001658771E-8</c:v>
                </c:pt>
                <c:pt idx="5">
                  <c:v>1.0769760042543308E-7</c:v>
                </c:pt>
                <c:pt idx="6">
                  <c:v>1.8573618445552958E-7</c:v>
                </c:pt>
                <c:pt idx="7">
                  <c:v>3.1713492167159865E-7</c:v>
                </c:pt>
                <c:pt idx="8">
                  <c:v>5.3610353446976272E-7</c:v>
                </c:pt>
                <c:pt idx="9">
                  <c:v>8.9724351623833808E-7</c:v>
                </c:pt>
                <c:pt idx="10">
                  <c:v>1.4867195147343017E-6</c:v>
                </c:pt>
                <c:pt idx="11">
                  <c:v>2.4389607458933615E-6</c:v>
                </c:pt>
                <c:pt idx="12">
                  <c:v>3.9612990910320863E-6</c:v>
                </c:pt>
                <c:pt idx="13">
                  <c:v>6.3698251788670924E-6</c:v>
                </c:pt>
                <c:pt idx="14">
                  <c:v>1.0140852065486787E-5</c:v>
                </c:pt>
                <c:pt idx="15">
                  <c:v>1.5983741106905519E-5</c:v>
                </c:pt>
                <c:pt idx="16">
                  <c:v>2.4942471290053542E-5</c:v>
                </c:pt>
                <c:pt idx="17">
                  <c:v>3.8535196742087197E-5</c:v>
                </c:pt>
                <c:pt idx="18">
                  <c:v>5.8943067756539936E-5</c:v>
                </c:pt>
                <c:pt idx="19">
                  <c:v>8.9261657177133104E-5</c:v>
                </c:pt>
                <c:pt idx="20">
                  <c:v>1.3383022576488556E-4</c:v>
                </c:pt>
                <c:pt idx="21">
                  <c:v>1.9865547139277326E-4</c:v>
                </c:pt>
                <c:pt idx="22">
                  <c:v>2.919469257914607E-4</c:v>
                </c:pt>
                <c:pt idx="23">
                  <c:v>4.247802705507536E-4</c:v>
                </c:pt>
                <c:pt idx="24">
                  <c:v>6.1190193011377385E-4</c:v>
                </c:pt>
                <c:pt idx="25">
                  <c:v>8.7268269504575994E-4</c:v>
                </c:pt>
                <c:pt idx="26">
                  <c:v>1.2322191684730225E-3</c:v>
                </c:pt>
                <c:pt idx="27">
                  <c:v>1.7225689390536838E-3</c:v>
                </c:pt>
                <c:pt idx="28">
                  <c:v>2.3840882014648452E-3</c:v>
                </c:pt>
                <c:pt idx="29">
                  <c:v>3.2668190561999295E-3</c:v>
                </c:pt>
                <c:pt idx="30">
                  <c:v>4.4318484119380231E-3</c:v>
                </c:pt>
                <c:pt idx="31">
                  <c:v>5.9525324197758529E-3</c:v>
                </c:pt>
                <c:pt idx="32">
                  <c:v>7.9154515829799807E-3</c:v>
                </c:pt>
                <c:pt idx="33">
                  <c:v>1.0420934814422605E-2</c:v>
                </c:pt>
                <c:pt idx="34">
                  <c:v>1.3582969233685667E-2</c:v>
                </c:pt>
                <c:pt idx="35">
                  <c:v>1.7528300493568561E-2</c:v>
                </c:pt>
                <c:pt idx="36">
                  <c:v>2.2394530294842851E-2</c:v>
                </c:pt>
                <c:pt idx="37">
                  <c:v>2.8327037741601186E-2</c:v>
                </c:pt>
                <c:pt idx="38">
                  <c:v>3.5474592846231452E-2</c:v>
                </c:pt>
                <c:pt idx="39">
                  <c:v>4.3983595980427233E-2</c:v>
                </c:pt>
                <c:pt idx="40">
                  <c:v>5.3990966513188084E-2</c:v>
                </c:pt>
                <c:pt idx="41">
                  <c:v>6.5615814774676651E-2</c:v>
                </c:pt>
                <c:pt idx="42">
                  <c:v>7.8950158300894066E-2</c:v>
                </c:pt>
                <c:pt idx="43">
                  <c:v>9.4049077376887114E-2</c:v>
                </c:pt>
                <c:pt idx="44">
                  <c:v>0.1109208346794555</c:v>
                </c:pt>
                <c:pt idx="45">
                  <c:v>0.12951759566589174</c:v>
                </c:pt>
                <c:pt idx="46">
                  <c:v>0.14972746563574496</c:v>
                </c:pt>
                <c:pt idx="47">
                  <c:v>0.17136859204780741</c:v>
                </c:pt>
                <c:pt idx="48">
                  <c:v>0.19418605498321287</c:v>
                </c:pt>
                <c:pt idx="49">
                  <c:v>0.21785217703255061</c:v>
                </c:pt>
                <c:pt idx="50">
                  <c:v>0.24197072451914334</c:v>
                </c:pt>
                <c:pt idx="51">
                  <c:v>0.26608524989875498</c:v>
                </c:pt>
                <c:pt idx="52">
                  <c:v>0.28969155276148273</c:v>
                </c:pt>
                <c:pt idx="53">
                  <c:v>0.31225393336676138</c:v>
                </c:pt>
                <c:pt idx="54">
                  <c:v>0.33322460289180039</c:v>
                </c:pt>
                <c:pt idx="55">
                  <c:v>0.35206532676429947</c:v>
                </c:pt>
                <c:pt idx="56">
                  <c:v>0.36827014030332333</c:v>
                </c:pt>
                <c:pt idx="57">
                  <c:v>0.38138781546052475</c:v>
                </c:pt>
                <c:pt idx="58">
                  <c:v>0.39104269397545727</c:v>
                </c:pt>
                <c:pt idx="59">
                  <c:v>0.39695254747701242</c:v>
                </c:pt>
                <c:pt idx="60">
                  <c:v>0.39894228040143281</c:v>
                </c:pt>
                <c:pt idx="61">
                  <c:v>0.39695254747701236</c:v>
                </c:pt>
                <c:pt idx="62">
                  <c:v>0.3910426939754571</c:v>
                </c:pt>
                <c:pt idx="63">
                  <c:v>0.38138781546052464</c:v>
                </c:pt>
                <c:pt idx="64">
                  <c:v>0.36827014030332322</c:v>
                </c:pt>
                <c:pt idx="65">
                  <c:v>0.35206532676429947</c:v>
                </c:pt>
                <c:pt idx="66">
                  <c:v>0.3332246028918</c:v>
                </c:pt>
                <c:pt idx="67">
                  <c:v>0.31225393336676138</c:v>
                </c:pt>
                <c:pt idx="68">
                  <c:v>0.28969155276148223</c:v>
                </c:pt>
                <c:pt idx="69">
                  <c:v>0.26608524989875482</c:v>
                </c:pt>
                <c:pt idx="70">
                  <c:v>0.24197072451914334</c:v>
                </c:pt>
                <c:pt idx="71">
                  <c:v>0.21785217703255039</c:v>
                </c:pt>
                <c:pt idx="72">
                  <c:v>0.19418605498321287</c:v>
                </c:pt>
                <c:pt idx="73">
                  <c:v>0.17136859204780724</c:v>
                </c:pt>
                <c:pt idx="74">
                  <c:v>0.14972746563574479</c:v>
                </c:pt>
                <c:pt idx="75">
                  <c:v>0.12951759566589174</c:v>
                </c:pt>
                <c:pt idx="76">
                  <c:v>0.11092083467945545</c:v>
                </c:pt>
                <c:pt idx="77">
                  <c:v>9.4049077376887114E-2</c:v>
                </c:pt>
                <c:pt idx="78">
                  <c:v>7.8950158300893969E-2</c:v>
                </c:pt>
                <c:pt idx="79">
                  <c:v>6.561581477467654E-2</c:v>
                </c:pt>
                <c:pt idx="80">
                  <c:v>5.3990966513188084E-2</c:v>
                </c:pt>
                <c:pt idx="81">
                  <c:v>4.3983595980427233E-2</c:v>
                </c:pt>
                <c:pt idx="82">
                  <c:v>3.5474592846231355E-2</c:v>
                </c:pt>
                <c:pt idx="83">
                  <c:v>2.8327037741601131E-2</c:v>
                </c:pt>
                <c:pt idx="84">
                  <c:v>2.2394530294842837E-2</c:v>
                </c:pt>
                <c:pt idx="85">
                  <c:v>1.7528300493568561E-2</c:v>
                </c:pt>
                <c:pt idx="86">
                  <c:v>1.3582969233685667E-2</c:v>
                </c:pt>
                <c:pt idx="87">
                  <c:v>1.0420934814422567E-2</c:v>
                </c:pt>
                <c:pt idx="88">
                  <c:v>7.9154515829799512E-3</c:v>
                </c:pt>
                <c:pt idx="89">
                  <c:v>5.9525324197758503E-3</c:v>
                </c:pt>
                <c:pt idx="90">
                  <c:v>4.4318484119380231E-3</c:v>
                </c:pt>
                <c:pt idx="91">
                  <c:v>3.2668190561999295E-3</c:v>
                </c:pt>
                <c:pt idx="92">
                  <c:v>2.3840882014648352E-3</c:v>
                </c:pt>
                <c:pt idx="93">
                  <c:v>1.7225689390536788E-3</c:v>
                </c:pt>
                <c:pt idx="94">
                  <c:v>1.2322191684730208E-3</c:v>
                </c:pt>
                <c:pt idx="95">
                  <c:v>8.7268269504575994E-4</c:v>
                </c:pt>
                <c:pt idx="96">
                  <c:v>6.1190193011377006E-4</c:v>
                </c:pt>
                <c:pt idx="97">
                  <c:v>4.2478027055075095E-4</c:v>
                </c:pt>
                <c:pt idx="98">
                  <c:v>2.9194692579145995E-4</c:v>
                </c:pt>
                <c:pt idx="99">
                  <c:v>1.9865547139277285E-4</c:v>
                </c:pt>
                <c:pt idx="100">
                  <c:v>1.3383022576488556E-4</c:v>
                </c:pt>
                <c:pt idx="101">
                  <c:v>8.9261657177132521E-5</c:v>
                </c:pt>
                <c:pt idx="102">
                  <c:v>5.8943067756539774E-5</c:v>
                </c:pt>
                <c:pt idx="103">
                  <c:v>3.8535196742087041E-5</c:v>
                </c:pt>
                <c:pt idx="104">
                  <c:v>2.4942471290053542E-5</c:v>
                </c:pt>
                <c:pt idx="105">
                  <c:v>1.5983741106905519E-5</c:v>
                </c:pt>
                <c:pt idx="106">
                  <c:v>1.0140852065486699E-5</c:v>
                </c:pt>
                <c:pt idx="107">
                  <c:v>6.3698251788670763E-6</c:v>
                </c:pt>
                <c:pt idx="108">
                  <c:v>3.9612990910320745E-6</c:v>
                </c:pt>
                <c:pt idx="109">
                  <c:v>2.4389607458933615E-6</c:v>
                </c:pt>
                <c:pt idx="110">
                  <c:v>1.4867195147343017E-6</c:v>
                </c:pt>
                <c:pt idx="111">
                  <c:v>8.9724351623833056E-7</c:v>
                </c:pt>
                <c:pt idx="112">
                  <c:v>5.361035344697605E-7</c:v>
                </c:pt>
                <c:pt idx="113">
                  <c:v>3.1713492167159749E-7</c:v>
                </c:pt>
                <c:pt idx="114">
                  <c:v>1.8573618445552958E-7</c:v>
                </c:pt>
                <c:pt idx="115">
                  <c:v>1.0769760042543308E-7</c:v>
                </c:pt>
                <c:pt idx="116">
                  <c:v>6.1826205001658004E-8</c:v>
                </c:pt>
                <c:pt idx="117">
                  <c:v>3.5139550948204321E-8</c:v>
                </c:pt>
                <c:pt idx="118">
                  <c:v>1.9773196406244652E-8</c:v>
                </c:pt>
                <c:pt idx="119">
                  <c:v>1.1015763624682351E-8</c:v>
                </c:pt>
                <c:pt idx="120">
                  <c:v>6.0758828498233035E-9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3770-4A14-8D14-55BFCA0A0A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142416"/>
        <c:axId val="511140064"/>
      </c:scatterChart>
      <c:valAx>
        <c:axId val="511142416"/>
        <c:scaling>
          <c:orientation val="minMax"/>
          <c:max val="6"/>
          <c:min val="-6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ja-JP"/>
          </a:p>
        </c:txPr>
        <c:crossAx val="511140064"/>
        <c:crosses val="autoZero"/>
        <c:crossBetween val="midCat"/>
      </c:valAx>
      <c:valAx>
        <c:axId val="5111400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1114241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ja-JP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 w="28575" cap="rnd">
              <a:solidFill>
                <a:srgbClr val="000042"/>
              </a:solidFill>
              <a:round/>
            </a:ln>
            <a:effectLst/>
          </c:spPr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2F4-4D7D-A363-CFFC2CA726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1143200"/>
        <c:axId val="511143592"/>
      </c:lineChart>
      <c:catAx>
        <c:axId val="51114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4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1143592"/>
        <c:crossesAt val="0"/>
        <c:auto val="0"/>
        <c:lblAlgn val="ctr"/>
        <c:lblOffset val="100"/>
        <c:noMultiLvlLbl val="0"/>
      </c:catAx>
      <c:valAx>
        <c:axId val="511143592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solidFill>
              <a:srgbClr val="00004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1143200"/>
        <c:crossesAt val="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 w="28575" cap="rnd">
              <a:solidFill>
                <a:srgbClr val="000042"/>
              </a:solidFill>
              <a:round/>
            </a:ln>
            <a:effectLst/>
          </c:spPr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6A9-42F7-BDDE-5340755013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1145944"/>
        <c:axId val="511146336"/>
      </c:lineChart>
      <c:catAx>
        <c:axId val="511145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4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1146336"/>
        <c:crossesAt val="0"/>
        <c:auto val="0"/>
        <c:lblAlgn val="ctr"/>
        <c:lblOffset val="100"/>
        <c:noMultiLvlLbl val="0"/>
      </c:catAx>
      <c:valAx>
        <c:axId val="511146336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solidFill>
              <a:srgbClr val="00004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1145944"/>
        <c:crossesAt val="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 w="28575" cap="rnd">
              <a:solidFill>
                <a:srgbClr val="000042"/>
              </a:solidFill>
              <a:round/>
            </a:ln>
            <a:effectLst/>
          </c:spPr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3">
                  <c:v>4</c:v>
                </c:pt>
                <c:pt idx="4">
                  <c:v>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3A6-4224-9F81-C51693742B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1147120"/>
        <c:axId val="483290928"/>
      </c:lineChart>
      <c:catAx>
        <c:axId val="51114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4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83290928"/>
        <c:crossesAt val="0"/>
        <c:auto val="0"/>
        <c:lblAlgn val="ctr"/>
        <c:lblOffset val="100"/>
        <c:noMultiLvlLbl val="0"/>
      </c:catAx>
      <c:valAx>
        <c:axId val="483290928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solidFill>
              <a:srgbClr val="00004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1147120"/>
        <c:crossesAt val="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 w="28575" cap="rnd">
              <a:solidFill>
                <a:srgbClr val="000042"/>
              </a:solidFill>
              <a:round/>
            </a:ln>
            <a:effectLst/>
          </c:spPr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08A-4133-B67D-28EEA781B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283872"/>
        <c:axId val="483294848"/>
      </c:lineChart>
      <c:catAx>
        <c:axId val="48328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4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83294848"/>
        <c:crossesAt val="0"/>
        <c:auto val="0"/>
        <c:lblAlgn val="ctr"/>
        <c:lblOffset val="100"/>
        <c:noMultiLvlLbl val="0"/>
      </c:catAx>
      <c:valAx>
        <c:axId val="483294848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solidFill>
              <a:srgbClr val="00004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EBFF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83283872"/>
        <c:crossesAt val="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439163797040402E-2"/>
          <c:y val="4.9180327868852472E-2"/>
          <c:w val="0.9306632579744516"/>
          <c:h val="0.79016393442622856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'[003121.xls]標準正規分布グラフ'!$A$1:$A$121</c:f>
              <c:numCache>
                <c:formatCode>General</c:formatCode>
                <c:ptCount val="121"/>
                <c:pt idx="0">
                  <c:v>-6</c:v>
                </c:pt>
                <c:pt idx="1">
                  <c:v>-5.9</c:v>
                </c:pt>
                <c:pt idx="2">
                  <c:v>-5.8</c:v>
                </c:pt>
                <c:pt idx="3">
                  <c:v>-5.7</c:v>
                </c:pt>
                <c:pt idx="4">
                  <c:v>-5.6</c:v>
                </c:pt>
                <c:pt idx="5">
                  <c:v>-5.5</c:v>
                </c:pt>
                <c:pt idx="6">
                  <c:v>-5.4</c:v>
                </c:pt>
                <c:pt idx="7">
                  <c:v>-5.3</c:v>
                </c:pt>
                <c:pt idx="8">
                  <c:v>-5.2</c:v>
                </c:pt>
                <c:pt idx="9">
                  <c:v>-5.0999999999999996</c:v>
                </c:pt>
                <c:pt idx="10">
                  <c:v>-5</c:v>
                </c:pt>
                <c:pt idx="11">
                  <c:v>-4.9000000000000004</c:v>
                </c:pt>
                <c:pt idx="12">
                  <c:v>-4.8</c:v>
                </c:pt>
                <c:pt idx="13">
                  <c:v>-4.7</c:v>
                </c:pt>
                <c:pt idx="14">
                  <c:v>-4.5999999999999996</c:v>
                </c:pt>
                <c:pt idx="15">
                  <c:v>-4.5</c:v>
                </c:pt>
                <c:pt idx="16">
                  <c:v>-4.4000000000000004</c:v>
                </c:pt>
                <c:pt idx="17">
                  <c:v>-4.3</c:v>
                </c:pt>
                <c:pt idx="18">
                  <c:v>-4.2</c:v>
                </c:pt>
                <c:pt idx="19">
                  <c:v>-4.0999999999999996</c:v>
                </c:pt>
                <c:pt idx="20">
                  <c:v>-4</c:v>
                </c:pt>
                <c:pt idx="21">
                  <c:v>-3.9</c:v>
                </c:pt>
                <c:pt idx="22">
                  <c:v>-3.8</c:v>
                </c:pt>
                <c:pt idx="23">
                  <c:v>-3.6999999999999997</c:v>
                </c:pt>
                <c:pt idx="24">
                  <c:v>-3.5999999999999988</c:v>
                </c:pt>
                <c:pt idx="25">
                  <c:v>-3.5</c:v>
                </c:pt>
                <c:pt idx="26">
                  <c:v>-3.4</c:v>
                </c:pt>
                <c:pt idx="27">
                  <c:v>-3.3</c:v>
                </c:pt>
                <c:pt idx="28">
                  <c:v>-3.1999999999999997</c:v>
                </c:pt>
                <c:pt idx="29">
                  <c:v>-3.0999999999999988</c:v>
                </c:pt>
                <c:pt idx="30">
                  <c:v>-3</c:v>
                </c:pt>
                <c:pt idx="31">
                  <c:v>-2.9</c:v>
                </c:pt>
                <c:pt idx="32">
                  <c:v>-2.8</c:v>
                </c:pt>
                <c:pt idx="33">
                  <c:v>-2.6999999999999997</c:v>
                </c:pt>
                <c:pt idx="34">
                  <c:v>-2.5999999999999988</c:v>
                </c:pt>
                <c:pt idx="35">
                  <c:v>-2.5</c:v>
                </c:pt>
                <c:pt idx="36">
                  <c:v>-2.4</c:v>
                </c:pt>
                <c:pt idx="37">
                  <c:v>-2.2999999999999998</c:v>
                </c:pt>
                <c:pt idx="38">
                  <c:v>-2.1999999999999997</c:v>
                </c:pt>
                <c:pt idx="39">
                  <c:v>-2.0999999999999988</c:v>
                </c:pt>
                <c:pt idx="40">
                  <c:v>-2</c:v>
                </c:pt>
                <c:pt idx="41">
                  <c:v>-1.8999999999999975</c:v>
                </c:pt>
                <c:pt idx="42">
                  <c:v>-1.7999999999999974</c:v>
                </c:pt>
                <c:pt idx="43">
                  <c:v>-1.7000000000000002</c:v>
                </c:pt>
                <c:pt idx="44">
                  <c:v>-1.5999999999999974</c:v>
                </c:pt>
                <c:pt idx="45">
                  <c:v>-1.5</c:v>
                </c:pt>
                <c:pt idx="46">
                  <c:v>-1.3999999999999975</c:v>
                </c:pt>
                <c:pt idx="47">
                  <c:v>-1.2999999999999974</c:v>
                </c:pt>
                <c:pt idx="48">
                  <c:v>-1.1999999999999975</c:v>
                </c:pt>
                <c:pt idx="49">
                  <c:v>-1.0999999999999974</c:v>
                </c:pt>
                <c:pt idx="50">
                  <c:v>-1</c:v>
                </c:pt>
                <c:pt idx="51">
                  <c:v>-0.89999999999999969</c:v>
                </c:pt>
                <c:pt idx="52">
                  <c:v>-0.79999999999999982</c:v>
                </c:pt>
                <c:pt idx="53">
                  <c:v>-0.69999999999999962</c:v>
                </c:pt>
                <c:pt idx="54">
                  <c:v>-0.59999999999999953</c:v>
                </c:pt>
                <c:pt idx="55">
                  <c:v>-0.5</c:v>
                </c:pt>
                <c:pt idx="56">
                  <c:v>-0.40000000000000008</c:v>
                </c:pt>
                <c:pt idx="57">
                  <c:v>-0.30000000000000032</c:v>
                </c:pt>
                <c:pt idx="58">
                  <c:v>-0.19999999999999957</c:v>
                </c:pt>
                <c:pt idx="59">
                  <c:v>-9.9999999999999881E-2</c:v>
                </c:pt>
                <c:pt idx="60">
                  <c:v>0</c:v>
                </c:pt>
                <c:pt idx="61">
                  <c:v>0.10000000000000053</c:v>
                </c:pt>
                <c:pt idx="62">
                  <c:v>0.20000000000000021</c:v>
                </c:pt>
                <c:pt idx="63">
                  <c:v>0.30000000000000082</c:v>
                </c:pt>
                <c:pt idx="64">
                  <c:v>0.40000000000000036</c:v>
                </c:pt>
                <c:pt idx="65">
                  <c:v>0.5</c:v>
                </c:pt>
                <c:pt idx="66">
                  <c:v>0.60000000000000064</c:v>
                </c:pt>
                <c:pt idx="67">
                  <c:v>0.70000000000000062</c:v>
                </c:pt>
                <c:pt idx="68">
                  <c:v>0.80000000000000071</c:v>
                </c:pt>
                <c:pt idx="69">
                  <c:v>0.90000000000000069</c:v>
                </c:pt>
                <c:pt idx="70">
                  <c:v>1</c:v>
                </c:pt>
                <c:pt idx="71">
                  <c:v>1.1000000000000005</c:v>
                </c:pt>
                <c:pt idx="72">
                  <c:v>1.2000000000000002</c:v>
                </c:pt>
                <c:pt idx="73">
                  <c:v>1.3000000000000007</c:v>
                </c:pt>
                <c:pt idx="74">
                  <c:v>1.4000000000000004</c:v>
                </c:pt>
                <c:pt idx="75">
                  <c:v>1.5</c:v>
                </c:pt>
                <c:pt idx="76">
                  <c:v>1.6000000000000005</c:v>
                </c:pt>
                <c:pt idx="77">
                  <c:v>1.7000000000000002</c:v>
                </c:pt>
                <c:pt idx="78">
                  <c:v>1.8000000000000007</c:v>
                </c:pt>
                <c:pt idx="79">
                  <c:v>1.9000000000000021</c:v>
                </c:pt>
                <c:pt idx="80">
                  <c:v>2</c:v>
                </c:pt>
                <c:pt idx="81">
                  <c:v>2.0999999999999988</c:v>
                </c:pt>
                <c:pt idx="82">
                  <c:v>2.2000000000000011</c:v>
                </c:pt>
                <c:pt idx="83">
                  <c:v>2.3000000000000007</c:v>
                </c:pt>
                <c:pt idx="84">
                  <c:v>2.4000000000000004</c:v>
                </c:pt>
                <c:pt idx="85">
                  <c:v>2.5</c:v>
                </c:pt>
                <c:pt idx="86">
                  <c:v>2.5999999999999988</c:v>
                </c:pt>
                <c:pt idx="87">
                  <c:v>2.7000000000000011</c:v>
                </c:pt>
                <c:pt idx="88">
                  <c:v>2.8000000000000007</c:v>
                </c:pt>
                <c:pt idx="89">
                  <c:v>2.9000000000000004</c:v>
                </c:pt>
                <c:pt idx="90">
                  <c:v>3</c:v>
                </c:pt>
                <c:pt idx="91">
                  <c:v>3.0999999999999988</c:v>
                </c:pt>
                <c:pt idx="92">
                  <c:v>3.2000000000000011</c:v>
                </c:pt>
                <c:pt idx="93">
                  <c:v>3.3000000000000007</c:v>
                </c:pt>
                <c:pt idx="94">
                  <c:v>3.4000000000000004</c:v>
                </c:pt>
                <c:pt idx="95">
                  <c:v>3.5</c:v>
                </c:pt>
                <c:pt idx="96">
                  <c:v>3.6000000000000014</c:v>
                </c:pt>
                <c:pt idx="97">
                  <c:v>3.7000000000000011</c:v>
                </c:pt>
                <c:pt idx="98">
                  <c:v>3.8000000000000007</c:v>
                </c:pt>
                <c:pt idx="99">
                  <c:v>3.9000000000000004</c:v>
                </c:pt>
                <c:pt idx="100">
                  <c:v>4</c:v>
                </c:pt>
                <c:pt idx="101">
                  <c:v>4.1000000000000005</c:v>
                </c:pt>
                <c:pt idx="102">
                  <c:v>4.2000000000000011</c:v>
                </c:pt>
                <c:pt idx="103">
                  <c:v>4.3000000000000007</c:v>
                </c:pt>
                <c:pt idx="104">
                  <c:v>4.4000000000000004</c:v>
                </c:pt>
                <c:pt idx="105">
                  <c:v>4.5</c:v>
                </c:pt>
                <c:pt idx="106">
                  <c:v>4.6000000000000005</c:v>
                </c:pt>
                <c:pt idx="107">
                  <c:v>4.7000000000000011</c:v>
                </c:pt>
                <c:pt idx="108">
                  <c:v>4.8000000000000007</c:v>
                </c:pt>
                <c:pt idx="109">
                  <c:v>4.9000000000000004</c:v>
                </c:pt>
                <c:pt idx="110">
                  <c:v>5</c:v>
                </c:pt>
                <c:pt idx="111">
                  <c:v>5.1000000000000005</c:v>
                </c:pt>
                <c:pt idx="112">
                  <c:v>5.2000000000000011</c:v>
                </c:pt>
                <c:pt idx="113">
                  <c:v>5.3000000000000007</c:v>
                </c:pt>
                <c:pt idx="114">
                  <c:v>5.4</c:v>
                </c:pt>
                <c:pt idx="115">
                  <c:v>5.5</c:v>
                </c:pt>
                <c:pt idx="116">
                  <c:v>5.6000000000000005</c:v>
                </c:pt>
                <c:pt idx="117">
                  <c:v>5.7000000000000011</c:v>
                </c:pt>
                <c:pt idx="118">
                  <c:v>5.8000000000000007</c:v>
                </c:pt>
                <c:pt idx="119">
                  <c:v>5.9</c:v>
                </c:pt>
                <c:pt idx="120">
                  <c:v>6</c:v>
                </c:pt>
              </c:numCache>
            </c:numRef>
          </c:xVal>
          <c:yVal>
            <c:numRef>
              <c:f>'[003121.xls]標準正規分布グラフ'!$B$1:$B$121</c:f>
              <c:numCache>
                <c:formatCode>General</c:formatCode>
                <c:ptCount val="121"/>
                <c:pt idx="0">
                  <c:v>6.0758828498233035E-9</c:v>
                </c:pt>
                <c:pt idx="1">
                  <c:v>1.1015763624682351E-8</c:v>
                </c:pt>
                <c:pt idx="2">
                  <c:v>1.9773196406244725E-8</c:v>
                </c:pt>
                <c:pt idx="3">
                  <c:v>3.5139550948204446E-8</c:v>
                </c:pt>
                <c:pt idx="4">
                  <c:v>6.1826205001658771E-8</c:v>
                </c:pt>
                <c:pt idx="5">
                  <c:v>1.0769760042543308E-7</c:v>
                </c:pt>
                <c:pt idx="6">
                  <c:v>1.8573618445552958E-7</c:v>
                </c:pt>
                <c:pt idx="7">
                  <c:v>3.1713492167159865E-7</c:v>
                </c:pt>
                <c:pt idx="8">
                  <c:v>5.3610353446976272E-7</c:v>
                </c:pt>
                <c:pt idx="9">
                  <c:v>8.9724351623833808E-7</c:v>
                </c:pt>
                <c:pt idx="10">
                  <c:v>1.4867195147343017E-6</c:v>
                </c:pt>
                <c:pt idx="11">
                  <c:v>2.4389607458933615E-6</c:v>
                </c:pt>
                <c:pt idx="12">
                  <c:v>3.9612990910320863E-6</c:v>
                </c:pt>
                <c:pt idx="13">
                  <c:v>6.3698251788670924E-6</c:v>
                </c:pt>
                <c:pt idx="14">
                  <c:v>1.0140852065486787E-5</c:v>
                </c:pt>
                <c:pt idx="15">
                  <c:v>1.5983741106905519E-5</c:v>
                </c:pt>
                <c:pt idx="16">
                  <c:v>2.4942471290053542E-5</c:v>
                </c:pt>
                <c:pt idx="17">
                  <c:v>3.8535196742087197E-5</c:v>
                </c:pt>
                <c:pt idx="18">
                  <c:v>5.8943067756539936E-5</c:v>
                </c:pt>
                <c:pt idx="19">
                  <c:v>8.9261657177133104E-5</c:v>
                </c:pt>
                <c:pt idx="20">
                  <c:v>1.3383022576488556E-4</c:v>
                </c:pt>
                <c:pt idx="21">
                  <c:v>1.9865547139277326E-4</c:v>
                </c:pt>
                <c:pt idx="22">
                  <c:v>2.919469257914607E-4</c:v>
                </c:pt>
                <c:pt idx="23">
                  <c:v>4.247802705507536E-4</c:v>
                </c:pt>
                <c:pt idx="24">
                  <c:v>6.1190193011377385E-4</c:v>
                </c:pt>
                <c:pt idx="25">
                  <c:v>8.7268269504575994E-4</c:v>
                </c:pt>
                <c:pt idx="26">
                  <c:v>1.2322191684730225E-3</c:v>
                </c:pt>
                <c:pt idx="27">
                  <c:v>1.7225689390536838E-3</c:v>
                </c:pt>
                <c:pt idx="28">
                  <c:v>2.3840882014648452E-3</c:v>
                </c:pt>
                <c:pt idx="29">
                  <c:v>3.2668190561999295E-3</c:v>
                </c:pt>
                <c:pt idx="30">
                  <c:v>4.4318484119380231E-3</c:v>
                </c:pt>
                <c:pt idx="31">
                  <c:v>5.9525324197758529E-3</c:v>
                </c:pt>
                <c:pt idx="32">
                  <c:v>7.9154515829799807E-3</c:v>
                </c:pt>
                <c:pt idx="33">
                  <c:v>1.0420934814422605E-2</c:v>
                </c:pt>
                <c:pt idx="34">
                  <c:v>1.3582969233685667E-2</c:v>
                </c:pt>
                <c:pt idx="35">
                  <c:v>1.7528300493568561E-2</c:v>
                </c:pt>
                <c:pt idx="36">
                  <c:v>2.2394530294842851E-2</c:v>
                </c:pt>
                <c:pt idx="37">
                  <c:v>2.8327037741601186E-2</c:v>
                </c:pt>
                <c:pt idx="38">
                  <c:v>3.5474592846231452E-2</c:v>
                </c:pt>
                <c:pt idx="39">
                  <c:v>4.3983595980427233E-2</c:v>
                </c:pt>
                <c:pt idx="40">
                  <c:v>5.3990966513188084E-2</c:v>
                </c:pt>
                <c:pt idx="41">
                  <c:v>6.5615814774676651E-2</c:v>
                </c:pt>
                <c:pt idx="42">
                  <c:v>7.8950158300894066E-2</c:v>
                </c:pt>
                <c:pt idx="43">
                  <c:v>9.4049077376887114E-2</c:v>
                </c:pt>
                <c:pt idx="44">
                  <c:v>0.1109208346794555</c:v>
                </c:pt>
                <c:pt idx="45">
                  <c:v>0.12951759566589174</c:v>
                </c:pt>
                <c:pt idx="46">
                  <c:v>0.14972746563574496</c:v>
                </c:pt>
                <c:pt idx="47">
                  <c:v>0.17136859204780741</c:v>
                </c:pt>
                <c:pt idx="48">
                  <c:v>0.19418605498321287</c:v>
                </c:pt>
                <c:pt idx="49">
                  <c:v>0.21785217703255061</c:v>
                </c:pt>
                <c:pt idx="50">
                  <c:v>0.24197072451914334</c:v>
                </c:pt>
                <c:pt idx="51">
                  <c:v>0.26608524989875498</c:v>
                </c:pt>
                <c:pt idx="52">
                  <c:v>0.28969155276148273</c:v>
                </c:pt>
                <c:pt idx="53">
                  <c:v>0.31225393336676138</c:v>
                </c:pt>
                <c:pt idx="54">
                  <c:v>0.33322460289180039</c:v>
                </c:pt>
                <c:pt idx="55">
                  <c:v>0.35206532676429947</c:v>
                </c:pt>
                <c:pt idx="56">
                  <c:v>0.36827014030332333</c:v>
                </c:pt>
                <c:pt idx="57">
                  <c:v>0.38138781546052475</c:v>
                </c:pt>
                <c:pt idx="58">
                  <c:v>0.39104269397545727</c:v>
                </c:pt>
                <c:pt idx="59">
                  <c:v>0.39695254747701242</c:v>
                </c:pt>
                <c:pt idx="60">
                  <c:v>0.39894228040143281</c:v>
                </c:pt>
                <c:pt idx="61">
                  <c:v>0.39695254747701236</c:v>
                </c:pt>
                <c:pt idx="62">
                  <c:v>0.3910426939754571</c:v>
                </c:pt>
                <c:pt idx="63">
                  <c:v>0.38138781546052464</c:v>
                </c:pt>
                <c:pt idx="64">
                  <c:v>0.36827014030332322</c:v>
                </c:pt>
                <c:pt idx="65">
                  <c:v>0.35206532676429947</c:v>
                </c:pt>
                <c:pt idx="66">
                  <c:v>0.3332246028918</c:v>
                </c:pt>
                <c:pt idx="67">
                  <c:v>0.31225393336676138</c:v>
                </c:pt>
                <c:pt idx="68">
                  <c:v>0.28969155276148223</c:v>
                </c:pt>
                <c:pt idx="69">
                  <c:v>0.26608524989875482</c:v>
                </c:pt>
                <c:pt idx="70">
                  <c:v>0.24197072451914334</c:v>
                </c:pt>
                <c:pt idx="71">
                  <c:v>0.21785217703255039</c:v>
                </c:pt>
                <c:pt idx="72">
                  <c:v>0.19418605498321287</c:v>
                </c:pt>
                <c:pt idx="73">
                  <c:v>0.17136859204780724</c:v>
                </c:pt>
                <c:pt idx="74">
                  <c:v>0.14972746563574479</c:v>
                </c:pt>
                <c:pt idx="75">
                  <c:v>0.12951759566589174</c:v>
                </c:pt>
                <c:pt idx="76">
                  <c:v>0.11092083467945545</c:v>
                </c:pt>
                <c:pt idx="77">
                  <c:v>9.4049077376887114E-2</c:v>
                </c:pt>
                <c:pt idx="78">
                  <c:v>7.8950158300893969E-2</c:v>
                </c:pt>
                <c:pt idx="79">
                  <c:v>6.561581477467654E-2</c:v>
                </c:pt>
                <c:pt idx="80">
                  <c:v>5.3990966513188084E-2</c:v>
                </c:pt>
                <c:pt idx="81">
                  <c:v>4.3983595980427233E-2</c:v>
                </c:pt>
                <c:pt idx="82">
                  <c:v>3.5474592846231355E-2</c:v>
                </c:pt>
                <c:pt idx="83">
                  <c:v>2.8327037741601131E-2</c:v>
                </c:pt>
                <c:pt idx="84">
                  <c:v>2.2394530294842837E-2</c:v>
                </c:pt>
                <c:pt idx="85">
                  <c:v>1.7528300493568561E-2</c:v>
                </c:pt>
                <c:pt idx="86">
                  <c:v>1.3582969233685667E-2</c:v>
                </c:pt>
                <c:pt idx="87">
                  <c:v>1.0420934814422567E-2</c:v>
                </c:pt>
                <c:pt idx="88">
                  <c:v>7.9154515829799512E-3</c:v>
                </c:pt>
                <c:pt idx="89">
                  <c:v>5.9525324197758503E-3</c:v>
                </c:pt>
                <c:pt idx="90">
                  <c:v>4.4318484119380231E-3</c:v>
                </c:pt>
                <c:pt idx="91">
                  <c:v>3.2668190561999295E-3</c:v>
                </c:pt>
                <c:pt idx="92">
                  <c:v>2.3840882014648352E-3</c:v>
                </c:pt>
                <c:pt idx="93">
                  <c:v>1.7225689390536788E-3</c:v>
                </c:pt>
                <c:pt idx="94">
                  <c:v>1.2322191684730208E-3</c:v>
                </c:pt>
                <c:pt idx="95">
                  <c:v>8.7268269504575994E-4</c:v>
                </c:pt>
                <c:pt idx="96">
                  <c:v>6.1190193011377006E-4</c:v>
                </c:pt>
                <c:pt idx="97">
                  <c:v>4.2478027055075095E-4</c:v>
                </c:pt>
                <c:pt idx="98">
                  <c:v>2.9194692579145995E-4</c:v>
                </c:pt>
                <c:pt idx="99">
                  <c:v>1.9865547139277285E-4</c:v>
                </c:pt>
                <c:pt idx="100">
                  <c:v>1.3383022576488556E-4</c:v>
                </c:pt>
                <c:pt idx="101">
                  <c:v>8.9261657177132521E-5</c:v>
                </c:pt>
                <c:pt idx="102">
                  <c:v>5.8943067756539774E-5</c:v>
                </c:pt>
                <c:pt idx="103">
                  <c:v>3.8535196742087041E-5</c:v>
                </c:pt>
                <c:pt idx="104">
                  <c:v>2.4942471290053542E-5</c:v>
                </c:pt>
                <c:pt idx="105">
                  <c:v>1.5983741106905519E-5</c:v>
                </c:pt>
                <c:pt idx="106">
                  <c:v>1.0140852065486699E-5</c:v>
                </c:pt>
                <c:pt idx="107">
                  <c:v>6.3698251788670763E-6</c:v>
                </c:pt>
                <c:pt idx="108">
                  <c:v>3.9612990910320745E-6</c:v>
                </c:pt>
                <c:pt idx="109">
                  <c:v>2.4389607458933615E-6</c:v>
                </c:pt>
                <c:pt idx="110">
                  <c:v>1.4867195147343017E-6</c:v>
                </c:pt>
                <c:pt idx="111">
                  <c:v>8.9724351623833056E-7</c:v>
                </c:pt>
                <c:pt idx="112">
                  <c:v>5.361035344697605E-7</c:v>
                </c:pt>
                <c:pt idx="113">
                  <c:v>3.1713492167159749E-7</c:v>
                </c:pt>
                <c:pt idx="114">
                  <c:v>1.8573618445552958E-7</c:v>
                </c:pt>
                <c:pt idx="115">
                  <c:v>1.0769760042543308E-7</c:v>
                </c:pt>
                <c:pt idx="116">
                  <c:v>6.1826205001658004E-8</c:v>
                </c:pt>
                <c:pt idx="117">
                  <c:v>3.5139550948204321E-8</c:v>
                </c:pt>
                <c:pt idx="118">
                  <c:v>1.9773196406244652E-8</c:v>
                </c:pt>
                <c:pt idx="119">
                  <c:v>1.1015763624682351E-8</c:v>
                </c:pt>
                <c:pt idx="120">
                  <c:v>6.0758828498233035E-9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4A17-4DC0-B8F5-C90E612A1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120464"/>
        <c:axId val="511120856"/>
      </c:scatterChart>
      <c:valAx>
        <c:axId val="511120464"/>
        <c:scaling>
          <c:orientation val="minMax"/>
          <c:max val="6"/>
          <c:min val="-6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ja-JP"/>
          </a:p>
        </c:txPr>
        <c:crossAx val="511120856"/>
        <c:crosses val="autoZero"/>
        <c:crossBetween val="midCat"/>
      </c:valAx>
      <c:valAx>
        <c:axId val="511120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1112046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 w="28575" cap="rnd">
              <a:solidFill>
                <a:srgbClr val="00004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3">
                  <c:v>4.9000000000000004</c:v>
                </c:pt>
                <c:pt idx="4">
                  <c:v>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F6A-4EBE-A8D2-E80640341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1133792"/>
        <c:axId val="511139672"/>
      </c:lineChart>
      <c:catAx>
        <c:axId val="51113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4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1139672"/>
        <c:crossesAt val="0"/>
        <c:auto val="0"/>
        <c:lblAlgn val="ctr"/>
        <c:lblOffset val="100"/>
        <c:noMultiLvlLbl val="0"/>
      </c:catAx>
      <c:valAx>
        <c:axId val="511139672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solidFill>
              <a:srgbClr val="00004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1133792"/>
        <c:crossesAt val="1"/>
        <c:crossBetween val="midCat"/>
      </c:valAx>
      <c:spPr>
        <a:noFill/>
        <a:ln>
          <a:solidFill>
            <a:srgbClr val="000042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194825672334538E-3"/>
          <c:y val="1.7947624808031547E-2"/>
          <c:w val="0.66271138741947355"/>
          <c:h val="0.49011840953696928"/>
        </c:manualLayout>
      </c:layout>
      <c:scatterChart>
        <c:scatterStyle val="smoothMarker"/>
        <c:varyColors val="0"/>
        <c:ser>
          <c:idx val="0"/>
          <c:order val="0"/>
          <c:spPr>
            <a:ln w="53975">
              <a:solidFill>
                <a:srgbClr val="FF0066"/>
              </a:solidFill>
            </a:ln>
          </c:spPr>
          <c:marker>
            <c:symbol val="none"/>
          </c:marker>
          <c:xVal>
            <c:numRef>
              <c:f>'[003121.xls]標準正規分布グラフ'!$A$1:$A$121</c:f>
              <c:numCache>
                <c:formatCode>General</c:formatCode>
                <c:ptCount val="121"/>
                <c:pt idx="0">
                  <c:v>-6</c:v>
                </c:pt>
                <c:pt idx="1">
                  <c:v>-5.9</c:v>
                </c:pt>
                <c:pt idx="2">
                  <c:v>-5.8</c:v>
                </c:pt>
                <c:pt idx="3">
                  <c:v>-5.7</c:v>
                </c:pt>
                <c:pt idx="4">
                  <c:v>-5.6</c:v>
                </c:pt>
                <c:pt idx="5">
                  <c:v>-5.5</c:v>
                </c:pt>
                <c:pt idx="6">
                  <c:v>-5.4</c:v>
                </c:pt>
                <c:pt idx="7">
                  <c:v>-5.3</c:v>
                </c:pt>
                <c:pt idx="8">
                  <c:v>-5.2</c:v>
                </c:pt>
                <c:pt idx="9">
                  <c:v>-5.0999999999999996</c:v>
                </c:pt>
                <c:pt idx="10">
                  <c:v>-5</c:v>
                </c:pt>
                <c:pt idx="11">
                  <c:v>-4.9000000000000004</c:v>
                </c:pt>
                <c:pt idx="12">
                  <c:v>-4.8</c:v>
                </c:pt>
                <c:pt idx="13">
                  <c:v>-4.7</c:v>
                </c:pt>
                <c:pt idx="14">
                  <c:v>-4.5999999999999996</c:v>
                </c:pt>
                <c:pt idx="15">
                  <c:v>-4.5</c:v>
                </c:pt>
                <c:pt idx="16">
                  <c:v>-4.4000000000000004</c:v>
                </c:pt>
                <c:pt idx="17">
                  <c:v>-4.3</c:v>
                </c:pt>
                <c:pt idx="18">
                  <c:v>-4.2</c:v>
                </c:pt>
                <c:pt idx="19">
                  <c:v>-4.0999999999999996</c:v>
                </c:pt>
                <c:pt idx="20">
                  <c:v>-4</c:v>
                </c:pt>
                <c:pt idx="21">
                  <c:v>-3.9</c:v>
                </c:pt>
                <c:pt idx="22">
                  <c:v>-3.8</c:v>
                </c:pt>
                <c:pt idx="23">
                  <c:v>-3.6999999999999997</c:v>
                </c:pt>
                <c:pt idx="24">
                  <c:v>-3.5999999999999988</c:v>
                </c:pt>
                <c:pt idx="25">
                  <c:v>-3.5</c:v>
                </c:pt>
                <c:pt idx="26">
                  <c:v>-3.4</c:v>
                </c:pt>
                <c:pt idx="27">
                  <c:v>-3.3</c:v>
                </c:pt>
                <c:pt idx="28">
                  <c:v>-3.1999999999999997</c:v>
                </c:pt>
                <c:pt idx="29">
                  <c:v>-3.0999999999999988</c:v>
                </c:pt>
                <c:pt idx="30">
                  <c:v>-3</c:v>
                </c:pt>
                <c:pt idx="31">
                  <c:v>-2.9</c:v>
                </c:pt>
                <c:pt idx="32">
                  <c:v>-2.8</c:v>
                </c:pt>
                <c:pt idx="33">
                  <c:v>-2.6999999999999997</c:v>
                </c:pt>
                <c:pt idx="34">
                  <c:v>-2.5999999999999988</c:v>
                </c:pt>
                <c:pt idx="35">
                  <c:v>-2.5</c:v>
                </c:pt>
                <c:pt idx="36">
                  <c:v>-2.4</c:v>
                </c:pt>
                <c:pt idx="37">
                  <c:v>-2.2999999999999998</c:v>
                </c:pt>
                <c:pt idx="38">
                  <c:v>-2.1999999999999997</c:v>
                </c:pt>
                <c:pt idx="39">
                  <c:v>-2.0999999999999988</c:v>
                </c:pt>
                <c:pt idx="40">
                  <c:v>-2</c:v>
                </c:pt>
                <c:pt idx="41">
                  <c:v>-1.8999999999999975</c:v>
                </c:pt>
                <c:pt idx="42">
                  <c:v>-1.7999999999999976</c:v>
                </c:pt>
                <c:pt idx="43">
                  <c:v>-1.7000000000000004</c:v>
                </c:pt>
                <c:pt idx="44">
                  <c:v>-1.5999999999999974</c:v>
                </c:pt>
                <c:pt idx="45">
                  <c:v>-1.5</c:v>
                </c:pt>
                <c:pt idx="46">
                  <c:v>-1.3999999999999975</c:v>
                </c:pt>
                <c:pt idx="47">
                  <c:v>-1.2999999999999974</c:v>
                </c:pt>
                <c:pt idx="48">
                  <c:v>-1.1999999999999975</c:v>
                </c:pt>
                <c:pt idx="49">
                  <c:v>-1.0999999999999974</c:v>
                </c:pt>
                <c:pt idx="50">
                  <c:v>-1</c:v>
                </c:pt>
                <c:pt idx="51">
                  <c:v>-0.89999999999999969</c:v>
                </c:pt>
                <c:pt idx="52">
                  <c:v>-0.79999999999999982</c:v>
                </c:pt>
                <c:pt idx="53">
                  <c:v>-0.69999999999999962</c:v>
                </c:pt>
                <c:pt idx="54">
                  <c:v>-0.59999999999999953</c:v>
                </c:pt>
                <c:pt idx="55">
                  <c:v>-0.5</c:v>
                </c:pt>
                <c:pt idx="56">
                  <c:v>-0.40000000000000008</c:v>
                </c:pt>
                <c:pt idx="57">
                  <c:v>-0.30000000000000032</c:v>
                </c:pt>
                <c:pt idx="58">
                  <c:v>-0.19999999999999957</c:v>
                </c:pt>
                <c:pt idx="59">
                  <c:v>-9.9999999999999881E-2</c:v>
                </c:pt>
                <c:pt idx="60">
                  <c:v>0</c:v>
                </c:pt>
                <c:pt idx="61">
                  <c:v>0.10000000000000053</c:v>
                </c:pt>
                <c:pt idx="62">
                  <c:v>0.20000000000000021</c:v>
                </c:pt>
                <c:pt idx="63">
                  <c:v>0.30000000000000082</c:v>
                </c:pt>
                <c:pt idx="64">
                  <c:v>0.40000000000000036</c:v>
                </c:pt>
                <c:pt idx="65">
                  <c:v>0.5</c:v>
                </c:pt>
                <c:pt idx="66">
                  <c:v>0.60000000000000064</c:v>
                </c:pt>
                <c:pt idx="67">
                  <c:v>0.70000000000000062</c:v>
                </c:pt>
                <c:pt idx="68">
                  <c:v>0.80000000000000071</c:v>
                </c:pt>
                <c:pt idx="69">
                  <c:v>0.90000000000000069</c:v>
                </c:pt>
                <c:pt idx="70">
                  <c:v>1</c:v>
                </c:pt>
                <c:pt idx="71">
                  <c:v>1.1000000000000005</c:v>
                </c:pt>
                <c:pt idx="72">
                  <c:v>1.2000000000000002</c:v>
                </c:pt>
                <c:pt idx="73">
                  <c:v>1.3000000000000007</c:v>
                </c:pt>
                <c:pt idx="74">
                  <c:v>1.4000000000000004</c:v>
                </c:pt>
                <c:pt idx="75">
                  <c:v>1.5</c:v>
                </c:pt>
                <c:pt idx="76">
                  <c:v>1.6000000000000005</c:v>
                </c:pt>
                <c:pt idx="77">
                  <c:v>1.7000000000000004</c:v>
                </c:pt>
                <c:pt idx="78">
                  <c:v>1.8000000000000007</c:v>
                </c:pt>
                <c:pt idx="79">
                  <c:v>1.9000000000000019</c:v>
                </c:pt>
                <c:pt idx="80">
                  <c:v>2</c:v>
                </c:pt>
                <c:pt idx="81">
                  <c:v>2.0999999999999988</c:v>
                </c:pt>
                <c:pt idx="82">
                  <c:v>2.2000000000000011</c:v>
                </c:pt>
                <c:pt idx="83">
                  <c:v>2.3000000000000007</c:v>
                </c:pt>
                <c:pt idx="84">
                  <c:v>2.4000000000000004</c:v>
                </c:pt>
                <c:pt idx="85">
                  <c:v>2.5</c:v>
                </c:pt>
                <c:pt idx="86">
                  <c:v>2.5999999999999988</c:v>
                </c:pt>
                <c:pt idx="87">
                  <c:v>2.7000000000000011</c:v>
                </c:pt>
                <c:pt idx="88">
                  <c:v>2.8000000000000007</c:v>
                </c:pt>
                <c:pt idx="89">
                  <c:v>2.9000000000000004</c:v>
                </c:pt>
                <c:pt idx="90">
                  <c:v>3</c:v>
                </c:pt>
                <c:pt idx="91">
                  <c:v>3.0999999999999988</c:v>
                </c:pt>
                <c:pt idx="92">
                  <c:v>3.2000000000000011</c:v>
                </c:pt>
                <c:pt idx="93">
                  <c:v>3.3000000000000007</c:v>
                </c:pt>
                <c:pt idx="94">
                  <c:v>3.4000000000000004</c:v>
                </c:pt>
                <c:pt idx="95">
                  <c:v>3.5</c:v>
                </c:pt>
                <c:pt idx="96">
                  <c:v>3.6000000000000014</c:v>
                </c:pt>
                <c:pt idx="97">
                  <c:v>3.7000000000000011</c:v>
                </c:pt>
                <c:pt idx="98">
                  <c:v>3.8000000000000007</c:v>
                </c:pt>
                <c:pt idx="99">
                  <c:v>3.9000000000000004</c:v>
                </c:pt>
                <c:pt idx="100">
                  <c:v>4</c:v>
                </c:pt>
                <c:pt idx="101">
                  <c:v>4.1000000000000005</c:v>
                </c:pt>
                <c:pt idx="102">
                  <c:v>4.2000000000000011</c:v>
                </c:pt>
                <c:pt idx="103">
                  <c:v>4.3000000000000007</c:v>
                </c:pt>
                <c:pt idx="104">
                  <c:v>4.4000000000000004</c:v>
                </c:pt>
                <c:pt idx="105">
                  <c:v>4.5</c:v>
                </c:pt>
                <c:pt idx="106">
                  <c:v>4.6000000000000005</c:v>
                </c:pt>
                <c:pt idx="107">
                  <c:v>4.7000000000000011</c:v>
                </c:pt>
                <c:pt idx="108">
                  <c:v>4.8000000000000007</c:v>
                </c:pt>
                <c:pt idx="109">
                  <c:v>4.9000000000000004</c:v>
                </c:pt>
                <c:pt idx="110">
                  <c:v>5</c:v>
                </c:pt>
                <c:pt idx="111">
                  <c:v>5.1000000000000005</c:v>
                </c:pt>
                <c:pt idx="112">
                  <c:v>5.2000000000000011</c:v>
                </c:pt>
                <c:pt idx="113">
                  <c:v>5.3000000000000007</c:v>
                </c:pt>
                <c:pt idx="114">
                  <c:v>5.4</c:v>
                </c:pt>
                <c:pt idx="115">
                  <c:v>5.5</c:v>
                </c:pt>
                <c:pt idx="116">
                  <c:v>5.6000000000000005</c:v>
                </c:pt>
                <c:pt idx="117">
                  <c:v>5.7000000000000011</c:v>
                </c:pt>
                <c:pt idx="118">
                  <c:v>5.8000000000000007</c:v>
                </c:pt>
                <c:pt idx="119">
                  <c:v>5.9</c:v>
                </c:pt>
                <c:pt idx="120">
                  <c:v>6</c:v>
                </c:pt>
              </c:numCache>
            </c:numRef>
          </c:xVal>
          <c:yVal>
            <c:numRef>
              <c:f>'[003121.xls]標準正規分布グラフ'!$B$1:$B$121</c:f>
              <c:numCache>
                <c:formatCode>General</c:formatCode>
                <c:ptCount val="121"/>
                <c:pt idx="0">
                  <c:v>6.0758828498233035E-9</c:v>
                </c:pt>
                <c:pt idx="1">
                  <c:v>1.1015763624682351E-8</c:v>
                </c:pt>
                <c:pt idx="2">
                  <c:v>1.9773196406244725E-8</c:v>
                </c:pt>
                <c:pt idx="3">
                  <c:v>3.513955094820446E-8</c:v>
                </c:pt>
                <c:pt idx="4">
                  <c:v>6.1826205001658771E-8</c:v>
                </c:pt>
                <c:pt idx="5">
                  <c:v>1.0769760042543308E-7</c:v>
                </c:pt>
                <c:pt idx="6">
                  <c:v>1.8573618445552958E-7</c:v>
                </c:pt>
                <c:pt idx="7">
                  <c:v>3.1713492167159865E-7</c:v>
                </c:pt>
                <c:pt idx="8">
                  <c:v>5.3610353446976294E-7</c:v>
                </c:pt>
                <c:pt idx="9">
                  <c:v>8.9724351623833808E-7</c:v>
                </c:pt>
                <c:pt idx="10">
                  <c:v>1.4867195147343017E-6</c:v>
                </c:pt>
                <c:pt idx="11">
                  <c:v>2.4389607458933615E-6</c:v>
                </c:pt>
                <c:pt idx="12">
                  <c:v>3.9612990910320863E-6</c:v>
                </c:pt>
                <c:pt idx="13">
                  <c:v>6.3698251788670924E-6</c:v>
                </c:pt>
                <c:pt idx="14">
                  <c:v>1.0140852065486791E-5</c:v>
                </c:pt>
                <c:pt idx="15">
                  <c:v>1.5983741106905519E-5</c:v>
                </c:pt>
                <c:pt idx="16">
                  <c:v>2.4942471290053542E-5</c:v>
                </c:pt>
                <c:pt idx="17">
                  <c:v>3.8535196742087197E-5</c:v>
                </c:pt>
                <c:pt idx="18">
                  <c:v>5.8943067756539936E-5</c:v>
                </c:pt>
                <c:pt idx="19">
                  <c:v>8.9261657177133104E-5</c:v>
                </c:pt>
                <c:pt idx="20">
                  <c:v>1.3383022576488561E-4</c:v>
                </c:pt>
                <c:pt idx="21">
                  <c:v>1.9865547139277326E-4</c:v>
                </c:pt>
                <c:pt idx="22">
                  <c:v>2.919469257914607E-4</c:v>
                </c:pt>
                <c:pt idx="23">
                  <c:v>4.247802705507536E-4</c:v>
                </c:pt>
                <c:pt idx="24">
                  <c:v>6.1190193011377396E-4</c:v>
                </c:pt>
                <c:pt idx="25">
                  <c:v>8.7268269504576048E-4</c:v>
                </c:pt>
                <c:pt idx="26">
                  <c:v>1.2322191684730225E-3</c:v>
                </c:pt>
                <c:pt idx="27">
                  <c:v>1.7225689390536838E-3</c:v>
                </c:pt>
                <c:pt idx="28">
                  <c:v>2.3840882014648452E-3</c:v>
                </c:pt>
                <c:pt idx="29">
                  <c:v>3.2668190561999299E-3</c:v>
                </c:pt>
                <c:pt idx="30">
                  <c:v>4.4318484119380231E-3</c:v>
                </c:pt>
                <c:pt idx="31">
                  <c:v>5.9525324197758538E-3</c:v>
                </c:pt>
                <c:pt idx="32">
                  <c:v>7.9154515829799807E-3</c:v>
                </c:pt>
                <c:pt idx="33">
                  <c:v>1.0420934814422607E-2</c:v>
                </c:pt>
                <c:pt idx="34">
                  <c:v>1.358296923368567E-2</c:v>
                </c:pt>
                <c:pt idx="35">
                  <c:v>1.7528300493568561E-2</c:v>
                </c:pt>
                <c:pt idx="36">
                  <c:v>2.2394530294842851E-2</c:v>
                </c:pt>
                <c:pt idx="37">
                  <c:v>2.8327037741601186E-2</c:v>
                </c:pt>
                <c:pt idx="38">
                  <c:v>3.5474592846231452E-2</c:v>
                </c:pt>
                <c:pt idx="39">
                  <c:v>4.3983595980427309E-2</c:v>
                </c:pt>
                <c:pt idx="40">
                  <c:v>5.3990966513188084E-2</c:v>
                </c:pt>
                <c:pt idx="41">
                  <c:v>6.5615814774676678E-2</c:v>
                </c:pt>
                <c:pt idx="42">
                  <c:v>7.895015830089408E-2</c:v>
                </c:pt>
                <c:pt idx="43">
                  <c:v>9.4049077376887114E-2</c:v>
                </c:pt>
                <c:pt idx="44">
                  <c:v>0.11092083467945552</c:v>
                </c:pt>
                <c:pt idx="45">
                  <c:v>0.12951759566589174</c:v>
                </c:pt>
                <c:pt idx="46">
                  <c:v>0.14972746563574496</c:v>
                </c:pt>
                <c:pt idx="47">
                  <c:v>0.17136859204780741</c:v>
                </c:pt>
                <c:pt idx="48">
                  <c:v>0.1941860549832129</c:v>
                </c:pt>
                <c:pt idx="49">
                  <c:v>0.21785217703255061</c:v>
                </c:pt>
                <c:pt idx="50">
                  <c:v>0.24197072451914334</c:v>
                </c:pt>
                <c:pt idx="51">
                  <c:v>0.26608524989875498</c:v>
                </c:pt>
                <c:pt idx="52">
                  <c:v>0.28969155276148273</c:v>
                </c:pt>
                <c:pt idx="53">
                  <c:v>0.31225393336676138</c:v>
                </c:pt>
                <c:pt idx="54">
                  <c:v>0.33322460289180039</c:v>
                </c:pt>
                <c:pt idx="55">
                  <c:v>0.35206532676429947</c:v>
                </c:pt>
                <c:pt idx="56">
                  <c:v>0.36827014030332333</c:v>
                </c:pt>
                <c:pt idx="57">
                  <c:v>0.38138781546052475</c:v>
                </c:pt>
                <c:pt idx="58">
                  <c:v>0.39104269397545727</c:v>
                </c:pt>
                <c:pt idx="59">
                  <c:v>0.39695254747701242</c:v>
                </c:pt>
                <c:pt idx="60">
                  <c:v>0.39894228040143281</c:v>
                </c:pt>
                <c:pt idx="61">
                  <c:v>0.39695254747701236</c:v>
                </c:pt>
                <c:pt idx="62">
                  <c:v>0.3910426939754571</c:v>
                </c:pt>
                <c:pt idx="63">
                  <c:v>0.38138781546052464</c:v>
                </c:pt>
                <c:pt idx="64">
                  <c:v>0.36827014030332322</c:v>
                </c:pt>
                <c:pt idx="65">
                  <c:v>0.35206532676429947</c:v>
                </c:pt>
                <c:pt idx="66">
                  <c:v>0.3332246028918</c:v>
                </c:pt>
                <c:pt idx="67">
                  <c:v>0.31225393336676138</c:v>
                </c:pt>
                <c:pt idx="68">
                  <c:v>0.28969155276148223</c:v>
                </c:pt>
                <c:pt idx="69">
                  <c:v>0.26608524989875482</c:v>
                </c:pt>
                <c:pt idx="70">
                  <c:v>0.24197072451914334</c:v>
                </c:pt>
                <c:pt idx="71">
                  <c:v>0.21785217703255039</c:v>
                </c:pt>
                <c:pt idx="72">
                  <c:v>0.19418605498321287</c:v>
                </c:pt>
                <c:pt idx="73">
                  <c:v>0.17136859204780724</c:v>
                </c:pt>
                <c:pt idx="74">
                  <c:v>0.14972746563574479</c:v>
                </c:pt>
                <c:pt idx="75">
                  <c:v>0.12951759566589174</c:v>
                </c:pt>
                <c:pt idx="76">
                  <c:v>0.11092083467945545</c:v>
                </c:pt>
                <c:pt idx="77">
                  <c:v>9.4049077376887114E-2</c:v>
                </c:pt>
                <c:pt idx="78">
                  <c:v>7.8950158300893969E-2</c:v>
                </c:pt>
                <c:pt idx="79">
                  <c:v>6.561581477467654E-2</c:v>
                </c:pt>
                <c:pt idx="80">
                  <c:v>5.3990966513188084E-2</c:v>
                </c:pt>
                <c:pt idx="81">
                  <c:v>4.3983595980427309E-2</c:v>
                </c:pt>
                <c:pt idx="82">
                  <c:v>3.5474592846231362E-2</c:v>
                </c:pt>
                <c:pt idx="83">
                  <c:v>2.8327037741601131E-2</c:v>
                </c:pt>
                <c:pt idx="84">
                  <c:v>2.2394530294842837E-2</c:v>
                </c:pt>
                <c:pt idx="85">
                  <c:v>1.7528300493568561E-2</c:v>
                </c:pt>
                <c:pt idx="86">
                  <c:v>1.358296923368567E-2</c:v>
                </c:pt>
                <c:pt idx="87">
                  <c:v>1.0420934814422581E-2</c:v>
                </c:pt>
                <c:pt idx="88">
                  <c:v>7.9154515829799512E-3</c:v>
                </c:pt>
                <c:pt idx="89">
                  <c:v>5.9525324197758503E-3</c:v>
                </c:pt>
                <c:pt idx="90">
                  <c:v>4.4318484119380231E-3</c:v>
                </c:pt>
                <c:pt idx="91">
                  <c:v>3.2668190561999299E-3</c:v>
                </c:pt>
                <c:pt idx="92">
                  <c:v>2.3840882014648352E-3</c:v>
                </c:pt>
                <c:pt idx="93">
                  <c:v>1.7225689390536797E-3</c:v>
                </c:pt>
                <c:pt idx="94">
                  <c:v>1.2322191684730208E-3</c:v>
                </c:pt>
                <c:pt idx="95">
                  <c:v>8.7268269504576048E-4</c:v>
                </c:pt>
                <c:pt idx="96">
                  <c:v>6.1190193011377006E-4</c:v>
                </c:pt>
                <c:pt idx="97">
                  <c:v>4.2478027055075095E-4</c:v>
                </c:pt>
                <c:pt idx="98">
                  <c:v>2.9194692579145995E-4</c:v>
                </c:pt>
                <c:pt idx="99">
                  <c:v>1.9865547139277285E-4</c:v>
                </c:pt>
                <c:pt idx="100">
                  <c:v>1.3383022576488561E-4</c:v>
                </c:pt>
                <c:pt idx="101">
                  <c:v>8.9261657177132521E-5</c:v>
                </c:pt>
                <c:pt idx="102">
                  <c:v>5.8943067756539774E-5</c:v>
                </c:pt>
                <c:pt idx="103">
                  <c:v>3.8535196742087048E-5</c:v>
                </c:pt>
                <c:pt idx="104">
                  <c:v>2.4942471290053542E-5</c:v>
                </c:pt>
                <c:pt idx="105">
                  <c:v>1.5983741106905519E-5</c:v>
                </c:pt>
                <c:pt idx="106">
                  <c:v>1.0140852065486704E-5</c:v>
                </c:pt>
                <c:pt idx="107">
                  <c:v>6.3698251788670763E-6</c:v>
                </c:pt>
                <c:pt idx="108">
                  <c:v>3.9612990910320745E-6</c:v>
                </c:pt>
                <c:pt idx="109">
                  <c:v>2.4389607458933615E-6</c:v>
                </c:pt>
                <c:pt idx="110">
                  <c:v>1.4867195147343017E-6</c:v>
                </c:pt>
                <c:pt idx="111">
                  <c:v>8.9724351623833056E-7</c:v>
                </c:pt>
                <c:pt idx="112">
                  <c:v>5.361035344697605E-7</c:v>
                </c:pt>
                <c:pt idx="113">
                  <c:v>3.1713492167159749E-7</c:v>
                </c:pt>
                <c:pt idx="114">
                  <c:v>1.8573618445552958E-7</c:v>
                </c:pt>
                <c:pt idx="115">
                  <c:v>1.0769760042543308E-7</c:v>
                </c:pt>
                <c:pt idx="116">
                  <c:v>6.1826205001658017E-8</c:v>
                </c:pt>
                <c:pt idx="117">
                  <c:v>3.5139550948204321E-8</c:v>
                </c:pt>
                <c:pt idx="118">
                  <c:v>1.9773196406244652E-8</c:v>
                </c:pt>
                <c:pt idx="119">
                  <c:v>1.1015763624682351E-8</c:v>
                </c:pt>
                <c:pt idx="120">
                  <c:v>6.0758828498233035E-9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5253-4566-9829-1E5A802591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138104"/>
        <c:axId val="511135752"/>
      </c:scatterChart>
      <c:valAx>
        <c:axId val="511138104"/>
        <c:scaling>
          <c:orientation val="minMax"/>
          <c:max val="6"/>
          <c:min val="-6"/>
        </c:scaling>
        <c:delete val="0"/>
        <c:axPos val="b"/>
        <c:numFmt formatCode="General" sourceLinked="1"/>
        <c:majorTickMark val="none"/>
        <c:minorTickMark val="none"/>
        <c:tickLblPos val="none"/>
        <c:txPr>
          <a:bodyPr rot="0" vert="horz"/>
          <a:lstStyle/>
          <a:p>
            <a:pPr>
              <a:defRPr/>
            </a:pPr>
            <a:endParaRPr lang="ja-JP"/>
          </a:p>
        </c:txPr>
        <c:crossAx val="511135752"/>
        <c:crosses val="autoZero"/>
        <c:crossBetween val="midCat"/>
      </c:valAx>
      <c:valAx>
        <c:axId val="511135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1113810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373682905363678E-2"/>
          <c:y val="0.20983636647425252"/>
          <c:w val="0.9306632579744516"/>
          <c:h val="0.79016393442622856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'[003121.xls]標準正規分布グラフ'!$A$1:$A$121</c:f>
              <c:numCache>
                <c:formatCode>General</c:formatCode>
                <c:ptCount val="121"/>
                <c:pt idx="0">
                  <c:v>-6</c:v>
                </c:pt>
                <c:pt idx="1">
                  <c:v>-5.9</c:v>
                </c:pt>
                <c:pt idx="2">
                  <c:v>-5.8</c:v>
                </c:pt>
                <c:pt idx="3">
                  <c:v>-5.7</c:v>
                </c:pt>
                <c:pt idx="4">
                  <c:v>-5.6</c:v>
                </c:pt>
                <c:pt idx="5">
                  <c:v>-5.5</c:v>
                </c:pt>
                <c:pt idx="6">
                  <c:v>-5.4</c:v>
                </c:pt>
                <c:pt idx="7">
                  <c:v>-5.3</c:v>
                </c:pt>
                <c:pt idx="8">
                  <c:v>-5.2</c:v>
                </c:pt>
                <c:pt idx="9">
                  <c:v>-5.0999999999999996</c:v>
                </c:pt>
                <c:pt idx="10">
                  <c:v>-5</c:v>
                </c:pt>
                <c:pt idx="11">
                  <c:v>-4.9000000000000004</c:v>
                </c:pt>
                <c:pt idx="12">
                  <c:v>-4.8</c:v>
                </c:pt>
                <c:pt idx="13">
                  <c:v>-4.7</c:v>
                </c:pt>
                <c:pt idx="14">
                  <c:v>-4.5999999999999996</c:v>
                </c:pt>
                <c:pt idx="15">
                  <c:v>-4.5</c:v>
                </c:pt>
                <c:pt idx="16">
                  <c:v>-4.4000000000000004</c:v>
                </c:pt>
                <c:pt idx="17">
                  <c:v>-4.3</c:v>
                </c:pt>
                <c:pt idx="18">
                  <c:v>-4.2</c:v>
                </c:pt>
                <c:pt idx="19">
                  <c:v>-4.0999999999999996</c:v>
                </c:pt>
                <c:pt idx="20">
                  <c:v>-4</c:v>
                </c:pt>
                <c:pt idx="21">
                  <c:v>-3.9</c:v>
                </c:pt>
                <c:pt idx="22">
                  <c:v>-3.8</c:v>
                </c:pt>
                <c:pt idx="23">
                  <c:v>-3.6999999999999997</c:v>
                </c:pt>
                <c:pt idx="24">
                  <c:v>-3.5999999999999988</c:v>
                </c:pt>
                <c:pt idx="25">
                  <c:v>-3.5</c:v>
                </c:pt>
                <c:pt idx="26">
                  <c:v>-3.4</c:v>
                </c:pt>
                <c:pt idx="27">
                  <c:v>-3.3</c:v>
                </c:pt>
                <c:pt idx="28">
                  <c:v>-3.1999999999999997</c:v>
                </c:pt>
                <c:pt idx="29">
                  <c:v>-3.0999999999999988</c:v>
                </c:pt>
                <c:pt idx="30">
                  <c:v>-3</c:v>
                </c:pt>
                <c:pt idx="31">
                  <c:v>-2.9</c:v>
                </c:pt>
                <c:pt idx="32">
                  <c:v>-2.8</c:v>
                </c:pt>
                <c:pt idx="33">
                  <c:v>-2.6999999999999997</c:v>
                </c:pt>
                <c:pt idx="34">
                  <c:v>-2.5999999999999988</c:v>
                </c:pt>
                <c:pt idx="35">
                  <c:v>-2.5</c:v>
                </c:pt>
                <c:pt idx="36">
                  <c:v>-2.4</c:v>
                </c:pt>
                <c:pt idx="37">
                  <c:v>-2.2999999999999998</c:v>
                </c:pt>
                <c:pt idx="38">
                  <c:v>-2.1999999999999997</c:v>
                </c:pt>
                <c:pt idx="39">
                  <c:v>-2.0999999999999988</c:v>
                </c:pt>
                <c:pt idx="40">
                  <c:v>-2</c:v>
                </c:pt>
                <c:pt idx="41">
                  <c:v>-1.8999999999999975</c:v>
                </c:pt>
                <c:pt idx="42">
                  <c:v>-1.7999999999999974</c:v>
                </c:pt>
                <c:pt idx="43">
                  <c:v>-1.7000000000000002</c:v>
                </c:pt>
                <c:pt idx="44">
                  <c:v>-1.5999999999999974</c:v>
                </c:pt>
                <c:pt idx="45">
                  <c:v>-1.5</c:v>
                </c:pt>
                <c:pt idx="46">
                  <c:v>-1.3999999999999975</c:v>
                </c:pt>
                <c:pt idx="47">
                  <c:v>-1.2999999999999974</c:v>
                </c:pt>
                <c:pt idx="48">
                  <c:v>-1.1999999999999975</c:v>
                </c:pt>
                <c:pt idx="49">
                  <c:v>-1.0999999999999974</c:v>
                </c:pt>
                <c:pt idx="50">
                  <c:v>-1</c:v>
                </c:pt>
                <c:pt idx="51">
                  <c:v>-0.89999999999999969</c:v>
                </c:pt>
                <c:pt idx="52">
                  <c:v>-0.79999999999999982</c:v>
                </c:pt>
                <c:pt idx="53">
                  <c:v>-0.69999999999999962</c:v>
                </c:pt>
                <c:pt idx="54">
                  <c:v>-0.59999999999999953</c:v>
                </c:pt>
                <c:pt idx="55">
                  <c:v>-0.5</c:v>
                </c:pt>
                <c:pt idx="56">
                  <c:v>-0.40000000000000008</c:v>
                </c:pt>
                <c:pt idx="57">
                  <c:v>-0.30000000000000032</c:v>
                </c:pt>
                <c:pt idx="58">
                  <c:v>-0.19999999999999957</c:v>
                </c:pt>
                <c:pt idx="59">
                  <c:v>-9.9999999999999881E-2</c:v>
                </c:pt>
                <c:pt idx="60">
                  <c:v>0</c:v>
                </c:pt>
                <c:pt idx="61">
                  <c:v>0.10000000000000053</c:v>
                </c:pt>
                <c:pt idx="62">
                  <c:v>0.20000000000000021</c:v>
                </c:pt>
                <c:pt idx="63">
                  <c:v>0.30000000000000082</c:v>
                </c:pt>
                <c:pt idx="64">
                  <c:v>0.40000000000000036</c:v>
                </c:pt>
                <c:pt idx="65">
                  <c:v>0.5</c:v>
                </c:pt>
                <c:pt idx="66">
                  <c:v>0.60000000000000064</c:v>
                </c:pt>
                <c:pt idx="67">
                  <c:v>0.70000000000000062</c:v>
                </c:pt>
                <c:pt idx="68">
                  <c:v>0.80000000000000071</c:v>
                </c:pt>
                <c:pt idx="69">
                  <c:v>0.90000000000000069</c:v>
                </c:pt>
                <c:pt idx="70">
                  <c:v>1</c:v>
                </c:pt>
                <c:pt idx="71">
                  <c:v>1.1000000000000005</c:v>
                </c:pt>
                <c:pt idx="72">
                  <c:v>1.2000000000000002</c:v>
                </c:pt>
                <c:pt idx="73">
                  <c:v>1.3000000000000007</c:v>
                </c:pt>
                <c:pt idx="74">
                  <c:v>1.4000000000000004</c:v>
                </c:pt>
                <c:pt idx="75">
                  <c:v>1.5</c:v>
                </c:pt>
                <c:pt idx="76">
                  <c:v>1.6000000000000005</c:v>
                </c:pt>
                <c:pt idx="77">
                  <c:v>1.7000000000000002</c:v>
                </c:pt>
                <c:pt idx="78">
                  <c:v>1.8000000000000007</c:v>
                </c:pt>
                <c:pt idx="79">
                  <c:v>1.9000000000000021</c:v>
                </c:pt>
                <c:pt idx="80">
                  <c:v>2</c:v>
                </c:pt>
                <c:pt idx="81">
                  <c:v>2.0999999999999988</c:v>
                </c:pt>
                <c:pt idx="82">
                  <c:v>2.2000000000000011</c:v>
                </c:pt>
                <c:pt idx="83">
                  <c:v>2.3000000000000007</c:v>
                </c:pt>
                <c:pt idx="84">
                  <c:v>2.4000000000000004</c:v>
                </c:pt>
                <c:pt idx="85">
                  <c:v>2.5</c:v>
                </c:pt>
                <c:pt idx="86">
                  <c:v>2.5999999999999988</c:v>
                </c:pt>
                <c:pt idx="87">
                  <c:v>2.7000000000000011</c:v>
                </c:pt>
                <c:pt idx="88">
                  <c:v>2.8000000000000007</c:v>
                </c:pt>
                <c:pt idx="89">
                  <c:v>2.9000000000000004</c:v>
                </c:pt>
                <c:pt idx="90">
                  <c:v>3</c:v>
                </c:pt>
                <c:pt idx="91">
                  <c:v>3.0999999999999988</c:v>
                </c:pt>
                <c:pt idx="92">
                  <c:v>3.2000000000000011</c:v>
                </c:pt>
                <c:pt idx="93">
                  <c:v>3.3000000000000007</c:v>
                </c:pt>
                <c:pt idx="94">
                  <c:v>3.4000000000000004</c:v>
                </c:pt>
                <c:pt idx="95">
                  <c:v>3.5</c:v>
                </c:pt>
                <c:pt idx="96">
                  <c:v>3.6000000000000014</c:v>
                </c:pt>
                <c:pt idx="97">
                  <c:v>3.7000000000000011</c:v>
                </c:pt>
                <c:pt idx="98">
                  <c:v>3.8000000000000007</c:v>
                </c:pt>
                <c:pt idx="99">
                  <c:v>3.9000000000000004</c:v>
                </c:pt>
                <c:pt idx="100">
                  <c:v>4</c:v>
                </c:pt>
                <c:pt idx="101">
                  <c:v>4.1000000000000005</c:v>
                </c:pt>
                <c:pt idx="102">
                  <c:v>4.2000000000000011</c:v>
                </c:pt>
                <c:pt idx="103">
                  <c:v>4.3000000000000007</c:v>
                </c:pt>
                <c:pt idx="104">
                  <c:v>4.4000000000000004</c:v>
                </c:pt>
                <c:pt idx="105">
                  <c:v>4.5</c:v>
                </c:pt>
                <c:pt idx="106">
                  <c:v>4.6000000000000005</c:v>
                </c:pt>
                <c:pt idx="107">
                  <c:v>4.7000000000000011</c:v>
                </c:pt>
                <c:pt idx="108">
                  <c:v>4.8000000000000007</c:v>
                </c:pt>
                <c:pt idx="109">
                  <c:v>4.9000000000000004</c:v>
                </c:pt>
                <c:pt idx="110">
                  <c:v>5</c:v>
                </c:pt>
                <c:pt idx="111">
                  <c:v>5.1000000000000005</c:v>
                </c:pt>
                <c:pt idx="112">
                  <c:v>5.2000000000000011</c:v>
                </c:pt>
                <c:pt idx="113">
                  <c:v>5.3000000000000007</c:v>
                </c:pt>
                <c:pt idx="114">
                  <c:v>5.4</c:v>
                </c:pt>
                <c:pt idx="115">
                  <c:v>5.5</c:v>
                </c:pt>
                <c:pt idx="116">
                  <c:v>5.6000000000000005</c:v>
                </c:pt>
                <c:pt idx="117">
                  <c:v>5.7000000000000011</c:v>
                </c:pt>
                <c:pt idx="118">
                  <c:v>5.8000000000000007</c:v>
                </c:pt>
                <c:pt idx="119">
                  <c:v>5.9</c:v>
                </c:pt>
                <c:pt idx="120">
                  <c:v>6</c:v>
                </c:pt>
              </c:numCache>
            </c:numRef>
          </c:xVal>
          <c:yVal>
            <c:numRef>
              <c:f>'[003121.xls]標準正規分布グラフ'!$B$1:$B$121</c:f>
              <c:numCache>
                <c:formatCode>General</c:formatCode>
                <c:ptCount val="121"/>
                <c:pt idx="0">
                  <c:v>6.0758828498233035E-9</c:v>
                </c:pt>
                <c:pt idx="1">
                  <c:v>1.1015763624682351E-8</c:v>
                </c:pt>
                <c:pt idx="2">
                  <c:v>1.9773196406244725E-8</c:v>
                </c:pt>
                <c:pt idx="3">
                  <c:v>3.5139550948204446E-8</c:v>
                </c:pt>
                <c:pt idx="4">
                  <c:v>6.1826205001658771E-8</c:v>
                </c:pt>
                <c:pt idx="5">
                  <c:v>1.0769760042543308E-7</c:v>
                </c:pt>
                <c:pt idx="6">
                  <c:v>1.8573618445552958E-7</c:v>
                </c:pt>
                <c:pt idx="7">
                  <c:v>3.1713492167159865E-7</c:v>
                </c:pt>
                <c:pt idx="8">
                  <c:v>5.3610353446976272E-7</c:v>
                </c:pt>
                <c:pt idx="9">
                  <c:v>8.9724351623833808E-7</c:v>
                </c:pt>
                <c:pt idx="10">
                  <c:v>1.4867195147343017E-6</c:v>
                </c:pt>
                <c:pt idx="11">
                  <c:v>2.4389607458933615E-6</c:v>
                </c:pt>
                <c:pt idx="12">
                  <c:v>3.9612990910320863E-6</c:v>
                </c:pt>
                <c:pt idx="13">
                  <c:v>6.3698251788670924E-6</c:v>
                </c:pt>
                <c:pt idx="14">
                  <c:v>1.0140852065486787E-5</c:v>
                </c:pt>
                <c:pt idx="15">
                  <c:v>1.5983741106905519E-5</c:v>
                </c:pt>
                <c:pt idx="16">
                  <c:v>2.4942471290053542E-5</c:v>
                </c:pt>
                <c:pt idx="17">
                  <c:v>3.8535196742087197E-5</c:v>
                </c:pt>
                <c:pt idx="18">
                  <c:v>5.8943067756539936E-5</c:v>
                </c:pt>
                <c:pt idx="19">
                  <c:v>8.9261657177133104E-5</c:v>
                </c:pt>
                <c:pt idx="20">
                  <c:v>1.3383022576488556E-4</c:v>
                </c:pt>
                <c:pt idx="21">
                  <c:v>1.9865547139277326E-4</c:v>
                </c:pt>
                <c:pt idx="22">
                  <c:v>2.919469257914607E-4</c:v>
                </c:pt>
                <c:pt idx="23">
                  <c:v>4.247802705507536E-4</c:v>
                </c:pt>
                <c:pt idx="24">
                  <c:v>6.1190193011377385E-4</c:v>
                </c:pt>
                <c:pt idx="25">
                  <c:v>8.7268269504575994E-4</c:v>
                </c:pt>
                <c:pt idx="26">
                  <c:v>1.2322191684730225E-3</c:v>
                </c:pt>
                <c:pt idx="27">
                  <c:v>1.7225689390536838E-3</c:v>
                </c:pt>
                <c:pt idx="28">
                  <c:v>2.3840882014648452E-3</c:v>
                </c:pt>
                <c:pt idx="29">
                  <c:v>3.2668190561999295E-3</c:v>
                </c:pt>
                <c:pt idx="30">
                  <c:v>4.4318484119380231E-3</c:v>
                </c:pt>
                <c:pt idx="31">
                  <c:v>5.9525324197758529E-3</c:v>
                </c:pt>
                <c:pt idx="32">
                  <c:v>7.9154515829799807E-3</c:v>
                </c:pt>
                <c:pt idx="33">
                  <c:v>1.0420934814422605E-2</c:v>
                </c:pt>
                <c:pt idx="34">
                  <c:v>1.3582969233685667E-2</c:v>
                </c:pt>
                <c:pt idx="35">
                  <c:v>1.7528300493568561E-2</c:v>
                </c:pt>
                <c:pt idx="36">
                  <c:v>2.2394530294842851E-2</c:v>
                </c:pt>
                <c:pt idx="37">
                  <c:v>2.8327037741601186E-2</c:v>
                </c:pt>
                <c:pt idx="38">
                  <c:v>3.5474592846231452E-2</c:v>
                </c:pt>
                <c:pt idx="39">
                  <c:v>4.3983595980427233E-2</c:v>
                </c:pt>
                <c:pt idx="40">
                  <c:v>5.3990966513188084E-2</c:v>
                </c:pt>
                <c:pt idx="41">
                  <c:v>6.5615814774676651E-2</c:v>
                </c:pt>
                <c:pt idx="42">
                  <c:v>7.8950158300894066E-2</c:v>
                </c:pt>
                <c:pt idx="43">
                  <c:v>9.4049077376887114E-2</c:v>
                </c:pt>
                <c:pt idx="44">
                  <c:v>0.1109208346794555</c:v>
                </c:pt>
                <c:pt idx="45">
                  <c:v>0.12951759566589174</c:v>
                </c:pt>
                <c:pt idx="46">
                  <c:v>0.14972746563574496</c:v>
                </c:pt>
                <c:pt idx="47">
                  <c:v>0.17136859204780741</c:v>
                </c:pt>
                <c:pt idx="48">
                  <c:v>0.19418605498321287</c:v>
                </c:pt>
                <c:pt idx="49">
                  <c:v>0.21785217703255061</c:v>
                </c:pt>
                <c:pt idx="50">
                  <c:v>0.24197072451914334</c:v>
                </c:pt>
                <c:pt idx="51">
                  <c:v>0.26608524989875498</c:v>
                </c:pt>
                <c:pt idx="52">
                  <c:v>0.28969155276148273</c:v>
                </c:pt>
                <c:pt idx="53">
                  <c:v>0.31225393336676138</c:v>
                </c:pt>
                <c:pt idx="54">
                  <c:v>0.33322460289180039</c:v>
                </c:pt>
                <c:pt idx="55">
                  <c:v>0.35206532676429947</c:v>
                </c:pt>
                <c:pt idx="56">
                  <c:v>0.36827014030332333</c:v>
                </c:pt>
                <c:pt idx="57">
                  <c:v>0.38138781546052475</c:v>
                </c:pt>
                <c:pt idx="58">
                  <c:v>0.39104269397545727</c:v>
                </c:pt>
                <c:pt idx="59">
                  <c:v>0.39695254747701242</c:v>
                </c:pt>
                <c:pt idx="60">
                  <c:v>0.39894228040143281</c:v>
                </c:pt>
                <c:pt idx="61">
                  <c:v>0.39695254747701236</c:v>
                </c:pt>
                <c:pt idx="62">
                  <c:v>0.3910426939754571</c:v>
                </c:pt>
                <c:pt idx="63">
                  <c:v>0.38138781546052464</c:v>
                </c:pt>
                <c:pt idx="64">
                  <c:v>0.36827014030332322</c:v>
                </c:pt>
                <c:pt idx="65">
                  <c:v>0.35206532676429947</c:v>
                </c:pt>
                <c:pt idx="66">
                  <c:v>0.3332246028918</c:v>
                </c:pt>
                <c:pt idx="67">
                  <c:v>0.31225393336676138</c:v>
                </c:pt>
                <c:pt idx="68">
                  <c:v>0.28969155276148223</c:v>
                </c:pt>
                <c:pt idx="69">
                  <c:v>0.26608524989875482</c:v>
                </c:pt>
                <c:pt idx="70">
                  <c:v>0.24197072451914334</c:v>
                </c:pt>
                <c:pt idx="71">
                  <c:v>0.21785217703255039</c:v>
                </c:pt>
                <c:pt idx="72">
                  <c:v>0.19418605498321287</c:v>
                </c:pt>
                <c:pt idx="73">
                  <c:v>0.17136859204780724</c:v>
                </c:pt>
                <c:pt idx="74">
                  <c:v>0.14972746563574479</c:v>
                </c:pt>
                <c:pt idx="75">
                  <c:v>0.12951759566589174</c:v>
                </c:pt>
                <c:pt idx="76">
                  <c:v>0.11092083467945545</c:v>
                </c:pt>
                <c:pt idx="77">
                  <c:v>9.4049077376887114E-2</c:v>
                </c:pt>
                <c:pt idx="78">
                  <c:v>7.8950158300893969E-2</c:v>
                </c:pt>
                <c:pt idx="79">
                  <c:v>6.561581477467654E-2</c:v>
                </c:pt>
                <c:pt idx="80">
                  <c:v>5.3990966513188084E-2</c:v>
                </c:pt>
                <c:pt idx="81">
                  <c:v>4.3983595980427233E-2</c:v>
                </c:pt>
                <c:pt idx="82">
                  <c:v>3.5474592846231355E-2</c:v>
                </c:pt>
                <c:pt idx="83">
                  <c:v>2.8327037741601131E-2</c:v>
                </c:pt>
                <c:pt idx="84">
                  <c:v>2.2394530294842837E-2</c:v>
                </c:pt>
                <c:pt idx="85">
                  <c:v>1.7528300493568561E-2</c:v>
                </c:pt>
                <c:pt idx="86">
                  <c:v>1.3582969233685667E-2</c:v>
                </c:pt>
                <c:pt idx="87">
                  <c:v>1.0420934814422567E-2</c:v>
                </c:pt>
                <c:pt idx="88">
                  <c:v>7.9154515829799512E-3</c:v>
                </c:pt>
                <c:pt idx="89">
                  <c:v>5.9525324197758503E-3</c:v>
                </c:pt>
                <c:pt idx="90">
                  <c:v>4.4318484119380231E-3</c:v>
                </c:pt>
                <c:pt idx="91">
                  <c:v>3.2668190561999295E-3</c:v>
                </c:pt>
                <c:pt idx="92">
                  <c:v>2.3840882014648352E-3</c:v>
                </c:pt>
                <c:pt idx="93">
                  <c:v>1.7225689390536788E-3</c:v>
                </c:pt>
                <c:pt idx="94">
                  <c:v>1.2322191684730208E-3</c:v>
                </c:pt>
                <c:pt idx="95">
                  <c:v>8.7268269504575994E-4</c:v>
                </c:pt>
                <c:pt idx="96">
                  <c:v>6.1190193011377006E-4</c:v>
                </c:pt>
                <c:pt idx="97">
                  <c:v>4.2478027055075095E-4</c:v>
                </c:pt>
                <c:pt idx="98">
                  <c:v>2.9194692579145995E-4</c:v>
                </c:pt>
                <c:pt idx="99">
                  <c:v>1.9865547139277285E-4</c:v>
                </c:pt>
                <c:pt idx="100">
                  <c:v>1.3383022576488556E-4</c:v>
                </c:pt>
                <c:pt idx="101">
                  <c:v>8.9261657177132521E-5</c:v>
                </c:pt>
                <c:pt idx="102">
                  <c:v>5.8943067756539774E-5</c:v>
                </c:pt>
                <c:pt idx="103">
                  <c:v>3.8535196742087041E-5</c:v>
                </c:pt>
                <c:pt idx="104">
                  <c:v>2.4942471290053542E-5</c:v>
                </c:pt>
                <c:pt idx="105">
                  <c:v>1.5983741106905519E-5</c:v>
                </c:pt>
                <c:pt idx="106">
                  <c:v>1.0140852065486699E-5</c:v>
                </c:pt>
                <c:pt idx="107">
                  <c:v>6.3698251788670763E-6</c:v>
                </c:pt>
                <c:pt idx="108">
                  <c:v>3.9612990910320745E-6</c:v>
                </c:pt>
                <c:pt idx="109">
                  <c:v>2.4389607458933615E-6</c:v>
                </c:pt>
                <c:pt idx="110">
                  <c:v>1.4867195147343017E-6</c:v>
                </c:pt>
                <c:pt idx="111">
                  <c:v>8.9724351623833056E-7</c:v>
                </c:pt>
                <c:pt idx="112">
                  <c:v>5.361035344697605E-7</c:v>
                </c:pt>
                <c:pt idx="113">
                  <c:v>3.1713492167159749E-7</c:v>
                </c:pt>
                <c:pt idx="114">
                  <c:v>1.8573618445552958E-7</c:v>
                </c:pt>
                <c:pt idx="115">
                  <c:v>1.0769760042543308E-7</c:v>
                </c:pt>
                <c:pt idx="116">
                  <c:v>6.1826205001658004E-8</c:v>
                </c:pt>
                <c:pt idx="117">
                  <c:v>3.5139550948204321E-8</c:v>
                </c:pt>
                <c:pt idx="118">
                  <c:v>1.9773196406244652E-8</c:v>
                </c:pt>
                <c:pt idx="119">
                  <c:v>1.1015763624682351E-8</c:v>
                </c:pt>
                <c:pt idx="120">
                  <c:v>6.0758828498233035E-9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911D-4CCF-8895-2C4A3D44C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138888"/>
        <c:axId val="511136928"/>
      </c:scatterChart>
      <c:valAx>
        <c:axId val="511138888"/>
        <c:scaling>
          <c:orientation val="minMax"/>
          <c:max val="6"/>
          <c:min val="-6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ja-JP"/>
          </a:p>
        </c:txPr>
        <c:crossAx val="511136928"/>
        <c:crosses val="autoZero"/>
        <c:crossBetween val="midCat"/>
      </c:valAx>
      <c:valAx>
        <c:axId val="5111369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1113888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194825672334538E-3"/>
          <c:y val="1.7947624808031547E-2"/>
          <c:w val="0.66271138741947355"/>
          <c:h val="0.49011840953696928"/>
        </c:manualLayout>
      </c:layout>
      <c:scatterChart>
        <c:scatterStyle val="smoothMarker"/>
        <c:varyColors val="0"/>
        <c:ser>
          <c:idx val="0"/>
          <c:order val="0"/>
          <c:spPr>
            <a:ln w="53975">
              <a:solidFill>
                <a:srgbClr val="FF0066"/>
              </a:solidFill>
            </a:ln>
          </c:spPr>
          <c:marker>
            <c:symbol val="none"/>
          </c:marker>
          <c:xVal>
            <c:numRef>
              <c:f>'[003121.xls]標準正規分布グラフ'!$A$1:$A$121</c:f>
              <c:numCache>
                <c:formatCode>General</c:formatCode>
                <c:ptCount val="121"/>
                <c:pt idx="0">
                  <c:v>-6</c:v>
                </c:pt>
                <c:pt idx="1">
                  <c:v>-5.9</c:v>
                </c:pt>
                <c:pt idx="2">
                  <c:v>-5.8</c:v>
                </c:pt>
                <c:pt idx="3">
                  <c:v>-5.7</c:v>
                </c:pt>
                <c:pt idx="4">
                  <c:v>-5.6</c:v>
                </c:pt>
                <c:pt idx="5">
                  <c:v>-5.5</c:v>
                </c:pt>
                <c:pt idx="6">
                  <c:v>-5.4</c:v>
                </c:pt>
                <c:pt idx="7">
                  <c:v>-5.3</c:v>
                </c:pt>
                <c:pt idx="8">
                  <c:v>-5.2</c:v>
                </c:pt>
                <c:pt idx="9">
                  <c:v>-5.0999999999999996</c:v>
                </c:pt>
                <c:pt idx="10">
                  <c:v>-5</c:v>
                </c:pt>
                <c:pt idx="11">
                  <c:v>-4.9000000000000004</c:v>
                </c:pt>
                <c:pt idx="12">
                  <c:v>-4.8</c:v>
                </c:pt>
                <c:pt idx="13">
                  <c:v>-4.7</c:v>
                </c:pt>
                <c:pt idx="14">
                  <c:v>-4.5999999999999996</c:v>
                </c:pt>
                <c:pt idx="15">
                  <c:v>-4.5</c:v>
                </c:pt>
                <c:pt idx="16">
                  <c:v>-4.4000000000000004</c:v>
                </c:pt>
                <c:pt idx="17">
                  <c:v>-4.3</c:v>
                </c:pt>
                <c:pt idx="18">
                  <c:v>-4.2</c:v>
                </c:pt>
                <c:pt idx="19">
                  <c:v>-4.0999999999999996</c:v>
                </c:pt>
                <c:pt idx="20">
                  <c:v>-4</c:v>
                </c:pt>
                <c:pt idx="21">
                  <c:v>-3.9</c:v>
                </c:pt>
                <c:pt idx="22">
                  <c:v>-3.8</c:v>
                </c:pt>
                <c:pt idx="23">
                  <c:v>-3.6999999999999997</c:v>
                </c:pt>
                <c:pt idx="24">
                  <c:v>-3.5999999999999988</c:v>
                </c:pt>
                <c:pt idx="25">
                  <c:v>-3.5</c:v>
                </c:pt>
                <c:pt idx="26">
                  <c:v>-3.4</c:v>
                </c:pt>
                <c:pt idx="27">
                  <c:v>-3.3</c:v>
                </c:pt>
                <c:pt idx="28">
                  <c:v>-3.1999999999999997</c:v>
                </c:pt>
                <c:pt idx="29">
                  <c:v>-3.0999999999999988</c:v>
                </c:pt>
                <c:pt idx="30">
                  <c:v>-3</c:v>
                </c:pt>
                <c:pt idx="31">
                  <c:v>-2.9</c:v>
                </c:pt>
                <c:pt idx="32">
                  <c:v>-2.8</c:v>
                </c:pt>
                <c:pt idx="33">
                  <c:v>-2.6999999999999997</c:v>
                </c:pt>
                <c:pt idx="34">
                  <c:v>-2.5999999999999988</c:v>
                </c:pt>
                <c:pt idx="35">
                  <c:v>-2.5</c:v>
                </c:pt>
                <c:pt idx="36">
                  <c:v>-2.4</c:v>
                </c:pt>
                <c:pt idx="37">
                  <c:v>-2.2999999999999998</c:v>
                </c:pt>
                <c:pt idx="38">
                  <c:v>-2.1999999999999997</c:v>
                </c:pt>
                <c:pt idx="39">
                  <c:v>-2.0999999999999988</c:v>
                </c:pt>
                <c:pt idx="40">
                  <c:v>-2</c:v>
                </c:pt>
                <c:pt idx="41">
                  <c:v>-1.8999999999999975</c:v>
                </c:pt>
                <c:pt idx="42">
                  <c:v>-1.7999999999999976</c:v>
                </c:pt>
                <c:pt idx="43">
                  <c:v>-1.7000000000000004</c:v>
                </c:pt>
                <c:pt idx="44">
                  <c:v>-1.5999999999999974</c:v>
                </c:pt>
                <c:pt idx="45">
                  <c:v>-1.5</c:v>
                </c:pt>
                <c:pt idx="46">
                  <c:v>-1.3999999999999975</c:v>
                </c:pt>
                <c:pt idx="47">
                  <c:v>-1.2999999999999974</c:v>
                </c:pt>
                <c:pt idx="48">
                  <c:v>-1.1999999999999975</c:v>
                </c:pt>
                <c:pt idx="49">
                  <c:v>-1.0999999999999974</c:v>
                </c:pt>
                <c:pt idx="50">
                  <c:v>-1</c:v>
                </c:pt>
                <c:pt idx="51">
                  <c:v>-0.89999999999999969</c:v>
                </c:pt>
                <c:pt idx="52">
                  <c:v>-0.79999999999999982</c:v>
                </c:pt>
                <c:pt idx="53">
                  <c:v>-0.69999999999999962</c:v>
                </c:pt>
                <c:pt idx="54">
                  <c:v>-0.59999999999999953</c:v>
                </c:pt>
                <c:pt idx="55">
                  <c:v>-0.5</c:v>
                </c:pt>
                <c:pt idx="56">
                  <c:v>-0.40000000000000008</c:v>
                </c:pt>
                <c:pt idx="57">
                  <c:v>-0.30000000000000032</c:v>
                </c:pt>
                <c:pt idx="58">
                  <c:v>-0.19999999999999957</c:v>
                </c:pt>
                <c:pt idx="59">
                  <c:v>-9.9999999999999881E-2</c:v>
                </c:pt>
                <c:pt idx="60">
                  <c:v>0</c:v>
                </c:pt>
                <c:pt idx="61">
                  <c:v>0.10000000000000053</c:v>
                </c:pt>
                <c:pt idx="62">
                  <c:v>0.20000000000000021</c:v>
                </c:pt>
                <c:pt idx="63">
                  <c:v>0.30000000000000082</c:v>
                </c:pt>
                <c:pt idx="64">
                  <c:v>0.40000000000000036</c:v>
                </c:pt>
                <c:pt idx="65">
                  <c:v>0.5</c:v>
                </c:pt>
                <c:pt idx="66">
                  <c:v>0.60000000000000064</c:v>
                </c:pt>
                <c:pt idx="67">
                  <c:v>0.70000000000000062</c:v>
                </c:pt>
                <c:pt idx="68">
                  <c:v>0.80000000000000071</c:v>
                </c:pt>
                <c:pt idx="69">
                  <c:v>0.90000000000000069</c:v>
                </c:pt>
                <c:pt idx="70">
                  <c:v>1</c:v>
                </c:pt>
                <c:pt idx="71">
                  <c:v>1.1000000000000005</c:v>
                </c:pt>
                <c:pt idx="72">
                  <c:v>1.2000000000000002</c:v>
                </c:pt>
                <c:pt idx="73">
                  <c:v>1.3000000000000007</c:v>
                </c:pt>
                <c:pt idx="74">
                  <c:v>1.4000000000000004</c:v>
                </c:pt>
                <c:pt idx="75">
                  <c:v>1.5</c:v>
                </c:pt>
                <c:pt idx="76">
                  <c:v>1.6000000000000005</c:v>
                </c:pt>
                <c:pt idx="77">
                  <c:v>1.7000000000000004</c:v>
                </c:pt>
                <c:pt idx="78">
                  <c:v>1.8000000000000007</c:v>
                </c:pt>
                <c:pt idx="79">
                  <c:v>1.9000000000000019</c:v>
                </c:pt>
                <c:pt idx="80">
                  <c:v>2</c:v>
                </c:pt>
                <c:pt idx="81">
                  <c:v>2.0999999999999988</c:v>
                </c:pt>
                <c:pt idx="82">
                  <c:v>2.2000000000000011</c:v>
                </c:pt>
                <c:pt idx="83">
                  <c:v>2.3000000000000007</c:v>
                </c:pt>
                <c:pt idx="84">
                  <c:v>2.4000000000000004</c:v>
                </c:pt>
                <c:pt idx="85">
                  <c:v>2.5</c:v>
                </c:pt>
                <c:pt idx="86">
                  <c:v>2.5999999999999988</c:v>
                </c:pt>
                <c:pt idx="87">
                  <c:v>2.7000000000000011</c:v>
                </c:pt>
                <c:pt idx="88">
                  <c:v>2.8000000000000007</c:v>
                </c:pt>
                <c:pt idx="89">
                  <c:v>2.9000000000000004</c:v>
                </c:pt>
                <c:pt idx="90">
                  <c:v>3</c:v>
                </c:pt>
                <c:pt idx="91">
                  <c:v>3.0999999999999988</c:v>
                </c:pt>
                <c:pt idx="92">
                  <c:v>3.2000000000000011</c:v>
                </c:pt>
                <c:pt idx="93">
                  <c:v>3.3000000000000007</c:v>
                </c:pt>
                <c:pt idx="94">
                  <c:v>3.4000000000000004</c:v>
                </c:pt>
                <c:pt idx="95">
                  <c:v>3.5</c:v>
                </c:pt>
                <c:pt idx="96">
                  <c:v>3.6000000000000014</c:v>
                </c:pt>
                <c:pt idx="97">
                  <c:v>3.7000000000000011</c:v>
                </c:pt>
                <c:pt idx="98">
                  <c:v>3.8000000000000007</c:v>
                </c:pt>
                <c:pt idx="99">
                  <c:v>3.9000000000000004</c:v>
                </c:pt>
                <c:pt idx="100">
                  <c:v>4</c:v>
                </c:pt>
                <c:pt idx="101">
                  <c:v>4.1000000000000005</c:v>
                </c:pt>
                <c:pt idx="102">
                  <c:v>4.2000000000000011</c:v>
                </c:pt>
                <c:pt idx="103">
                  <c:v>4.3000000000000007</c:v>
                </c:pt>
                <c:pt idx="104">
                  <c:v>4.4000000000000004</c:v>
                </c:pt>
                <c:pt idx="105">
                  <c:v>4.5</c:v>
                </c:pt>
                <c:pt idx="106">
                  <c:v>4.6000000000000005</c:v>
                </c:pt>
                <c:pt idx="107">
                  <c:v>4.7000000000000011</c:v>
                </c:pt>
                <c:pt idx="108">
                  <c:v>4.8000000000000007</c:v>
                </c:pt>
                <c:pt idx="109">
                  <c:v>4.9000000000000004</c:v>
                </c:pt>
                <c:pt idx="110">
                  <c:v>5</c:v>
                </c:pt>
                <c:pt idx="111">
                  <c:v>5.1000000000000005</c:v>
                </c:pt>
                <c:pt idx="112">
                  <c:v>5.2000000000000011</c:v>
                </c:pt>
                <c:pt idx="113">
                  <c:v>5.3000000000000007</c:v>
                </c:pt>
                <c:pt idx="114">
                  <c:v>5.4</c:v>
                </c:pt>
                <c:pt idx="115">
                  <c:v>5.5</c:v>
                </c:pt>
                <c:pt idx="116">
                  <c:v>5.6000000000000005</c:v>
                </c:pt>
                <c:pt idx="117">
                  <c:v>5.7000000000000011</c:v>
                </c:pt>
                <c:pt idx="118">
                  <c:v>5.8000000000000007</c:v>
                </c:pt>
                <c:pt idx="119">
                  <c:v>5.9</c:v>
                </c:pt>
                <c:pt idx="120">
                  <c:v>6</c:v>
                </c:pt>
              </c:numCache>
            </c:numRef>
          </c:xVal>
          <c:yVal>
            <c:numRef>
              <c:f>'[003121.xls]標準正規分布グラフ'!$B$1:$B$121</c:f>
              <c:numCache>
                <c:formatCode>General</c:formatCode>
                <c:ptCount val="121"/>
                <c:pt idx="0">
                  <c:v>6.0758828498233035E-9</c:v>
                </c:pt>
                <c:pt idx="1">
                  <c:v>1.1015763624682351E-8</c:v>
                </c:pt>
                <c:pt idx="2">
                  <c:v>1.9773196406244725E-8</c:v>
                </c:pt>
                <c:pt idx="3">
                  <c:v>3.513955094820446E-8</c:v>
                </c:pt>
                <c:pt idx="4">
                  <c:v>6.1826205001658771E-8</c:v>
                </c:pt>
                <c:pt idx="5">
                  <c:v>1.0769760042543308E-7</c:v>
                </c:pt>
                <c:pt idx="6">
                  <c:v>1.8573618445552958E-7</c:v>
                </c:pt>
                <c:pt idx="7">
                  <c:v>3.1713492167159865E-7</c:v>
                </c:pt>
                <c:pt idx="8">
                  <c:v>5.3610353446976294E-7</c:v>
                </c:pt>
                <c:pt idx="9">
                  <c:v>8.9724351623833808E-7</c:v>
                </c:pt>
                <c:pt idx="10">
                  <c:v>1.4867195147343017E-6</c:v>
                </c:pt>
                <c:pt idx="11">
                  <c:v>2.4389607458933615E-6</c:v>
                </c:pt>
                <c:pt idx="12">
                  <c:v>3.9612990910320863E-6</c:v>
                </c:pt>
                <c:pt idx="13">
                  <c:v>6.3698251788670924E-6</c:v>
                </c:pt>
                <c:pt idx="14">
                  <c:v>1.0140852065486791E-5</c:v>
                </c:pt>
                <c:pt idx="15">
                  <c:v>1.5983741106905519E-5</c:v>
                </c:pt>
                <c:pt idx="16">
                  <c:v>2.4942471290053542E-5</c:v>
                </c:pt>
                <c:pt idx="17">
                  <c:v>3.8535196742087197E-5</c:v>
                </c:pt>
                <c:pt idx="18">
                  <c:v>5.8943067756539936E-5</c:v>
                </c:pt>
                <c:pt idx="19">
                  <c:v>8.9261657177133104E-5</c:v>
                </c:pt>
                <c:pt idx="20">
                  <c:v>1.3383022576488561E-4</c:v>
                </c:pt>
                <c:pt idx="21">
                  <c:v>1.9865547139277326E-4</c:v>
                </c:pt>
                <c:pt idx="22">
                  <c:v>2.919469257914607E-4</c:v>
                </c:pt>
                <c:pt idx="23">
                  <c:v>4.247802705507536E-4</c:v>
                </c:pt>
                <c:pt idx="24">
                  <c:v>6.1190193011377396E-4</c:v>
                </c:pt>
                <c:pt idx="25">
                  <c:v>8.7268269504576048E-4</c:v>
                </c:pt>
                <c:pt idx="26">
                  <c:v>1.2322191684730225E-3</c:v>
                </c:pt>
                <c:pt idx="27">
                  <c:v>1.7225689390536838E-3</c:v>
                </c:pt>
                <c:pt idx="28">
                  <c:v>2.3840882014648452E-3</c:v>
                </c:pt>
                <c:pt idx="29">
                  <c:v>3.2668190561999299E-3</c:v>
                </c:pt>
                <c:pt idx="30">
                  <c:v>4.4318484119380231E-3</c:v>
                </c:pt>
                <c:pt idx="31">
                  <c:v>5.9525324197758538E-3</c:v>
                </c:pt>
                <c:pt idx="32">
                  <c:v>7.9154515829799807E-3</c:v>
                </c:pt>
                <c:pt idx="33">
                  <c:v>1.0420934814422607E-2</c:v>
                </c:pt>
                <c:pt idx="34">
                  <c:v>1.358296923368567E-2</c:v>
                </c:pt>
                <c:pt idx="35">
                  <c:v>1.7528300493568561E-2</c:v>
                </c:pt>
                <c:pt idx="36">
                  <c:v>2.2394530294842851E-2</c:v>
                </c:pt>
                <c:pt idx="37">
                  <c:v>2.8327037741601186E-2</c:v>
                </c:pt>
                <c:pt idx="38">
                  <c:v>3.5474592846231452E-2</c:v>
                </c:pt>
                <c:pt idx="39">
                  <c:v>4.3983595980427309E-2</c:v>
                </c:pt>
                <c:pt idx="40">
                  <c:v>5.3990966513188084E-2</c:v>
                </c:pt>
                <c:pt idx="41">
                  <c:v>6.5615814774676678E-2</c:v>
                </c:pt>
                <c:pt idx="42">
                  <c:v>7.895015830089408E-2</c:v>
                </c:pt>
                <c:pt idx="43">
                  <c:v>9.4049077376887114E-2</c:v>
                </c:pt>
                <c:pt idx="44">
                  <c:v>0.11092083467945552</c:v>
                </c:pt>
                <c:pt idx="45">
                  <c:v>0.12951759566589174</c:v>
                </c:pt>
                <c:pt idx="46">
                  <c:v>0.14972746563574496</c:v>
                </c:pt>
                <c:pt idx="47">
                  <c:v>0.17136859204780741</c:v>
                </c:pt>
                <c:pt idx="48">
                  <c:v>0.1941860549832129</c:v>
                </c:pt>
                <c:pt idx="49">
                  <c:v>0.21785217703255061</c:v>
                </c:pt>
                <c:pt idx="50">
                  <c:v>0.24197072451914334</c:v>
                </c:pt>
                <c:pt idx="51">
                  <c:v>0.26608524989875498</c:v>
                </c:pt>
                <c:pt idx="52">
                  <c:v>0.28969155276148273</c:v>
                </c:pt>
                <c:pt idx="53">
                  <c:v>0.31225393336676138</c:v>
                </c:pt>
                <c:pt idx="54">
                  <c:v>0.33322460289180039</c:v>
                </c:pt>
                <c:pt idx="55">
                  <c:v>0.35206532676429947</c:v>
                </c:pt>
                <c:pt idx="56">
                  <c:v>0.36827014030332333</c:v>
                </c:pt>
                <c:pt idx="57">
                  <c:v>0.38138781546052475</c:v>
                </c:pt>
                <c:pt idx="58">
                  <c:v>0.39104269397545727</c:v>
                </c:pt>
                <c:pt idx="59">
                  <c:v>0.39695254747701242</c:v>
                </c:pt>
                <c:pt idx="60">
                  <c:v>0.39894228040143281</c:v>
                </c:pt>
                <c:pt idx="61">
                  <c:v>0.39695254747701236</c:v>
                </c:pt>
                <c:pt idx="62">
                  <c:v>0.3910426939754571</c:v>
                </c:pt>
                <c:pt idx="63">
                  <c:v>0.38138781546052464</c:v>
                </c:pt>
                <c:pt idx="64">
                  <c:v>0.36827014030332322</c:v>
                </c:pt>
                <c:pt idx="65">
                  <c:v>0.35206532676429947</c:v>
                </c:pt>
                <c:pt idx="66">
                  <c:v>0.3332246028918</c:v>
                </c:pt>
                <c:pt idx="67">
                  <c:v>0.31225393336676138</c:v>
                </c:pt>
                <c:pt idx="68">
                  <c:v>0.28969155276148223</c:v>
                </c:pt>
                <c:pt idx="69">
                  <c:v>0.26608524989875482</c:v>
                </c:pt>
                <c:pt idx="70">
                  <c:v>0.24197072451914334</c:v>
                </c:pt>
                <c:pt idx="71">
                  <c:v>0.21785217703255039</c:v>
                </c:pt>
                <c:pt idx="72">
                  <c:v>0.19418605498321287</c:v>
                </c:pt>
                <c:pt idx="73">
                  <c:v>0.17136859204780724</c:v>
                </c:pt>
                <c:pt idx="74">
                  <c:v>0.14972746563574479</c:v>
                </c:pt>
                <c:pt idx="75">
                  <c:v>0.12951759566589174</c:v>
                </c:pt>
                <c:pt idx="76">
                  <c:v>0.11092083467945545</c:v>
                </c:pt>
                <c:pt idx="77">
                  <c:v>9.4049077376887114E-2</c:v>
                </c:pt>
                <c:pt idx="78">
                  <c:v>7.8950158300893969E-2</c:v>
                </c:pt>
                <c:pt idx="79">
                  <c:v>6.561581477467654E-2</c:v>
                </c:pt>
                <c:pt idx="80">
                  <c:v>5.3990966513188084E-2</c:v>
                </c:pt>
                <c:pt idx="81">
                  <c:v>4.3983595980427309E-2</c:v>
                </c:pt>
                <c:pt idx="82">
                  <c:v>3.5474592846231362E-2</c:v>
                </c:pt>
                <c:pt idx="83">
                  <c:v>2.8327037741601131E-2</c:v>
                </c:pt>
                <c:pt idx="84">
                  <c:v>2.2394530294842837E-2</c:v>
                </c:pt>
                <c:pt idx="85">
                  <c:v>1.7528300493568561E-2</c:v>
                </c:pt>
                <c:pt idx="86">
                  <c:v>1.358296923368567E-2</c:v>
                </c:pt>
                <c:pt idx="87">
                  <c:v>1.0420934814422581E-2</c:v>
                </c:pt>
                <c:pt idx="88">
                  <c:v>7.9154515829799512E-3</c:v>
                </c:pt>
                <c:pt idx="89">
                  <c:v>5.9525324197758503E-3</c:v>
                </c:pt>
                <c:pt idx="90">
                  <c:v>4.4318484119380231E-3</c:v>
                </c:pt>
                <c:pt idx="91">
                  <c:v>3.2668190561999299E-3</c:v>
                </c:pt>
                <c:pt idx="92">
                  <c:v>2.3840882014648352E-3</c:v>
                </c:pt>
                <c:pt idx="93">
                  <c:v>1.7225689390536797E-3</c:v>
                </c:pt>
                <c:pt idx="94">
                  <c:v>1.2322191684730208E-3</c:v>
                </c:pt>
                <c:pt idx="95">
                  <c:v>8.7268269504576048E-4</c:v>
                </c:pt>
                <c:pt idx="96">
                  <c:v>6.1190193011377006E-4</c:v>
                </c:pt>
                <c:pt idx="97">
                  <c:v>4.2478027055075095E-4</c:v>
                </c:pt>
                <c:pt idx="98">
                  <c:v>2.9194692579145995E-4</c:v>
                </c:pt>
                <c:pt idx="99">
                  <c:v>1.9865547139277285E-4</c:v>
                </c:pt>
                <c:pt idx="100">
                  <c:v>1.3383022576488561E-4</c:v>
                </c:pt>
                <c:pt idx="101">
                  <c:v>8.9261657177132521E-5</c:v>
                </c:pt>
                <c:pt idx="102">
                  <c:v>5.8943067756539774E-5</c:v>
                </c:pt>
                <c:pt idx="103">
                  <c:v>3.8535196742087048E-5</c:v>
                </c:pt>
                <c:pt idx="104">
                  <c:v>2.4942471290053542E-5</c:v>
                </c:pt>
                <c:pt idx="105">
                  <c:v>1.5983741106905519E-5</c:v>
                </c:pt>
                <c:pt idx="106">
                  <c:v>1.0140852065486704E-5</c:v>
                </c:pt>
                <c:pt idx="107">
                  <c:v>6.3698251788670763E-6</c:v>
                </c:pt>
                <c:pt idx="108">
                  <c:v>3.9612990910320745E-6</c:v>
                </c:pt>
                <c:pt idx="109">
                  <c:v>2.4389607458933615E-6</c:v>
                </c:pt>
                <c:pt idx="110">
                  <c:v>1.4867195147343017E-6</c:v>
                </c:pt>
                <c:pt idx="111">
                  <c:v>8.9724351623833056E-7</c:v>
                </c:pt>
                <c:pt idx="112">
                  <c:v>5.361035344697605E-7</c:v>
                </c:pt>
                <c:pt idx="113">
                  <c:v>3.1713492167159749E-7</c:v>
                </c:pt>
                <c:pt idx="114">
                  <c:v>1.8573618445552958E-7</c:v>
                </c:pt>
                <c:pt idx="115">
                  <c:v>1.0769760042543308E-7</c:v>
                </c:pt>
                <c:pt idx="116">
                  <c:v>6.1826205001658017E-8</c:v>
                </c:pt>
                <c:pt idx="117">
                  <c:v>3.5139550948204321E-8</c:v>
                </c:pt>
                <c:pt idx="118">
                  <c:v>1.9773196406244652E-8</c:v>
                </c:pt>
                <c:pt idx="119">
                  <c:v>1.1015763624682351E-8</c:v>
                </c:pt>
                <c:pt idx="120">
                  <c:v>6.0758828498233035E-9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5CAE-4C63-AC12-9A721374CC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137712"/>
        <c:axId val="511139280"/>
      </c:scatterChart>
      <c:valAx>
        <c:axId val="511137712"/>
        <c:scaling>
          <c:orientation val="minMax"/>
          <c:max val="6"/>
          <c:min val="-6"/>
        </c:scaling>
        <c:delete val="0"/>
        <c:axPos val="b"/>
        <c:numFmt formatCode="General" sourceLinked="1"/>
        <c:majorTickMark val="none"/>
        <c:minorTickMark val="none"/>
        <c:tickLblPos val="none"/>
        <c:txPr>
          <a:bodyPr rot="0" vert="horz"/>
          <a:lstStyle/>
          <a:p>
            <a:pPr>
              <a:defRPr/>
            </a:pPr>
            <a:endParaRPr lang="ja-JP"/>
          </a:p>
        </c:txPr>
        <c:crossAx val="511139280"/>
        <c:crosses val="autoZero"/>
        <c:crossBetween val="midCat"/>
      </c:valAx>
      <c:valAx>
        <c:axId val="5111392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1113771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373682905363678E-2"/>
          <c:y val="0.20983636647425252"/>
          <c:w val="0.9306632579744516"/>
          <c:h val="0.79016393442622856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'[003121.xls]標準正規分布グラフ'!$A$1:$A$121</c:f>
              <c:numCache>
                <c:formatCode>General</c:formatCode>
                <c:ptCount val="121"/>
                <c:pt idx="0">
                  <c:v>-6</c:v>
                </c:pt>
                <c:pt idx="1">
                  <c:v>-5.9</c:v>
                </c:pt>
                <c:pt idx="2">
                  <c:v>-5.8</c:v>
                </c:pt>
                <c:pt idx="3">
                  <c:v>-5.7</c:v>
                </c:pt>
                <c:pt idx="4">
                  <c:v>-5.6</c:v>
                </c:pt>
                <c:pt idx="5">
                  <c:v>-5.5</c:v>
                </c:pt>
                <c:pt idx="6">
                  <c:v>-5.4</c:v>
                </c:pt>
                <c:pt idx="7">
                  <c:v>-5.3</c:v>
                </c:pt>
                <c:pt idx="8">
                  <c:v>-5.2</c:v>
                </c:pt>
                <c:pt idx="9">
                  <c:v>-5.0999999999999996</c:v>
                </c:pt>
                <c:pt idx="10">
                  <c:v>-5</c:v>
                </c:pt>
                <c:pt idx="11">
                  <c:v>-4.9000000000000004</c:v>
                </c:pt>
                <c:pt idx="12">
                  <c:v>-4.8</c:v>
                </c:pt>
                <c:pt idx="13">
                  <c:v>-4.7</c:v>
                </c:pt>
                <c:pt idx="14">
                  <c:v>-4.5999999999999996</c:v>
                </c:pt>
                <c:pt idx="15">
                  <c:v>-4.5</c:v>
                </c:pt>
                <c:pt idx="16">
                  <c:v>-4.4000000000000004</c:v>
                </c:pt>
                <c:pt idx="17">
                  <c:v>-4.3</c:v>
                </c:pt>
                <c:pt idx="18">
                  <c:v>-4.2</c:v>
                </c:pt>
                <c:pt idx="19">
                  <c:v>-4.0999999999999996</c:v>
                </c:pt>
                <c:pt idx="20">
                  <c:v>-4</c:v>
                </c:pt>
                <c:pt idx="21">
                  <c:v>-3.9</c:v>
                </c:pt>
                <c:pt idx="22">
                  <c:v>-3.8</c:v>
                </c:pt>
                <c:pt idx="23">
                  <c:v>-3.6999999999999997</c:v>
                </c:pt>
                <c:pt idx="24">
                  <c:v>-3.5999999999999988</c:v>
                </c:pt>
                <c:pt idx="25">
                  <c:v>-3.5</c:v>
                </c:pt>
                <c:pt idx="26">
                  <c:v>-3.4</c:v>
                </c:pt>
                <c:pt idx="27">
                  <c:v>-3.3</c:v>
                </c:pt>
                <c:pt idx="28">
                  <c:v>-3.1999999999999997</c:v>
                </c:pt>
                <c:pt idx="29">
                  <c:v>-3.0999999999999988</c:v>
                </c:pt>
                <c:pt idx="30">
                  <c:v>-3</c:v>
                </c:pt>
                <c:pt idx="31">
                  <c:v>-2.9</c:v>
                </c:pt>
                <c:pt idx="32">
                  <c:v>-2.8</c:v>
                </c:pt>
                <c:pt idx="33">
                  <c:v>-2.6999999999999997</c:v>
                </c:pt>
                <c:pt idx="34">
                  <c:v>-2.5999999999999988</c:v>
                </c:pt>
                <c:pt idx="35">
                  <c:v>-2.5</c:v>
                </c:pt>
                <c:pt idx="36">
                  <c:v>-2.4</c:v>
                </c:pt>
                <c:pt idx="37">
                  <c:v>-2.2999999999999998</c:v>
                </c:pt>
                <c:pt idx="38">
                  <c:v>-2.1999999999999997</c:v>
                </c:pt>
                <c:pt idx="39">
                  <c:v>-2.0999999999999988</c:v>
                </c:pt>
                <c:pt idx="40">
                  <c:v>-2</c:v>
                </c:pt>
                <c:pt idx="41">
                  <c:v>-1.8999999999999975</c:v>
                </c:pt>
                <c:pt idx="42">
                  <c:v>-1.7999999999999974</c:v>
                </c:pt>
                <c:pt idx="43">
                  <c:v>-1.7000000000000002</c:v>
                </c:pt>
                <c:pt idx="44">
                  <c:v>-1.5999999999999974</c:v>
                </c:pt>
                <c:pt idx="45">
                  <c:v>-1.5</c:v>
                </c:pt>
                <c:pt idx="46">
                  <c:v>-1.3999999999999975</c:v>
                </c:pt>
                <c:pt idx="47">
                  <c:v>-1.2999999999999974</c:v>
                </c:pt>
                <c:pt idx="48">
                  <c:v>-1.1999999999999975</c:v>
                </c:pt>
                <c:pt idx="49">
                  <c:v>-1.0999999999999974</c:v>
                </c:pt>
                <c:pt idx="50">
                  <c:v>-1</c:v>
                </c:pt>
                <c:pt idx="51">
                  <c:v>-0.89999999999999969</c:v>
                </c:pt>
                <c:pt idx="52">
                  <c:v>-0.79999999999999982</c:v>
                </c:pt>
                <c:pt idx="53">
                  <c:v>-0.69999999999999962</c:v>
                </c:pt>
                <c:pt idx="54">
                  <c:v>-0.59999999999999953</c:v>
                </c:pt>
                <c:pt idx="55">
                  <c:v>-0.5</c:v>
                </c:pt>
                <c:pt idx="56">
                  <c:v>-0.40000000000000008</c:v>
                </c:pt>
                <c:pt idx="57">
                  <c:v>-0.30000000000000032</c:v>
                </c:pt>
                <c:pt idx="58">
                  <c:v>-0.19999999999999957</c:v>
                </c:pt>
                <c:pt idx="59">
                  <c:v>-9.9999999999999881E-2</c:v>
                </c:pt>
                <c:pt idx="60">
                  <c:v>0</c:v>
                </c:pt>
                <c:pt idx="61">
                  <c:v>0.10000000000000053</c:v>
                </c:pt>
                <c:pt idx="62">
                  <c:v>0.20000000000000021</c:v>
                </c:pt>
                <c:pt idx="63">
                  <c:v>0.30000000000000082</c:v>
                </c:pt>
                <c:pt idx="64">
                  <c:v>0.40000000000000036</c:v>
                </c:pt>
                <c:pt idx="65">
                  <c:v>0.5</c:v>
                </c:pt>
                <c:pt idx="66">
                  <c:v>0.60000000000000064</c:v>
                </c:pt>
                <c:pt idx="67">
                  <c:v>0.70000000000000062</c:v>
                </c:pt>
                <c:pt idx="68">
                  <c:v>0.80000000000000071</c:v>
                </c:pt>
                <c:pt idx="69">
                  <c:v>0.90000000000000069</c:v>
                </c:pt>
                <c:pt idx="70">
                  <c:v>1</c:v>
                </c:pt>
                <c:pt idx="71">
                  <c:v>1.1000000000000005</c:v>
                </c:pt>
                <c:pt idx="72">
                  <c:v>1.2000000000000002</c:v>
                </c:pt>
                <c:pt idx="73">
                  <c:v>1.3000000000000007</c:v>
                </c:pt>
                <c:pt idx="74">
                  <c:v>1.4000000000000004</c:v>
                </c:pt>
                <c:pt idx="75">
                  <c:v>1.5</c:v>
                </c:pt>
                <c:pt idx="76">
                  <c:v>1.6000000000000005</c:v>
                </c:pt>
                <c:pt idx="77">
                  <c:v>1.7000000000000002</c:v>
                </c:pt>
                <c:pt idx="78">
                  <c:v>1.8000000000000007</c:v>
                </c:pt>
                <c:pt idx="79">
                  <c:v>1.9000000000000021</c:v>
                </c:pt>
                <c:pt idx="80">
                  <c:v>2</c:v>
                </c:pt>
                <c:pt idx="81">
                  <c:v>2.0999999999999988</c:v>
                </c:pt>
                <c:pt idx="82">
                  <c:v>2.2000000000000011</c:v>
                </c:pt>
                <c:pt idx="83">
                  <c:v>2.3000000000000007</c:v>
                </c:pt>
                <c:pt idx="84">
                  <c:v>2.4000000000000004</c:v>
                </c:pt>
                <c:pt idx="85">
                  <c:v>2.5</c:v>
                </c:pt>
                <c:pt idx="86">
                  <c:v>2.5999999999999988</c:v>
                </c:pt>
                <c:pt idx="87">
                  <c:v>2.7000000000000011</c:v>
                </c:pt>
                <c:pt idx="88">
                  <c:v>2.8000000000000007</c:v>
                </c:pt>
                <c:pt idx="89">
                  <c:v>2.9000000000000004</c:v>
                </c:pt>
                <c:pt idx="90">
                  <c:v>3</c:v>
                </c:pt>
                <c:pt idx="91">
                  <c:v>3.0999999999999988</c:v>
                </c:pt>
                <c:pt idx="92">
                  <c:v>3.2000000000000011</c:v>
                </c:pt>
                <c:pt idx="93">
                  <c:v>3.3000000000000007</c:v>
                </c:pt>
                <c:pt idx="94">
                  <c:v>3.4000000000000004</c:v>
                </c:pt>
                <c:pt idx="95">
                  <c:v>3.5</c:v>
                </c:pt>
                <c:pt idx="96">
                  <c:v>3.6000000000000014</c:v>
                </c:pt>
                <c:pt idx="97">
                  <c:v>3.7000000000000011</c:v>
                </c:pt>
                <c:pt idx="98">
                  <c:v>3.8000000000000007</c:v>
                </c:pt>
                <c:pt idx="99">
                  <c:v>3.9000000000000004</c:v>
                </c:pt>
                <c:pt idx="100">
                  <c:v>4</c:v>
                </c:pt>
                <c:pt idx="101">
                  <c:v>4.1000000000000005</c:v>
                </c:pt>
                <c:pt idx="102">
                  <c:v>4.2000000000000011</c:v>
                </c:pt>
                <c:pt idx="103">
                  <c:v>4.3000000000000007</c:v>
                </c:pt>
                <c:pt idx="104">
                  <c:v>4.4000000000000004</c:v>
                </c:pt>
                <c:pt idx="105">
                  <c:v>4.5</c:v>
                </c:pt>
                <c:pt idx="106">
                  <c:v>4.6000000000000005</c:v>
                </c:pt>
                <c:pt idx="107">
                  <c:v>4.7000000000000011</c:v>
                </c:pt>
                <c:pt idx="108">
                  <c:v>4.8000000000000007</c:v>
                </c:pt>
                <c:pt idx="109">
                  <c:v>4.9000000000000004</c:v>
                </c:pt>
                <c:pt idx="110">
                  <c:v>5</c:v>
                </c:pt>
                <c:pt idx="111">
                  <c:v>5.1000000000000005</c:v>
                </c:pt>
                <c:pt idx="112">
                  <c:v>5.2000000000000011</c:v>
                </c:pt>
                <c:pt idx="113">
                  <c:v>5.3000000000000007</c:v>
                </c:pt>
                <c:pt idx="114">
                  <c:v>5.4</c:v>
                </c:pt>
                <c:pt idx="115">
                  <c:v>5.5</c:v>
                </c:pt>
                <c:pt idx="116">
                  <c:v>5.6000000000000005</c:v>
                </c:pt>
                <c:pt idx="117">
                  <c:v>5.7000000000000011</c:v>
                </c:pt>
                <c:pt idx="118">
                  <c:v>5.8000000000000007</c:v>
                </c:pt>
                <c:pt idx="119">
                  <c:v>5.9</c:v>
                </c:pt>
                <c:pt idx="120">
                  <c:v>6</c:v>
                </c:pt>
              </c:numCache>
            </c:numRef>
          </c:xVal>
          <c:yVal>
            <c:numRef>
              <c:f>'[003121.xls]標準正規分布グラフ'!$B$1:$B$121</c:f>
              <c:numCache>
                <c:formatCode>General</c:formatCode>
                <c:ptCount val="121"/>
                <c:pt idx="0">
                  <c:v>6.0758828498233035E-9</c:v>
                </c:pt>
                <c:pt idx="1">
                  <c:v>1.1015763624682351E-8</c:v>
                </c:pt>
                <c:pt idx="2">
                  <c:v>1.9773196406244725E-8</c:v>
                </c:pt>
                <c:pt idx="3">
                  <c:v>3.5139550948204446E-8</c:v>
                </c:pt>
                <c:pt idx="4">
                  <c:v>6.1826205001658771E-8</c:v>
                </c:pt>
                <c:pt idx="5">
                  <c:v>1.0769760042543308E-7</c:v>
                </c:pt>
                <c:pt idx="6">
                  <c:v>1.8573618445552958E-7</c:v>
                </c:pt>
                <c:pt idx="7">
                  <c:v>3.1713492167159865E-7</c:v>
                </c:pt>
                <c:pt idx="8">
                  <c:v>5.3610353446976272E-7</c:v>
                </c:pt>
                <c:pt idx="9">
                  <c:v>8.9724351623833808E-7</c:v>
                </c:pt>
                <c:pt idx="10">
                  <c:v>1.4867195147343017E-6</c:v>
                </c:pt>
                <c:pt idx="11">
                  <c:v>2.4389607458933615E-6</c:v>
                </c:pt>
                <c:pt idx="12">
                  <c:v>3.9612990910320863E-6</c:v>
                </c:pt>
                <c:pt idx="13">
                  <c:v>6.3698251788670924E-6</c:v>
                </c:pt>
                <c:pt idx="14">
                  <c:v>1.0140852065486787E-5</c:v>
                </c:pt>
                <c:pt idx="15">
                  <c:v>1.5983741106905519E-5</c:v>
                </c:pt>
                <c:pt idx="16">
                  <c:v>2.4942471290053542E-5</c:v>
                </c:pt>
                <c:pt idx="17">
                  <c:v>3.8535196742087197E-5</c:v>
                </c:pt>
                <c:pt idx="18">
                  <c:v>5.8943067756539936E-5</c:v>
                </c:pt>
                <c:pt idx="19">
                  <c:v>8.9261657177133104E-5</c:v>
                </c:pt>
                <c:pt idx="20">
                  <c:v>1.3383022576488556E-4</c:v>
                </c:pt>
                <c:pt idx="21">
                  <c:v>1.9865547139277326E-4</c:v>
                </c:pt>
                <c:pt idx="22">
                  <c:v>2.919469257914607E-4</c:v>
                </c:pt>
                <c:pt idx="23">
                  <c:v>4.247802705507536E-4</c:v>
                </c:pt>
                <c:pt idx="24">
                  <c:v>6.1190193011377385E-4</c:v>
                </c:pt>
                <c:pt idx="25">
                  <c:v>8.7268269504575994E-4</c:v>
                </c:pt>
                <c:pt idx="26">
                  <c:v>1.2322191684730225E-3</c:v>
                </c:pt>
                <c:pt idx="27">
                  <c:v>1.7225689390536838E-3</c:v>
                </c:pt>
                <c:pt idx="28">
                  <c:v>2.3840882014648452E-3</c:v>
                </c:pt>
                <c:pt idx="29">
                  <c:v>3.2668190561999295E-3</c:v>
                </c:pt>
                <c:pt idx="30">
                  <c:v>4.4318484119380231E-3</c:v>
                </c:pt>
                <c:pt idx="31">
                  <c:v>5.9525324197758529E-3</c:v>
                </c:pt>
                <c:pt idx="32">
                  <c:v>7.9154515829799807E-3</c:v>
                </c:pt>
                <c:pt idx="33">
                  <c:v>1.0420934814422605E-2</c:v>
                </c:pt>
                <c:pt idx="34">
                  <c:v>1.3582969233685667E-2</c:v>
                </c:pt>
                <c:pt idx="35">
                  <c:v>1.7528300493568561E-2</c:v>
                </c:pt>
                <c:pt idx="36">
                  <c:v>2.2394530294842851E-2</c:v>
                </c:pt>
                <c:pt idx="37">
                  <c:v>2.8327037741601186E-2</c:v>
                </c:pt>
                <c:pt idx="38">
                  <c:v>3.5474592846231452E-2</c:v>
                </c:pt>
                <c:pt idx="39">
                  <c:v>4.3983595980427233E-2</c:v>
                </c:pt>
                <c:pt idx="40">
                  <c:v>5.3990966513188084E-2</c:v>
                </c:pt>
                <c:pt idx="41">
                  <c:v>6.5615814774676651E-2</c:v>
                </c:pt>
                <c:pt idx="42">
                  <c:v>7.8950158300894066E-2</c:v>
                </c:pt>
                <c:pt idx="43">
                  <c:v>9.4049077376887114E-2</c:v>
                </c:pt>
                <c:pt idx="44">
                  <c:v>0.1109208346794555</c:v>
                </c:pt>
                <c:pt idx="45">
                  <c:v>0.12951759566589174</c:v>
                </c:pt>
                <c:pt idx="46">
                  <c:v>0.14972746563574496</c:v>
                </c:pt>
                <c:pt idx="47">
                  <c:v>0.17136859204780741</c:v>
                </c:pt>
                <c:pt idx="48">
                  <c:v>0.19418605498321287</c:v>
                </c:pt>
                <c:pt idx="49">
                  <c:v>0.21785217703255061</c:v>
                </c:pt>
                <c:pt idx="50">
                  <c:v>0.24197072451914334</c:v>
                </c:pt>
                <c:pt idx="51">
                  <c:v>0.26608524989875498</c:v>
                </c:pt>
                <c:pt idx="52">
                  <c:v>0.28969155276148273</c:v>
                </c:pt>
                <c:pt idx="53">
                  <c:v>0.31225393336676138</c:v>
                </c:pt>
                <c:pt idx="54">
                  <c:v>0.33322460289180039</c:v>
                </c:pt>
                <c:pt idx="55">
                  <c:v>0.35206532676429947</c:v>
                </c:pt>
                <c:pt idx="56">
                  <c:v>0.36827014030332333</c:v>
                </c:pt>
                <c:pt idx="57">
                  <c:v>0.38138781546052475</c:v>
                </c:pt>
                <c:pt idx="58">
                  <c:v>0.39104269397545727</c:v>
                </c:pt>
                <c:pt idx="59">
                  <c:v>0.39695254747701242</c:v>
                </c:pt>
                <c:pt idx="60">
                  <c:v>0.39894228040143281</c:v>
                </c:pt>
                <c:pt idx="61">
                  <c:v>0.39695254747701236</c:v>
                </c:pt>
                <c:pt idx="62">
                  <c:v>0.3910426939754571</c:v>
                </c:pt>
                <c:pt idx="63">
                  <c:v>0.38138781546052464</c:v>
                </c:pt>
                <c:pt idx="64">
                  <c:v>0.36827014030332322</c:v>
                </c:pt>
                <c:pt idx="65">
                  <c:v>0.35206532676429947</c:v>
                </c:pt>
                <c:pt idx="66">
                  <c:v>0.3332246028918</c:v>
                </c:pt>
                <c:pt idx="67">
                  <c:v>0.31225393336676138</c:v>
                </c:pt>
                <c:pt idx="68">
                  <c:v>0.28969155276148223</c:v>
                </c:pt>
                <c:pt idx="69">
                  <c:v>0.26608524989875482</c:v>
                </c:pt>
                <c:pt idx="70">
                  <c:v>0.24197072451914334</c:v>
                </c:pt>
                <c:pt idx="71">
                  <c:v>0.21785217703255039</c:v>
                </c:pt>
                <c:pt idx="72">
                  <c:v>0.19418605498321287</c:v>
                </c:pt>
                <c:pt idx="73">
                  <c:v>0.17136859204780724</c:v>
                </c:pt>
                <c:pt idx="74">
                  <c:v>0.14972746563574479</c:v>
                </c:pt>
                <c:pt idx="75">
                  <c:v>0.12951759566589174</c:v>
                </c:pt>
                <c:pt idx="76">
                  <c:v>0.11092083467945545</c:v>
                </c:pt>
                <c:pt idx="77">
                  <c:v>9.4049077376887114E-2</c:v>
                </c:pt>
                <c:pt idx="78">
                  <c:v>7.8950158300893969E-2</c:v>
                </c:pt>
                <c:pt idx="79">
                  <c:v>6.561581477467654E-2</c:v>
                </c:pt>
                <c:pt idx="80">
                  <c:v>5.3990966513188084E-2</c:v>
                </c:pt>
                <c:pt idx="81">
                  <c:v>4.3983595980427233E-2</c:v>
                </c:pt>
                <c:pt idx="82">
                  <c:v>3.5474592846231355E-2</c:v>
                </c:pt>
                <c:pt idx="83">
                  <c:v>2.8327037741601131E-2</c:v>
                </c:pt>
                <c:pt idx="84">
                  <c:v>2.2394530294842837E-2</c:v>
                </c:pt>
                <c:pt idx="85">
                  <c:v>1.7528300493568561E-2</c:v>
                </c:pt>
                <c:pt idx="86">
                  <c:v>1.3582969233685667E-2</c:v>
                </c:pt>
                <c:pt idx="87">
                  <c:v>1.0420934814422567E-2</c:v>
                </c:pt>
                <c:pt idx="88">
                  <c:v>7.9154515829799512E-3</c:v>
                </c:pt>
                <c:pt idx="89">
                  <c:v>5.9525324197758503E-3</c:v>
                </c:pt>
                <c:pt idx="90">
                  <c:v>4.4318484119380231E-3</c:v>
                </c:pt>
                <c:pt idx="91">
                  <c:v>3.2668190561999295E-3</c:v>
                </c:pt>
                <c:pt idx="92">
                  <c:v>2.3840882014648352E-3</c:v>
                </c:pt>
                <c:pt idx="93">
                  <c:v>1.7225689390536788E-3</c:v>
                </c:pt>
                <c:pt idx="94">
                  <c:v>1.2322191684730208E-3</c:v>
                </c:pt>
                <c:pt idx="95">
                  <c:v>8.7268269504575994E-4</c:v>
                </c:pt>
                <c:pt idx="96">
                  <c:v>6.1190193011377006E-4</c:v>
                </c:pt>
                <c:pt idx="97">
                  <c:v>4.2478027055075095E-4</c:v>
                </c:pt>
                <c:pt idx="98">
                  <c:v>2.9194692579145995E-4</c:v>
                </c:pt>
                <c:pt idx="99">
                  <c:v>1.9865547139277285E-4</c:v>
                </c:pt>
                <c:pt idx="100">
                  <c:v>1.3383022576488556E-4</c:v>
                </c:pt>
                <c:pt idx="101">
                  <c:v>8.9261657177132521E-5</c:v>
                </c:pt>
                <c:pt idx="102">
                  <c:v>5.8943067756539774E-5</c:v>
                </c:pt>
                <c:pt idx="103">
                  <c:v>3.8535196742087041E-5</c:v>
                </c:pt>
                <c:pt idx="104">
                  <c:v>2.4942471290053542E-5</c:v>
                </c:pt>
                <c:pt idx="105">
                  <c:v>1.5983741106905519E-5</c:v>
                </c:pt>
                <c:pt idx="106">
                  <c:v>1.0140852065486699E-5</c:v>
                </c:pt>
                <c:pt idx="107">
                  <c:v>6.3698251788670763E-6</c:v>
                </c:pt>
                <c:pt idx="108">
                  <c:v>3.9612990910320745E-6</c:v>
                </c:pt>
                <c:pt idx="109">
                  <c:v>2.4389607458933615E-6</c:v>
                </c:pt>
                <c:pt idx="110">
                  <c:v>1.4867195147343017E-6</c:v>
                </c:pt>
                <c:pt idx="111">
                  <c:v>8.9724351623833056E-7</c:v>
                </c:pt>
                <c:pt idx="112">
                  <c:v>5.361035344697605E-7</c:v>
                </c:pt>
                <c:pt idx="113">
                  <c:v>3.1713492167159749E-7</c:v>
                </c:pt>
                <c:pt idx="114">
                  <c:v>1.8573618445552958E-7</c:v>
                </c:pt>
                <c:pt idx="115">
                  <c:v>1.0769760042543308E-7</c:v>
                </c:pt>
                <c:pt idx="116">
                  <c:v>6.1826205001658004E-8</c:v>
                </c:pt>
                <c:pt idx="117">
                  <c:v>3.5139550948204321E-8</c:v>
                </c:pt>
                <c:pt idx="118">
                  <c:v>1.9773196406244652E-8</c:v>
                </c:pt>
                <c:pt idx="119">
                  <c:v>1.1015763624682351E-8</c:v>
                </c:pt>
                <c:pt idx="120">
                  <c:v>6.0758828498233035E-9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2F38-4EA2-A2B1-929130EA2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128696"/>
        <c:axId val="511129088"/>
      </c:scatterChart>
      <c:valAx>
        <c:axId val="511128696"/>
        <c:scaling>
          <c:orientation val="minMax"/>
          <c:max val="6"/>
          <c:min val="-6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ja-JP"/>
          </a:p>
        </c:txPr>
        <c:crossAx val="511129088"/>
        <c:crosses val="autoZero"/>
        <c:crossBetween val="midCat"/>
      </c:valAx>
      <c:valAx>
        <c:axId val="5111290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1112869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ja-JP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194825672334538E-3"/>
          <c:y val="1.7947624808031547E-2"/>
          <c:w val="0.66271138741947355"/>
          <c:h val="0.49011840953696928"/>
        </c:manualLayout>
      </c:layout>
      <c:scatterChart>
        <c:scatterStyle val="smoothMarker"/>
        <c:varyColors val="0"/>
        <c:ser>
          <c:idx val="0"/>
          <c:order val="0"/>
          <c:spPr>
            <a:ln w="53975">
              <a:solidFill>
                <a:srgbClr val="FF0066"/>
              </a:solidFill>
            </a:ln>
          </c:spPr>
          <c:marker>
            <c:symbol val="none"/>
          </c:marker>
          <c:xVal>
            <c:numRef>
              <c:f>'[003121.xls]標準正規分布グラフ'!$A$1:$A$121</c:f>
              <c:numCache>
                <c:formatCode>General</c:formatCode>
                <c:ptCount val="121"/>
                <c:pt idx="0">
                  <c:v>-6</c:v>
                </c:pt>
                <c:pt idx="1">
                  <c:v>-5.9</c:v>
                </c:pt>
                <c:pt idx="2">
                  <c:v>-5.8</c:v>
                </c:pt>
                <c:pt idx="3">
                  <c:v>-5.7</c:v>
                </c:pt>
                <c:pt idx="4">
                  <c:v>-5.6</c:v>
                </c:pt>
                <c:pt idx="5">
                  <c:v>-5.5</c:v>
                </c:pt>
                <c:pt idx="6">
                  <c:v>-5.4</c:v>
                </c:pt>
                <c:pt idx="7">
                  <c:v>-5.3</c:v>
                </c:pt>
                <c:pt idx="8">
                  <c:v>-5.2</c:v>
                </c:pt>
                <c:pt idx="9">
                  <c:v>-5.0999999999999996</c:v>
                </c:pt>
                <c:pt idx="10">
                  <c:v>-5</c:v>
                </c:pt>
                <c:pt idx="11">
                  <c:v>-4.9000000000000004</c:v>
                </c:pt>
                <c:pt idx="12">
                  <c:v>-4.8</c:v>
                </c:pt>
                <c:pt idx="13">
                  <c:v>-4.7</c:v>
                </c:pt>
                <c:pt idx="14">
                  <c:v>-4.5999999999999996</c:v>
                </c:pt>
                <c:pt idx="15">
                  <c:v>-4.5</c:v>
                </c:pt>
                <c:pt idx="16">
                  <c:v>-4.4000000000000004</c:v>
                </c:pt>
                <c:pt idx="17">
                  <c:v>-4.3</c:v>
                </c:pt>
                <c:pt idx="18">
                  <c:v>-4.2</c:v>
                </c:pt>
                <c:pt idx="19">
                  <c:v>-4.0999999999999996</c:v>
                </c:pt>
                <c:pt idx="20">
                  <c:v>-4</c:v>
                </c:pt>
                <c:pt idx="21">
                  <c:v>-3.9</c:v>
                </c:pt>
                <c:pt idx="22">
                  <c:v>-3.8</c:v>
                </c:pt>
                <c:pt idx="23">
                  <c:v>-3.6999999999999997</c:v>
                </c:pt>
                <c:pt idx="24">
                  <c:v>-3.5999999999999988</c:v>
                </c:pt>
                <c:pt idx="25">
                  <c:v>-3.5</c:v>
                </c:pt>
                <c:pt idx="26">
                  <c:v>-3.4</c:v>
                </c:pt>
                <c:pt idx="27">
                  <c:v>-3.3</c:v>
                </c:pt>
                <c:pt idx="28">
                  <c:v>-3.1999999999999997</c:v>
                </c:pt>
                <c:pt idx="29">
                  <c:v>-3.0999999999999988</c:v>
                </c:pt>
                <c:pt idx="30">
                  <c:v>-3</c:v>
                </c:pt>
                <c:pt idx="31">
                  <c:v>-2.9</c:v>
                </c:pt>
                <c:pt idx="32">
                  <c:v>-2.8</c:v>
                </c:pt>
                <c:pt idx="33">
                  <c:v>-2.6999999999999997</c:v>
                </c:pt>
                <c:pt idx="34">
                  <c:v>-2.5999999999999988</c:v>
                </c:pt>
                <c:pt idx="35">
                  <c:v>-2.5</c:v>
                </c:pt>
                <c:pt idx="36">
                  <c:v>-2.4</c:v>
                </c:pt>
                <c:pt idx="37">
                  <c:v>-2.2999999999999998</c:v>
                </c:pt>
                <c:pt idx="38">
                  <c:v>-2.1999999999999997</c:v>
                </c:pt>
                <c:pt idx="39">
                  <c:v>-2.0999999999999988</c:v>
                </c:pt>
                <c:pt idx="40">
                  <c:v>-2</c:v>
                </c:pt>
                <c:pt idx="41">
                  <c:v>-1.8999999999999975</c:v>
                </c:pt>
                <c:pt idx="42">
                  <c:v>-1.7999999999999976</c:v>
                </c:pt>
                <c:pt idx="43">
                  <c:v>-1.7000000000000004</c:v>
                </c:pt>
                <c:pt idx="44">
                  <c:v>-1.5999999999999974</c:v>
                </c:pt>
                <c:pt idx="45">
                  <c:v>-1.5</c:v>
                </c:pt>
                <c:pt idx="46">
                  <c:v>-1.3999999999999975</c:v>
                </c:pt>
                <c:pt idx="47">
                  <c:v>-1.2999999999999974</c:v>
                </c:pt>
                <c:pt idx="48">
                  <c:v>-1.1999999999999975</c:v>
                </c:pt>
                <c:pt idx="49">
                  <c:v>-1.0999999999999974</c:v>
                </c:pt>
                <c:pt idx="50">
                  <c:v>-1</c:v>
                </c:pt>
                <c:pt idx="51">
                  <c:v>-0.89999999999999969</c:v>
                </c:pt>
                <c:pt idx="52">
                  <c:v>-0.79999999999999982</c:v>
                </c:pt>
                <c:pt idx="53">
                  <c:v>-0.69999999999999962</c:v>
                </c:pt>
                <c:pt idx="54">
                  <c:v>-0.59999999999999953</c:v>
                </c:pt>
                <c:pt idx="55">
                  <c:v>-0.5</c:v>
                </c:pt>
                <c:pt idx="56">
                  <c:v>-0.40000000000000008</c:v>
                </c:pt>
                <c:pt idx="57">
                  <c:v>-0.30000000000000032</c:v>
                </c:pt>
                <c:pt idx="58">
                  <c:v>-0.19999999999999957</c:v>
                </c:pt>
                <c:pt idx="59">
                  <c:v>-9.9999999999999881E-2</c:v>
                </c:pt>
                <c:pt idx="60">
                  <c:v>0</c:v>
                </c:pt>
                <c:pt idx="61">
                  <c:v>0.10000000000000053</c:v>
                </c:pt>
                <c:pt idx="62">
                  <c:v>0.20000000000000021</c:v>
                </c:pt>
                <c:pt idx="63">
                  <c:v>0.30000000000000082</c:v>
                </c:pt>
                <c:pt idx="64">
                  <c:v>0.40000000000000036</c:v>
                </c:pt>
                <c:pt idx="65">
                  <c:v>0.5</c:v>
                </c:pt>
                <c:pt idx="66">
                  <c:v>0.60000000000000064</c:v>
                </c:pt>
                <c:pt idx="67">
                  <c:v>0.70000000000000062</c:v>
                </c:pt>
                <c:pt idx="68">
                  <c:v>0.80000000000000071</c:v>
                </c:pt>
                <c:pt idx="69">
                  <c:v>0.90000000000000069</c:v>
                </c:pt>
                <c:pt idx="70">
                  <c:v>1</c:v>
                </c:pt>
                <c:pt idx="71">
                  <c:v>1.1000000000000005</c:v>
                </c:pt>
                <c:pt idx="72">
                  <c:v>1.2000000000000002</c:v>
                </c:pt>
                <c:pt idx="73">
                  <c:v>1.3000000000000007</c:v>
                </c:pt>
                <c:pt idx="74">
                  <c:v>1.4000000000000004</c:v>
                </c:pt>
                <c:pt idx="75">
                  <c:v>1.5</c:v>
                </c:pt>
                <c:pt idx="76">
                  <c:v>1.6000000000000005</c:v>
                </c:pt>
                <c:pt idx="77">
                  <c:v>1.7000000000000004</c:v>
                </c:pt>
                <c:pt idx="78">
                  <c:v>1.8000000000000007</c:v>
                </c:pt>
                <c:pt idx="79">
                  <c:v>1.9000000000000019</c:v>
                </c:pt>
                <c:pt idx="80">
                  <c:v>2</c:v>
                </c:pt>
                <c:pt idx="81">
                  <c:v>2.0999999999999988</c:v>
                </c:pt>
                <c:pt idx="82">
                  <c:v>2.2000000000000011</c:v>
                </c:pt>
                <c:pt idx="83">
                  <c:v>2.3000000000000007</c:v>
                </c:pt>
                <c:pt idx="84">
                  <c:v>2.4000000000000004</c:v>
                </c:pt>
                <c:pt idx="85">
                  <c:v>2.5</c:v>
                </c:pt>
                <c:pt idx="86">
                  <c:v>2.5999999999999988</c:v>
                </c:pt>
                <c:pt idx="87">
                  <c:v>2.7000000000000011</c:v>
                </c:pt>
                <c:pt idx="88">
                  <c:v>2.8000000000000007</c:v>
                </c:pt>
                <c:pt idx="89">
                  <c:v>2.9000000000000004</c:v>
                </c:pt>
                <c:pt idx="90">
                  <c:v>3</c:v>
                </c:pt>
                <c:pt idx="91">
                  <c:v>3.0999999999999988</c:v>
                </c:pt>
                <c:pt idx="92">
                  <c:v>3.2000000000000011</c:v>
                </c:pt>
                <c:pt idx="93">
                  <c:v>3.3000000000000007</c:v>
                </c:pt>
                <c:pt idx="94">
                  <c:v>3.4000000000000004</c:v>
                </c:pt>
                <c:pt idx="95">
                  <c:v>3.5</c:v>
                </c:pt>
                <c:pt idx="96">
                  <c:v>3.6000000000000014</c:v>
                </c:pt>
                <c:pt idx="97">
                  <c:v>3.7000000000000011</c:v>
                </c:pt>
                <c:pt idx="98">
                  <c:v>3.8000000000000007</c:v>
                </c:pt>
                <c:pt idx="99">
                  <c:v>3.9000000000000004</c:v>
                </c:pt>
                <c:pt idx="100">
                  <c:v>4</c:v>
                </c:pt>
                <c:pt idx="101">
                  <c:v>4.1000000000000005</c:v>
                </c:pt>
                <c:pt idx="102">
                  <c:v>4.2000000000000011</c:v>
                </c:pt>
                <c:pt idx="103">
                  <c:v>4.3000000000000007</c:v>
                </c:pt>
                <c:pt idx="104">
                  <c:v>4.4000000000000004</c:v>
                </c:pt>
                <c:pt idx="105">
                  <c:v>4.5</c:v>
                </c:pt>
                <c:pt idx="106">
                  <c:v>4.6000000000000005</c:v>
                </c:pt>
                <c:pt idx="107">
                  <c:v>4.7000000000000011</c:v>
                </c:pt>
                <c:pt idx="108">
                  <c:v>4.8000000000000007</c:v>
                </c:pt>
                <c:pt idx="109">
                  <c:v>4.9000000000000004</c:v>
                </c:pt>
                <c:pt idx="110">
                  <c:v>5</c:v>
                </c:pt>
                <c:pt idx="111">
                  <c:v>5.1000000000000005</c:v>
                </c:pt>
                <c:pt idx="112">
                  <c:v>5.2000000000000011</c:v>
                </c:pt>
                <c:pt idx="113">
                  <c:v>5.3000000000000007</c:v>
                </c:pt>
                <c:pt idx="114">
                  <c:v>5.4</c:v>
                </c:pt>
                <c:pt idx="115">
                  <c:v>5.5</c:v>
                </c:pt>
                <c:pt idx="116">
                  <c:v>5.6000000000000005</c:v>
                </c:pt>
                <c:pt idx="117">
                  <c:v>5.7000000000000011</c:v>
                </c:pt>
                <c:pt idx="118">
                  <c:v>5.8000000000000007</c:v>
                </c:pt>
                <c:pt idx="119">
                  <c:v>5.9</c:v>
                </c:pt>
                <c:pt idx="120">
                  <c:v>6</c:v>
                </c:pt>
              </c:numCache>
            </c:numRef>
          </c:xVal>
          <c:yVal>
            <c:numRef>
              <c:f>'[003121.xls]標準正規分布グラフ'!$B$1:$B$121</c:f>
              <c:numCache>
                <c:formatCode>General</c:formatCode>
                <c:ptCount val="121"/>
                <c:pt idx="0">
                  <c:v>6.0758828498233035E-9</c:v>
                </c:pt>
                <c:pt idx="1">
                  <c:v>1.1015763624682351E-8</c:v>
                </c:pt>
                <c:pt idx="2">
                  <c:v>1.9773196406244725E-8</c:v>
                </c:pt>
                <c:pt idx="3">
                  <c:v>3.513955094820446E-8</c:v>
                </c:pt>
                <c:pt idx="4">
                  <c:v>6.1826205001658771E-8</c:v>
                </c:pt>
                <c:pt idx="5">
                  <c:v>1.0769760042543308E-7</c:v>
                </c:pt>
                <c:pt idx="6">
                  <c:v>1.8573618445552958E-7</c:v>
                </c:pt>
                <c:pt idx="7">
                  <c:v>3.1713492167159865E-7</c:v>
                </c:pt>
                <c:pt idx="8">
                  <c:v>5.3610353446976294E-7</c:v>
                </c:pt>
                <c:pt idx="9">
                  <c:v>8.9724351623833808E-7</c:v>
                </c:pt>
                <c:pt idx="10">
                  <c:v>1.4867195147343017E-6</c:v>
                </c:pt>
                <c:pt idx="11">
                  <c:v>2.4389607458933615E-6</c:v>
                </c:pt>
                <c:pt idx="12">
                  <c:v>3.9612990910320863E-6</c:v>
                </c:pt>
                <c:pt idx="13">
                  <c:v>6.3698251788670924E-6</c:v>
                </c:pt>
                <c:pt idx="14">
                  <c:v>1.0140852065486791E-5</c:v>
                </c:pt>
                <c:pt idx="15">
                  <c:v>1.5983741106905519E-5</c:v>
                </c:pt>
                <c:pt idx="16">
                  <c:v>2.4942471290053542E-5</c:v>
                </c:pt>
                <c:pt idx="17">
                  <c:v>3.8535196742087197E-5</c:v>
                </c:pt>
                <c:pt idx="18">
                  <c:v>5.8943067756539936E-5</c:v>
                </c:pt>
                <c:pt idx="19">
                  <c:v>8.9261657177133104E-5</c:v>
                </c:pt>
                <c:pt idx="20">
                  <c:v>1.3383022576488561E-4</c:v>
                </c:pt>
                <c:pt idx="21">
                  <c:v>1.9865547139277326E-4</c:v>
                </c:pt>
                <c:pt idx="22">
                  <c:v>2.919469257914607E-4</c:v>
                </c:pt>
                <c:pt idx="23">
                  <c:v>4.247802705507536E-4</c:v>
                </c:pt>
                <c:pt idx="24">
                  <c:v>6.1190193011377396E-4</c:v>
                </c:pt>
                <c:pt idx="25">
                  <c:v>8.7268269504576048E-4</c:v>
                </c:pt>
                <c:pt idx="26">
                  <c:v>1.2322191684730225E-3</c:v>
                </c:pt>
                <c:pt idx="27">
                  <c:v>1.7225689390536838E-3</c:v>
                </c:pt>
                <c:pt idx="28">
                  <c:v>2.3840882014648452E-3</c:v>
                </c:pt>
                <c:pt idx="29">
                  <c:v>3.2668190561999299E-3</c:v>
                </c:pt>
                <c:pt idx="30">
                  <c:v>4.4318484119380231E-3</c:v>
                </c:pt>
                <c:pt idx="31">
                  <c:v>5.9525324197758538E-3</c:v>
                </c:pt>
                <c:pt idx="32">
                  <c:v>7.9154515829799807E-3</c:v>
                </c:pt>
                <c:pt idx="33">
                  <c:v>1.0420934814422607E-2</c:v>
                </c:pt>
                <c:pt idx="34">
                  <c:v>1.358296923368567E-2</c:v>
                </c:pt>
                <c:pt idx="35">
                  <c:v>1.7528300493568561E-2</c:v>
                </c:pt>
                <c:pt idx="36">
                  <c:v>2.2394530294842851E-2</c:v>
                </c:pt>
                <c:pt idx="37">
                  <c:v>2.8327037741601186E-2</c:v>
                </c:pt>
                <c:pt idx="38">
                  <c:v>3.5474592846231452E-2</c:v>
                </c:pt>
                <c:pt idx="39">
                  <c:v>4.3983595980427309E-2</c:v>
                </c:pt>
                <c:pt idx="40">
                  <c:v>5.3990966513188084E-2</c:v>
                </c:pt>
                <c:pt idx="41">
                  <c:v>6.5615814774676678E-2</c:v>
                </c:pt>
                <c:pt idx="42">
                  <c:v>7.895015830089408E-2</c:v>
                </c:pt>
                <c:pt idx="43">
                  <c:v>9.4049077376887114E-2</c:v>
                </c:pt>
                <c:pt idx="44">
                  <c:v>0.11092083467945552</c:v>
                </c:pt>
                <c:pt idx="45">
                  <c:v>0.12951759566589174</c:v>
                </c:pt>
                <c:pt idx="46">
                  <c:v>0.14972746563574496</c:v>
                </c:pt>
                <c:pt idx="47">
                  <c:v>0.17136859204780741</c:v>
                </c:pt>
                <c:pt idx="48">
                  <c:v>0.1941860549832129</c:v>
                </c:pt>
                <c:pt idx="49">
                  <c:v>0.21785217703255061</c:v>
                </c:pt>
                <c:pt idx="50">
                  <c:v>0.24197072451914334</c:v>
                </c:pt>
                <c:pt idx="51">
                  <c:v>0.26608524989875498</c:v>
                </c:pt>
                <c:pt idx="52">
                  <c:v>0.28969155276148273</c:v>
                </c:pt>
                <c:pt idx="53">
                  <c:v>0.31225393336676138</c:v>
                </c:pt>
                <c:pt idx="54">
                  <c:v>0.33322460289180039</c:v>
                </c:pt>
                <c:pt idx="55">
                  <c:v>0.35206532676429947</c:v>
                </c:pt>
                <c:pt idx="56">
                  <c:v>0.36827014030332333</c:v>
                </c:pt>
                <c:pt idx="57">
                  <c:v>0.38138781546052475</c:v>
                </c:pt>
                <c:pt idx="58">
                  <c:v>0.39104269397545727</c:v>
                </c:pt>
                <c:pt idx="59">
                  <c:v>0.39695254747701242</c:v>
                </c:pt>
                <c:pt idx="60">
                  <c:v>0.39894228040143281</c:v>
                </c:pt>
                <c:pt idx="61">
                  <c:v>0.39695254747701236</c:v>
                </c:pt>
                <c:pt idx="62">
                  <c:v>0.3910426939754571</c:v>
                </c:pt>
                <c:pt idx="63">
                  <c:v>0.38138781546052464</c:v>
                </c:pt>
                <c:pt idx="64">
                  <c:v>0.36827014030332322</c:v>
                </c:pt>
                <c:pt idx="65">
                  <c:v>0.35206532676429947</c:v>
                </c:pt>
                <c:pt idx="66">
                  <c:v>0.3332246028918</c:v>
                </c:pt>
                <c:pt idx="67">
                  <c:v>0.31225393336676138</c:v>
                </c:pt>
                <c:pt idx="68">
                  <c:v>0.28969155276148223</c:v>
                </c:pt>
                <c:pt idx="69">
                  <c:v>0.26608524989875482</c:v>
                </c:pt>
                <c:pt idx="70">
                  <c:v>0.24197072451914334</c:v>
                </c:pt>
                <c:pt idx="71">
                  <c:v>0.21785217703255039</c:v>
                </c:pt>
                <c:pt idx="72">
                  <c:v>0.19418605498321287</c:v>
                </c:pt>
                <c:pt idx="73">
                  <c:v>0.17136859204780724</c:v>
                </c:pt>
                <c:pt idx="74">
                  <c:v>0.14972746563574479</c:v>
                </c:pt>
                <c:pt idx="75">
                  <c:v>0.12951759566589174</c:v>
                </c:pt>
                <c:pt idx="76">
                  <c:v>0.11092083467945545</c:v>
                </c:pt>
                <c:pt idx="77">
                  <c:v>9.4049077376887114E-2</c:v>
                </c:pt>
                <c:pt idx="78">
                  <c:v>7.8950158300893969E-2</c:v>
                </c:pt>
                <c:pt idx="79">
                  <c:v>6.561581477467654E-2</c:v>
                </c:pt>
                <c:pt idx="80">
                  <c:v>5.3990966513188084E-2</c:v>
                </c:pt>
                <c:pt idx="81">
                  <c:v>4.3983595980427309E-2</c:v>
                </c:pt>
                <c:pt idx="82">
                  <c:v>3.5474592846231362E-2</c:v>
                </c:pt>
                <c:pt idx="83">
                  <c:v>2.8327037741601131E-2</c:v>
                </c:pt>
                <c:pt idx="84">
                  <c:v>2.2394530294842837E-2</c:v>
                </c:pt>
                <c:pt idx="85">
                  <c:v>1.7528300493568561E-2</c:v>
                </c:pt>
                <c:pt idx="86">
                  <c:v>1.358296923368567E-2</c:v>
                </c:pt>
                <c:pt idx="87">
                  <c:v>1.0420934814422581E-2</c:v>
                </c:pt>
                <c:pt idx="88">
                  <c:v>7.9154515829799512E-3</c:v>
                </c:pt>
                <c:pt idx="89">
                  <c:v>5.9525324197758503E-3</c:v>
                </c:pt>
                <c:pt idx="90">
                  <c:v>4.4318484119380231E-3</c:v>
                </c:pt>
                <c:pt idx="91">
                  <c:v>3.2668190561999299E-3</c:v>
                </c:pt>
                <c:pt idx="92">
                  <c:v>2.3840882014648352E-3</c:v>
                </c:pt>
                <c:pt idx="93">
                  <c:v>1.7225689390536797E-3</c:v>
                </c:pt>
                <c:pt idx="94">
                  <c:v>1.2322191684730208E-3</c:v>
                </c:pt>
                <c:pt idx="95">
                  <c:v>8.7268269504576048E-4</c:v>
                </c:pt>
                <c:pt idx="96">
                  <c:v>6.1190193011377006E-4</c:v>
                </c:pt>
                <c:pt idx="97">
                  <c:v>4.2478027055075095E-4</c:v>
                </c:pt>
                <c:pt idx="98">
                  <c:v>2.9194692579145995E-4</c:v>
                </c:pt>
                <c:pt idx="99">
                  <c:v>1.9865547139277285E-4</c:v>
                </c:pt>
                <c:pt idx="100">
                  <c:v>1.3383022576488561E-4</c:v>
                </c:pt>
                <c:pt idx="101">
                  <c:v>8.9261657177132521E-5</c:v>
                </c:pt>
                <c:pt idx="102">
                  <c:v>5.8943067756539774E-5</c:v>
                </c:pt>
                <c:pt idx="103">
                  <c:v>3.8535196742087048E-5</c:v>
                </c:pt>
                <c:pt idx="104">
                  <c:v>2.4942471290053542E-5</c:v>
                </c:pt>
                <c:pt idx="105">
                  <c:v>1.5983741106905519E-5</c:v>
                </c:pt>
                <c:pt idx="106">
                  <c:v>1.0140852065486704E-5</c:v>
                </c:pt>
                <c:pt idx="107">
                  <c:v>6.3698251788670763E-6</c:v>
                </c:pt>
                <c:pt idx="108">
                  <c:v>3.9612990910320745E-6</c:v>
                </c:pt>
                <c:pt idx="109">
                  <c:v>2.4389607458933615E-6</c:v>
                </c:pt>
                <c:pt idx="110">
                  <c:v>1.4867195147343017E-6</c:v>
                </c:pt>
                <c:pt idx="111">
                  <c:v>8.9724351623833056E-7</c:v>
                </c:pt>
                <c:pt idx="112">
                  <c:v>5.361035344697605E-7</c:v>
                </c:pt>
                <c:pt idx="113">
                  <c:v>3.1713492167159749E-7</c:v>
                </c:pt>
                <c:pt idx="114">
                  <c:v>1.8573618445552958E-7</c:v>
                </c:pt>
                <c:pt idx="115">
                  <c:v>1.0769760042543308E-7</c:v>
                </c:pt>
                <c:pt idx="116">
                  <c:v>6.1826205001658017E-8</c:v>
                </c:pt>
                <c:pt idx="117">
                  <c:v>3.5139550948204321E-8</c:v>
                </c:pt>
                <c:pt idx="118">
                  <c:v>1.9773196406244652E-8</c:v>
                </c:pt>
                <c:pt idx="119">
                  <c:v>1.1015763624682351E-8</c:v>
                </c:pt>
                <c:pt idx="120">
                  <c:v>6.0758828498233035E-9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58F3-4BA8-A9DD-D69D815891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144376"/>
        <c:axId val="511141632"/>
      </c:scatterChart>
      <c:valAx>
        <c:axId val="511144376"/>
        <c:scaling>
          <c:orientation val="minMax"/>
          <c:max val="6"/>
          <c:min val="-6"/>
        </c:scaling>
        <c:delete val="0"/>
        <c:axPos val="b"/>
        <c:numFmt formatCode="General" sourceLinked="1"/>
        <c:majorTickMark val="none"/>
        <c:minorTickMark val="none"/>
        <c:tickLblPos val="none"/>
        <c:txPr>
          <a:bodyPr rot="0" vert="horz"/>
          <a:lstStyle/>
          <a:p>
            <a:pPr>
              <a:defRPr/>
            </a:pPr>
            <a:endParaRPr lang="ja-JP"/>
          </a:p>
        </c:txPr>
        <c:crossAx val="511141632"/>
        <c:crosses val="autoZero"/>
        <c:crossBetween val="midCat"/>
      </c:valAx>
      <c:valAx>
        <c:axId val="5111416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1114437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33666335439824E-2"/>
          <c:y val="0.20983636647425252"/>
          <c:w val="0.9306632579744516"/>
          <c:h val="0.79016393442622856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'[003121.xls]標準正規分布グラフ'!$A$1:$A$121</c:f>
              <c:numCache>
                <c:formatCode>General</c:formatCode>
                <c:ptCount val="121"/>
                <c:pt idx="0">
                  <c:v>-6</c:v>
                </c:pt>
                <c:pt idx="1">
                  <c:v>-5.9</c:v>
                </c:pt>
                <c:pt idx="2">
                  <c:v>-5.8</c:v>
                </c:pt>
                <c:pt idx="3">
                  <c:v>-5.7</c:v>
                </c:pt>
                <c:pt idx="4">
                  <c:v>-5.6</c:v>
                </c:pt>
                <c:pt idx="5">
                  <c:v>-5.5</c:v>
                </c:pt>
                <c:pt idx="6">
                  <c:v>-5.4</c:v>
                </c:pt>
                <c:pt idx="7">
                  <c:v>-5.3</c:v>
                </c:pt>
                <c:pt idx="8">
                  <c:v>-5.2</c:v>
                </c:pt>
                <c:pt idx="9">
                  <c:v>-5.0999999999999996</c:v>
                </c:pt>
                <c:pt idx="10">
                  <c:v>-5</c:v>
                </c:pt>
                <c:pt idx="11">
                  <c:v>-4.9000000000000004</c:v>
                </c:pt>
                <c:pt idx="12">
                  <c:v>-4.8</c:v>
                </c:pt>
                <c:pt idx="13">
                  <c:v>-4.7</c:v>
                </c:pt>
                <c:pt idx="14">
                  <c:v>-4.5999999999999996</c:v>
                </c:pt>
                <c:pt idx="15">
                  <c:v>-4.5</c:v>
                </c:pt>
                <c:pt idx="16">
                  <c:v>-4.4000000000000004</c:v>
                </c:pt>
                <c:pt idx="17">
                  <c:v>-4.3</c:v>
                </c:pt>
                <c:pt idx="18">
                  <c:v>-4.2</c:v>
                </c:pt>
                <c:pt idx="19">
                  <c:v>-4.0999999999999996</c:v>
                </c:pt>
                <c:pt idx="20">
                  <c:v>-4</c:v>
                </c:pt>
                <c:pt idx="21">
                  <c:v>-3.9</c:v>
                </c:pt>
                <c:pt idx="22">
                  <c:v>-3.8</c:v>
                </c:pt>
                <c:pt idx="23">
                  <c:v>-3.6999999999999997</c:v>
                </c:pt>
                <c:pt idx="24">
                  <c:v>-3.5999999999999988</c:v>
                </c:pt>
                <c:pt idx="25">
                  <c:v>-3.5</c:v>
                </c:pt>
                <c:pt idx="26">
                  <c:v>-3.4</c:v>
                </c:pt>
                <c:pt idx="27">
                  <c:v>-3.3</c:v>
                </c:pt>
                <c:pt idx="28">
                  <c:v>-3.1999999999999997</c:v>
                </c:pt>
                <c:pt idx="29">
                  <c:v>-3.0999999999999988</c:v>
                </c:pt>
                <c:pt idx="30">
                  <c:v>-3</c:v>
                </c:pt>
                <c:pt idx="31">
                  <c:v>-2.9</c:v>
                </c:pt>
                <c:pt idx="32">
                  <c:v>-2.8</c:v>
                </c:pt>
                <c:pt idx="33">
                  <c:v>-2.6999999999999997</c:v>
                </c:pt>
                <c:pt idx="34">
                  <c:v>-2.5999999999999988</c:v>
                </c:pt>
                <c:pt idx="35">
                  <c:v>-2.5</c:v>
                </c:pt>
                <c:pt idx="36">
                  <c:v>-2.4</c:v>
                </c:pt>
                <c:pt idx="37">
                  <c:v>-2.2999999999999998</c:v>
                </c:pt>
                <c:pt idx="38">
                  <c:v>-2.1999999999999997</c:v>
                </c:pt>
                <c:pt idx="39">
                  <c:v>-2.0999999999999988</c:v>
                </c:pt>
                <c:pt idx="40">
                  <c:v>-2</c:v>
                </c:pt>
                <c:pt idx="41">
                  <c:v>-1.8999999999999975</c:v>
                </c:pt>
                <c:pt idx="42">
                  <c:v>-1.7999999999999974</c:v>
                </c:pt>
                <c:pt idx="43">
                  <c:v>-1.7000000000000002</c:v>
                </c:pt>
                <c:pt idx="44">
                  <c:v>-1.5999999999999974</c:v>
                </c:pt>
                <c:pt idx="45">
                  <c:v>-1.5</c:v>
                </c:pt>
                <c:pt idx="46">
                  <c:v>-1.3999999999999975</c:v>
                </c:pt>
                <c:pt idx="47">
                  <c:v>-1.2999999999999974</c:v>
                </c:pt>
                <c:pt idx="48">
                  <c:v>-1.1999999999999975</c:v>
                </c:pt>
                <c:pt idx="49">
                  <c:v>-1.0999999999999974</c:v>
                </c:pt>
                <c:pt idx="50">
                  <c:v>-1</c:v>
                </c:pt>
                <c:pt idx="51">
                  <c:v>-0.89999999999999969</c:v>
                </c:pt>
                <c:pt idx="52">
                  <c:v>-0.79999999999999982</c:v>
                </c:pt>
                <c:pt idx="53">
                  <c:v>-0.69999999999999962</c:v>
                </c:pt>
                <c:pt idx="54">
                  <c:v>-0.59999999999999953</c:v>
                </c:pt>
                <c:pt idx="55">
                  <c:v>-0.5</c:v>
                </c:pt>
                <c:pt idx="56">
                  <c:v>-0.40000000000000008</c:v>
                </c:pt>
                <c:pt idx="57">
                  <c:v>-0.30000000000000032</c:v>
                </c:pt>
                <c:pt idx="58">
                  <c:v>-0.19999999999999957</c:v>
                </c:pt>
                <c:pt idx="59">
                  <c:v>-9.9999999999999881E-2</c:v>
                </c:pt>
                <c:pt idx="60">
                  <c:v>0</c:v>
                </c:pt>
                <c:pt idx="61">
                  <c:v>0.10000000000000053</c:v>
                </c:pt>
                <c:pt idx="62">
                  <c:v>0.20000000000000021</c:v>
                </c:pt>
                <c:pt idx="63">
                  <c:v>0.30000000000000082</c:v>
                </c:pt>
                <c:pt idx="64">
                  <c:v>0.40000000000000036</c:v>
                </c:pt>
                <c:pt idx="65">
                  <c:v>0.5</c:v>
                </c:pt>
                <c:pt idx="66">
                  <c:v>0.60000000000000064</c:v>
                </c:pt>
                <c:pt idx="67">
                  <c:v>0.70000000000000062</c:v>
                </c:pt>
                <c:pt idx="68">
                  <c:v>0.80000000000000071</c:v>
                </c:pt>
                <c:pt idx="69">
                  <c:v>0.90000000000000069</c:v>
                </c:pt>
                <c:pt idx="70">
                  <c:v>1</c:v>
                </c:pt>
                <c:pt idx="71">
                  <c:v>1.1000000000000005</c:v>
                </c:pt>
                <c:pt idx="72">
                  <c:v>1.2000000000000002</c:v>
                </c:pt>
                <c:pt idx="73">
                  <c:v>1.3000000000000007</c:v>
                </c:pt>
                <c:pt idx="74">
                  <c:v>1.4000000000000004</c:v>
                </c:pt>
                <c:pt idx="75">
                  <c:v>1.5</c:v>
                </c:pt>
                <c:pt idx="76">
                  <c:v>1.6000000000000005</c:v>
                </c:pt>
                <c:pt idx="77">
                  <c:v>1.7000000000000002</c:v>
                </c:pt>
                <c:pt idx="78">
                  <c:v>1.8000000000000007</c:v>
                </c:pt>
                <c:pt idx="79">
                  <c:v>1.9000000000000021</c:v>
                </c:pt>
                <c:pt idx="80">
                  <c:v>2</c:v>
                </c:pt>
                <c:pt idx="81">
                  <c:v>2.0999999999999988</c:v>
                </c:pt>
                <c:pt idx="82">
                  <c:v>2.2000000000000011</c:v>
                </c:pt>
                <c:pt idx="83">
                  <c:v>2.3000000000000007</c:v>
                </c:pt>
                <c:pt idx="84">
                  <c:v>2.4000000000000004</c:v>
                </c:pt>
                <c:pt idx="85">
                  <c:v>2.5</c:v>
                </c:pt>
                <c:pt idx="86">
                  <c:v>2.5999999999999988</c:v>
                </c:pt>
                <c:pt idx="87">
                  <c:v>2.7000000000000011</c:v>
                </c:pt>
                <c:pt idx="88">
                  <c:v>2.8000000000000007</c:v>
                </c:pt>
                <c:pt idx="89">
                  <c:v>2.9000000000000004</c:v>
                </c:pt>
                <c:pt idx="90">
                  <c:v>3</c:v>
                </c:pt>
                <c:pt idx="91">
                  <c:v>3.0999999999999988</c:v>
                </c:pt>
                <c:pt idx="92">
                  <c:v>3.2000000000000011</c:v>
                </c:pt>
                <c:pt idx="93">
                  <c:v>3.3000000000000007</c:v>
                </c:pt>
                <c:pt idx="94">
                  <c:v>3.4000000000000004</c:v>
                </c:pt>
                <c:pt idx="95">
                  <c:v>3.5</c:v>
                </c:pt>
                <c:pt idx="96">
                  <c:v>3.6000000000000014</c:v>
                </c:pt>
                <c:pt idx="97">
                  <c:v>3.7000000000000011</c:v>
                </c:pt>
                <c:pt idx="98">
                  <c:v>3.8000000000000007</c:v>
                </c:pt>
                <c:pt idx="99">
                  <c:v>3.9000000000000004</c:v>
                </c:pt>
                <c:pt idx="100">
                  <c:v>4</c:v>
                </c:pt>
                <c:pt idx="101">
                  <c:v>4.1000000000000005</c:v>
                </c:pt>
                <c:pt idx="102">
                  <c:v>4.2000000000000011</c:v>
                </c:pt>
                <c:pt idx="103">
                  <c:v>4.3000000000000007</c:v>
                </c:pt>
                <c:pt idx="104">
                  <c:v>4.4000000000000004</c:v>
                </c:pt>
                <c:pt idx="105">
                  <c:v>4.5</c:v>
                </c:pt>
                <c:pt idx="106">
                  <c:v>4.6000000000000005</c:v>
                </c:pt>
                <c:pt idx="107">
                  <c:v>4.7000000000000011</c:v>
                </c:pt>
                <c:pt idx="108">
                  <c:v>4.8000000000000007</c:v>
                </c:pt>
                <c:pt idx="109">
                  <c:v>4.9000000000000004</c:v>
                </c:pt>
                <c:pt idx="110">
                  <c:v>5</c:v>
                </c:pt>
                <c:pt idx="111">
                  <c:v>5.1000000000000005</c:v>
                </c:pt>
                <c:pt idx="112">
                  <c:v>5.2000000000000011</c:v>
                </c:pt>
                <c:pt idx="113">
                  <c:v>5.3000000000000007</c:v>
                </c:pt>
                <c:pt idx="114">
                  <c:v>5.4</c:v>
                </c:pt>
                <c:pt idx="115">
                  <c:v>5.5</c:v>
                </c:pt>
                <c:pt idx="116">
                  <c:v>5.6000000000000005</c:v>
                </c:pt>
                <c:pt idx="117">
                  <c:v>5.7000000000000011</c:v>
                </c:pt>
                <c:pt idx="118">
                  <c:v>5.8000000000000007</c:v>
                </c:pt>
                <c:pt idx="119">
                  <c:v>5.9</c:v>
                </c:pt>
                <c:pt idx="120">
                  <c:v>6</c:v>
                </c:pt>
              </c:numCache>
            </c:numRef>
          </c:xVal>
          <c:yVal>
            <c:numRef>
              <c:f>'[003121.xls]標準正規分布グラフ'!$B$1:$B$121</c:f>
              <c:numCache>
                <c:formatCode>General</c:formatCode>
                <c:ptCount val="121"/>
                <c:pt idx="0">
                  <c:v>6.0758828498233035E-9</c:v>
                </c:pt>
                <c:pt idx="1">
                  <c:v>1.1015763624682351E-8</c:v>
                </c:pt>
                <c:pt idx="2">
                  <c:v>1.9773196406244725E-8</c:v>
                </c:pt>
                <c:pt idx="3">
                  <c:v>3.5139550948204446E-8</c:v>
                </c:pt>
                <c:pt idx="4">
                  <c:v>6.1826205001658771E-8</c:v>
                </c:pt>
                <c:pt idx="5">
                  <c:v>1.0769760042543308E-7</c:v>
                </c:pt>
                <c:pt idx="6">
                  <c:v>1.8573618445552958E-7</c:v>
                </c:pt>
                <c:pt idx="7">
                  <c:v>3.1713492167159865E-7</c:v>
                </c:pt>
                <c:pt idx="8">
                  <c:v>5.3610353446976272E-7</c:v>
                </c:pt>
                <c:pt idx="9">
                  <c:v>8.9724351623833808E-7</c:v>
                </c:pt>
                <c:pt idx="10">
                  <c:v>1.4867195147343017E-6</c:v>
                </c:pt>
                <c:pt idx="11">
                  <c:v>2.4389607458933615E-6</c:v>
                </c:pt>
                <c:pt idx="12">
                  <c:v>3.9612990910320863E-6</c:v>
                </c:pt>
                <c:pt idx="13">
                  <c:v>6.3698251788670924E-6</c:v>
                </c:pt>
                <c:pt idx="14">
                  <c:v>1.0140852065486787E-5</c:v>
                </c:pt>
                <c:pt idx="15">
                  <c:v>1.5983741106905519E-5</c:v>
                </c:pt>
                <c:pt idx="16">
                  <c:v>2.4942471290053542E-5</c:v>
                </c:pt>
                <c:pt idx="17">
                  <c:v>3.8535196742087197E-5</c:v>
                </c:pt>
                <c:pt idx="18">
                  <c:v>5.8943067756539936E-5</c:v>
                </c:pt>
                <c:pt idx="19">
                  <c:v>8.9261657177133104E-5</c:v>
                </c:pt>
                <c:pt idx="20">
                  <c:v>1.3383022576488556E-4</c:v>
                </c:pt>
                <c:pt idx="21">
                  <c:v>1.9865547139277326E-4</c:v>
                </c:pt>
                <c:pt idx="22">
                  <c:v>2.919469257914607E-4</c:v>
                </c:pt>
                <c:pt idx="23">
                  <c:v>4.247802705507536E-4</c:v>
                </c:pt>
                <c:pt idx="24">
                  <c:v>6.1190193011377385E-4</c:v>
                </c:pt>
                <c:pt idx="25">
                  <c:v>8.7268269504575994E-4</c:v>
                </c:pt>
                <c:pt idx="26">
                  <c:v>1.2322191684730225E-3</c:v>
                </c:pt>
                <c:pt idx="27">
                  <c:v>1.7225689390536838E-3</c:v>
                </c:pt>
                <c:pt idx="28">
                  <c:v>2.3840882014648452E-3</c:v>
                </c:pt>
                <c:pt idx="29">
                  <c:v>3.2668190561999295E-3</c:v>
                </c:pt>
                <c:pt idx="30">
                  <c:v>4.4318484119380231E-3</c:v>
                </c:pt>
                <c:pt idx="31">
                  <c:v>5.9525324197758529E-3</c:v>
                </c:pt>
                <c:pt idx="32">
                  <c:v>7.9154515829799807E-3</c:v>
                </c:pt>
                <c:pt idx="33">
                  <c:v>1.0420934814422605E-2</c:v>
                </c:pt>
                <c:pt idx="34">
                  <c:v>1.3582969233685667E-2</c:v>
                </c:pt>
                <c:pt idx="35">
                  <c:v>1.7528300493568561E-2</c:v>
                </c:pt>
                <c:pt idx="36">
                  <c:v>2.2394530294842851E-2</c:v>
                </c:pt>
                <c:pt idx="37">
                  <c:v>2.8327037741601186E-2</c:v>
                </c:pt>
                <c:pt idx="38">
                  <c:v>3.5474592846231452E-2</c:v>
                </c:pt>
                <c:pt idx="39">
                  <c:v>4.3983595980427233E-2</c:v>
                </c:pt>
                <c:pt idx="40">
                  <c:v>5.3990966513188084E-2</c:v>
                </c:pt>
                <c:pt idx="41">
                  <c:v>6.5615814774676651E-2</c:v>
                </c:pt>
                <c:pt idx="42">
                  <c:v>7.8950158300894066E-2</c:v>
                </c:pt>
                <c:pt idx="43">
                  <c:v>9.4049077376887114E-2</c:v>
                </c:pt>
                <c:pt idx="44">
                  <c:v>0.1109208346794555</c:v>
                </c:pt>
                <c:pt idx="45">
                  <c:v>0.12951759566589174</c:v>
                </c:pt>
                <c:pt idx="46">
                  <c:v>0.14972746563574496</c:v>
                </c:pt>
                <c:pt idx="47">
                  <c:v>0.17136859204780741</c:v>
                </c:pt>
                <c:pt idx="48">
                  <c:v>0.19418605498321287</c:v>
                </c:pt>
                <c:pt idx="49">
                  <c:v>0.21785217703255061</c:v>
                </c:pt>
                <c:pt idx="50">
                  <c:v>0.24197072451914334</c:v>
                </c:pt>
                <c:pt idx="51">
                  <c:v>0.26608524989875498</c:v>
                </c:pt>
                <c:pt idx="52">
                  <c:v>0.28969155276148273</c:v>
                </c:pt>
                <c:pt idx="53">
                  <c:v>0.31225393336676138</c:v>
                </c:pt>
                <c:pt idx="54">
                  <c:v>0.33322460289180039</c:v>
                </c:pt>
                <c:pt idx="55">
                  <c:v>0.35206532676429947</c:v>
                </c:pt>
                <c:pt idx="56">
                  <c:v>0.36827014030332333</c:v>
                </c:pt>
                <c:pt idx="57">
                  <c:v>0.38138781546052475</c:v>
                </c:pt>
                <c:pt idx="58">
                  <c:v>0.39104269397545727</c:v>
                </c:pt>
                <c:pt idx="59">
                  <c:v>0.39695254747701242</c:v>
                </c:pt>
                <c:pt idx="60">
                  <c:v>0.39894228040143281</c:v>
                </c:pt>
                <c:pt idx="61">
                  <c:v>0.39695254747701236</c:v>
                </c:pt>
                <c:pt idx="62">
                  <c:v>0.3910426939754571</c:v>
                </c:pt>
                <c:pt idx="63">
                  <c:v>0.38138781546052464</c:v>
                </c:pt>
                <c:pt idx="64">
                  <c:v>0.36827014030332322</c:v>
                </c:pt>
                <c:pt idx="65">
                  <c:v>0.35206532676429947</c:v>
                </c:pt>
                <c:pt idx="66">
                  <c:v>0.3332246028918</c:v>
                </c:pt>
                <c:pt idx="67">
                  <c:v>0.31225393336676138</c:v>
                </c:pt>
                <c:pt idx="68">
                  <c:v>0.28969155276148223</c:v>
                </c:pt>
                <c:pt idx="69">
                  <c:v>0.26608524989875482</c:v>
                </c:pt>
                <c:pt idx="70">
                  <c:v>0.24197072451914334</c:v>
                </c:pt>
                <c:pt idx="71">
                  <c:v>0.21785217703255039</c:v>
                </c:pt>
                <c:pt idx="72">
                  <c:v>0.19418605498321287</c:v>
                </c:pt>
                <c:pt idx="73">
                  <c:v>0.17136859204780724</c:v>
                </c:pt>
                <c:pt idx="74">
                  <c:v>0.14972746563574479</c:v>
                </c:pt>
                <c:pt idx="75">
                  <c:v>0.12951759566589174</c:v>
                </c:pt>
                <c:pt idx="76">
                  <c:v>0.11092083467945545</c:v>
                </c:pt>
                <c:pt idx="77">
                  <c:v>9.4049077376887114E-2</c:v>
                </c:pt>
                <c:pt idx="78">
                  <c:v>7.8950158300893969E-2</c:v>
                </c:pt>
                <c:pt idx="79">
                  <c:v>6.561581477467654E-2</c:v>
                </c:pt>
                <c:pt idx="80">
                  <c:v>5.3990966513188084E-2</c:v>
                </c:pt>
                <c:pt idx="81">
                  <c:v>4.3983595980427233E-2</c:v>
                </c:pt>
                <c:pt idx="82">
                  <c:v>3.5474592846231355E-2</c:v>
                </c:pt>
                <c:pt idx="83">
                  <c:v>2.8327037741601131E-2</c:v>
                </c:pt>
                <c:pt idx="84">
                  <c:v>2.2394530294842837E-2</c:v>
                </c:pt>
                <c:pt idx="85">
                  <c:v>1.7528300493568561E-2</c:v>
                </c:pt>
                <c:pt idx="86">
                  <c:v>1.3582969233685667E-2</c:v>
                </c:pt>
                <c:pt idx="87">
                  <c:v>1.0420934814422567E-2</c:v>
                </c:pt>
                <c:pt idx="88">
                  <c:v>7.9154515829799512E-3</c:v>
                </c:pt>
                <c:pt idx="89">
                  <c:v>5.9525324197758503E-3</c:v>
                </c:pt>
                <c:pt idx="90">
                  <c:v>4.4318484119380231E-3</c:v>
                </c:pt>
                <c:pt idx="91">
                  <c:v>3.2668190561999295E-3</c:v>
                </c:pt>
                <c:pt idx="92">
                  <c:v>2.3840882014648352E-3</c:v>
                </c:pt>
                <c:pt idx="93">
                  <c:v>1.7225689390536788E-3</c:v>
                </c:pt>
                <c:pt idx="94">
                  <c:v>1.2322191684730208E-3</c:v>
                </c:pt>
                <c:pt idx="95">
                  <c:v>8.7268269504575994E-4</c:v>
                </c:pt>
                <c:pt idx="96">
                  <c:v>6.1190193011377006E-4</c:v>
                </c:pt>
                <c:pt idx="97">
                  <c:v>4.2478027055075095E-4</c:v>
                </c:pt>
                <c:pt idx="98">
                  <c:v>2.9194692579145995E-4</c:v>
                </c:pt>
                <c:pt idx="99">
                  <c:v>1.9865547139277285E-4</c:v>
                </c:pt>
                <c:pt idx="100">
                  <c:v>1.3383022576488556E-4</c:v>
                </c:pt>
                <c:pt idx="101">
                  <c:v>8.9261657177132521E-5</c:v>
                </c:pt>
                <c:pt idx="102">
                  <c:v>5.8943067756539774E-5</c:v>
                </c:pt>
                <c:pt idx="103">
                  <c:v>3.8535196742087041E-5</c:v>
                </c:pt>
                <c:pt idx="104">
                  <c:v>2.4942471290053542E-5</c:v>
                </c:pt>
                <c:pt idx="105">
                  <c:v>1.5983741106905519E-5</c:v>
                </c:pt>
                <c:pt idx="106">
                  <c:v>1.0140852065486699E-5</c:v>
                </c:pt>
                <c:pt idx="107">
                  <c:v>6.3698251788670763E-6</c:v>
                </c:pt>
                <c:pt idx="108">
                  <c:v>3.9612990910320745E-6</c:v>
                </c:pt>
                <c:pt idx="109">
                  <c:v>2.4389607458933615E-6</c:v>
                </c:pt>
                <c:pt idx="110">
                  <c:v>1.4867195147343017E-6</c:v>
                </c:pt>
                <c:pt idx="111">
                  <c:v>8.9724351623833056E-7</c:v>
                </c:pt>
                <c:pt idx="112">
                  <c:v>5.361035344697605E-7</c:v>
                </c:pt>
                <c:pt idx="113">
                  <c:v>3.1713492167159749E-7</c:v>
                </c:pt>
                <c:pt idx="114">
                  <c:v>1.8573618445552958E-7</c:v>
                </c:pt>
                <c:pt idx="115">
                  <c:v>1.0769760042543308E-7</c:v>
                </c:pt>
                <c:pt idx="116">
                  <c:v>6.1826205001658004E-8</c:v>
                </c:pt>
                <c:pt idx="117">
                  <c:v>3.5139550948204321E-8</c:v>
                </c:pt>
                <c:pt idx="118">
                  <c:v>1.9773196406244652E-8</c:v>
                </c:pt>
                <c:pt idx="119">
                  <c:v>1.1015763624682351E-8</c:v>
                </c:pt>
                <c:pt idx="120">
                  <c:v>6.0758828498233035E-9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A21E-404A-8351-8D07E8F143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1144768"/>
        <c:axId val="511141240"/>
      </c:scatterChart>
      <c:valAx>
        <c:axId val="511144768"/>
        <c:scaling>
          <c:orientation val="minMax"/>
          <c:max val="6"/>
          <c:min val="-6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ja-JP"/>
          </a:p>
        </c:txPr>
        <c:crossAx val="511141240"/>
        <c:crosses val="autoZero"/>
        <c:crossBetween val="midCat"/>
      </c:valAx>
      <c:valAx>
        <c:axId val="5111412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1114476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5825D-1906-4825-B6FA-BD53927EA017}" type="datetimeFigureOut">
              <a:rPr kumimoji="1" lang="ja-JP" altLang="en-US" smtClean="0"/>
              <a:t>2018/1/21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3C8FD-1A78-46BD-80F4-5896CCE34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8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351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985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1225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649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7100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3990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8392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30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325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580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18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125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611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54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159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140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8AB51-5238-4E6C-ABC2-2B8A94600279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15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6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764704"/>
            <a:ext cx="2057400" cy="5361459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764704"/>
            <a:ext cx="6019800" cy="536145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91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035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3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71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11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37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2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20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7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tile tx="0" ty="0" sx="70000" sy="7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2016/06/14</a:t>
            </a:r>
            <a:r>
              <a:rPr kumimoji="1" lang="ja-JP" altLang="en-US"/>
              <a:t>　</a:t>
            </a:r>
            <a:r>
              <a:rPr kumimoji="1" lang="en-US" altLang="ja-JP"/>
              <a:t>M.Kakizaki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7" name="図 6" descr="logo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0"/>
            <a:ext cx="1997770" cy="701167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2627784" y="6381328"/>
            <a:ext cx="38884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Copyright © 2015 Japan Epidemiological Association. All rights reserved.</a:t>
            </a:r>
            <a:endParaRPr lang="ja-JP" alt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8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0066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rgbClr val="000046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rgbClr val="000046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rgbClr val="000046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rgbClr val="000046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rgbClr val="000046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13" Type="http://schemas.openxmlformats.org/officeDocument/2006/relationships/chart" Target="../charts/chart14.xml"/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12" Type="http://schemas.openxmlformats.org/officeDocument/2006/relationships/chart" Target="../charts/chart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11" Type="http://schemas.openxmlformats.org/officeDocument/2006/relationships/chart" Target="../charts/chart12.xml"/><Relationship Id="rId5" Type="http://schemas.openxmlformats.org/officeDocument/2006/relationships/chart" Target="../charts/chart6.xml"/><Relationship Id="rId10" Type="http://schemas.openxmlformats.org/officeDocument/2006/relationships/chart" Target="../charts/chart11.xml"/><Relationship Id="rId4" Type="http://schemas.openxmlformats.org/officeDocument/2006/relationships/chart" Target="../charts/chart5.xml"/><Relationship Id="rId9" Type="http://schemas.openxmlformats.org/officeDocument/2006/relationships/chart" Target="../charts/chart10.xml"/><Relationship Id="rId14" Type="http://schemas.openxmlformats.org/officeDocument/2006/relationships/chart" Target="../charts/char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感度・特異度・</a:t>
            </a:r>
            <a:r>
              <a:rPr kumimoji="1" lang="en-US" altLang="ja-JP" dirty="0"/>
              <a:t>ROC</a:t>
            </a:r>
            <a:r>
              <a:rPr kumimoji="1" lang="ja-JP" altLang="en-US" dirty="0"/>
              <a:t>曲線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藤田保健衛生大学</a:t>
            </a:r>
            <a:endParaRPr kumimoji="1" lang="en-US" altLang="ja-JP" dirty="0"/>
          </a:p>
          <a:p>
            <a:r>
              <a:rPr lang="ja-JP" altLang="en-US" dirty="0"/>
              <a:t>柿崎真沙子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37741" y="1268760"/>
            <a:ext cx="4886274" cy="369332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b="1" smtClean="0">
                <a:latin typeface="+mn-ea"/>
              </a:rPr>
              <a:t>2016</a:t>
            </a:r>
            <a:r>
              <a:rPr lang="ja-JP" altLang="ja-JP" b="1" smtClean="0">
                <a:latin typeface="+mn-ea"/>
              </a:rPr>
              <a:t>年度</a:t>
            </a:r>
            <a:r>
              <a:rPr lang="ja-JP" altLang="ja-JP" b="1" dirty="0">
                <a:latin typeface="+mn-ea"/>
              </a:rPr>
              <a:t>日本疫学会スライドコンテスト受賞作品</a:t>
            </a:r>
            <a:endParaRPr kumimoji="1"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60460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四角形: 角を丸くする 141"/>
          <p:cNvSpPr/>
          <p:nvPr/>
        </p:nvSpPr>
        <p:spPr>
          <a:xfrm>
            <a:off x="4626745" y="4104488"/>
            <a:ext cx="3676725" cy="1692407"/>
          </a:xfrm>
          <a:prstGeom prst="roundRect">
            <a:avLst/>
          </a:prstGeom>
          <a:solidFill>
            <a:srgbClr val="FFFBEB"/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/>
          <p:cNvSpPr/>
          <p:nvPr/>
        </p:nvSpPr>
        <p:spPr>
          <a:xfrm>
            <a:off x="4626746" y="2338659"/>
            <a:ext cx="3676725" cy="169240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/>
          <p:cNvSpPr/>
          <p:nvPr/>
        </p:nvSpPr>
        <p:spPr>
          <a:xfrm>
            <a:off x="721473" y="2410667"/>
            <a:ext cx="3676725" cy="35461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1945" y="65696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/>
              <a:t>感度が高い検査＝偽陰性が少ない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5618987" y="2545413"/>
            <a:ext cx="571348" cy="588764"/>
            <a:chOff x="1903228" y="1137684"/>
            <a:chExt cx="2160000" cy="2160000"/>
          </a:xfrm>
        </p:grpSpPr>
        <p:sp>
          <p:nvSpPr>
            <p:cNvPr id="5" name="楕円 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楕円 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アーチ 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7415863" y="3294558"/>
            <a:ext cx="571348" cy="588764"/>
            <a:chOff x="1903228" y="1137684"/>
            <a:chExt cx="2160000" cy="2160000"/>
          </a:xfrm>
        </p:grpSpPr>
        <p:sp>
          <p:nvSpPr>
            <p:cNvPr id="10" name="楕円 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楕円 1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アーチ 1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6254176" y="3294558"/>
            <a:ext cx="571348" cy="588764"/>
            <a:chOff x="1903228" y="1137684"/>
            <a:chExt cx="2160000" cy="2160000"/>
          </a:xfrm>
        </p:grpSpPr>
        <p:sp>
          <p:nvSpPr>
            <p:cNvPr id="15" name="楕円 1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楕円 1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アーチ 1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889819" y="2542340"/>
            <a:ext cx="571348" cy="588764"/>
            <a:chOff x="1903228" y="1137684"/>
            <a:chExt cx="2160000" cy="2160000"/>
          </a:xfrm>
        </p:grpSpPr>
        <p:sp>
          <p:nvSpPr>
            <p:cNvPr id="20" name="楕円 1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楕円 2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アーチ 2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5097682" y="3335757"/>
            <a:ext cx="571348" cy="588764"/>
            <a:chOff x="1903228" y="1137684"/>
            <a:chExt cx="2160000" cy="2160000"/>
          </a:xfrm>
        </p:grpSpPr>
        <p:sp>
          <p:nvSpPr>
            <p:cNvPr id="40" name="楕円 3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楕円 4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楕円 4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アーチ 4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1175711" y="3326811"/>
            <a:ext cx="591538" cy="577153"/>
            <a:chOff x="4851991" y="1137684"/>
            <a:chExt cx="2160000" cy="2160000"/>
          </a:xfrm>
        </p:grpSpPr>
        <p:sp>
          <p:nvSpPr>
            <p:cNvPr id="65" name="楕円 6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十字形 6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十字形 6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1662365" y="2590433"/>
            <a:ext cx="591538" cy="577153"/>
            <a:chOff x="4851991" y="1137684"/>
            <a:chExt cx="2160000" cy="2160000"/>
          </a:xfrm>
        </p:grpSpPr>
        <p:sp>
          <p:nvSpPr>
            <p:cNvPr id="70" name="楕円 6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十字形 7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十字形 7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2941872" y="2579410"/>
            <a:ext cx="591538" cy="577153"/>
            <a:chOff x="4851991" y="1137684"/>
            <a:chExt cx="2160000" cy="2160000"/>
          </a:xfrm>
        </p:grpSpPr>
        <p:sp>
          <p:nvSpPr>
            <p:cNvPr id="75" name="楕円 7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十字形 7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十字形 7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2239232" y="3331019"/>
            <a:ext cx="591538" cy="577153"/>
            <a:chOff x="4851991" y="1137684"/>
            <a:chExt cx="2160000" cy="2160000"/>
          </a:xfrm>
        </p:grpSpPr>
        <p:sp>
          <p:nvSpPr>
            <p:cNvPr id="80" name="楕円 7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十字形 8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十字形 8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3412462" y="5068832"/>
            <a:ext cx="591538" cy="577153"/>
            <a:chOff x="4851991" y="1137684"/>
            <a:chExt cx="2160000" cy="2160000"/>
          </a:xfrm>
        </p:grpSpPr>
        <p:sp>
          <p:nvSpPr>
            <p:cNvPr id="85" name="楕円 8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十字形 8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十字形 8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3393870" y="3350850"/>
            <a:ext cx="591538" cy="577153"/>
            <a:chOff x="4851991" y="1137684"/>
            <a:chExt cx="2160000" cy="2160000"/>
          </a:xfrm>
        </p:grpSpPr>
        <p:sp>
          <p:nvSpPr>
            <p:cNvPr id="90" name="楕円 8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十字形 9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十字形 9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2241920" y="5083370"/>
            <a:ext cx="591538" cy="577153"/>
            <a:chOff x="4851991" y="1137684"/>
            <a:chExt cx="2160000" cy="2160000"/>
          </a:xfrm>
        </p:grpSpPr>
        <p:sp>
          <p:nvSpPr>
            <p:cNvPr id="95" name="楕円 9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十字形 9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十字形 9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2804737" y="4230626"/>
            <a:ext cx="591538" cy="577153"/>
            <a:chOff x="4851991" y="1137684"/>
            <a:chExt cx="2160000" cy="2160000"/>
          </a:xfrm>
        </p:grpSpPr>
        <p:sp>
          <p:nvSpPr>
            <p:cNvPr id="100" name="楕円 9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十字形 10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十字形 10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4" name="グループ化 103"/>
          <p:cNvGrpSpPr/>
          <p:nvPr/>
        </p:nvGrpSpPr>
        <p:grpSpPr>
          <a:xfrm>
            <a:off x="1108296" y="5097078"/>
            <a:ext cx="591538" cy="577153"/>
            <a:chOff x="4851991" y="1137684"/>
            <a:chExt cx="2160000" cy="2160000"/>
          </a:xfrm>
        </p:grpSpPr>
        <p:sp>
          <p:nvSpPr>
            <p:cNvPr id="105" name="楕円 10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十字形 10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十字形 10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1664488" y="4258433"/>
            <a:ext cx="591538" cy="577153"/>
            <a:chOff x="4851991" y="1137684"/>
            <a:chExt cx="2160000" cy="2160000"/>
          </a:xfrm>
        </p:grpSpPr>
        <p:sp>
          <p:nvSpPr>
            <p:cNvPr id="110" name="楕円 10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十字形 11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十字形 11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4" name="グループ化 113"/>
          <p:cNvGrpSpPr/>
          <p:nvPr/>
        </p:nvGrpSpPr>
        <p:grpSpPr>
          <a:xfrm>
            <a:off x="7385144" y="5110104"/>
            <a:ext cx="571348" cy="588764"/>
            <a:chOff x="1903228" y="1137684"/>
            <a:chExt cx="2160000" cy="2160000"/>
          </a:xfrm>
        </p:grpSpPr>
        <p:sp>
          <p:nvSpPr>
            <p:cNvPr id="115" name="楕円 11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楕円 11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楕円 11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アーチ 11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9" name="グループ化 118"/>
          <p:cNvGrpSpPr/>
          <p:nvPr/>
        </p:nvGrpSpPr>
        <p:grpSpPr>
          <a:xfrm>
            <a:off x="5611772" y="4275671"/>
            <a:ext cx="571348" cy="588764"/>
            <a:chOff x="1903228" y="1137684"/>
            <a:chExt cx="2160000" cy="2160000"/>
          </a:xfrm>
        </p:grpSpPr>
        <p:sp>
          <p:nvSpPr>
            <p:cNvPr id="120" name="楕円 11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楕円 12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楕円 12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アーチ 12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6318471" y="5100218"/>
            <a:ext cx="571348" cy="588764"/>
            <a:chOff x="1903228" y="1137684"/>
            <a:chExt cx="2160000" cy="2160000"/>
          </a:xfrm>
        </p:grpSpPr>
        <p:sp>
          <p:nvSpPr>
            <p:cNvPr id="125" name="楕円 12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楕円 12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楕円 12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アーチ 12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6912547" y="4213369"/>
            <a:ext cx="571348" cy="588764"/>
            <a:chOff x="1903228" y="1137684"/>
            <a:chExt cx="2160000" cy="2160000"/>
          </a:xfrm>
        </p:grpSpPr>
        <p:sp>
          <p:nvSpPr>
            <p:cNvPr id="130" name="楕円 12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楕円 13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楕円 13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アーチ 13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グループ化 133"/>
          <p:cNvGrpSpPr/>
          <p:nvPr/>
        </p:nvGrpSpPr>
        <p:grpSpPr>
          <a:xfrm>
            <a:off x="5115380" y="5106023"/>
            <a:ext cx="571348" cy="588764"/>
            <a:chOff x="1903228" y="1137684"/>
            <a:chExt cx="2160000" cy="2160000"/>
          </a:xfrm>
        </p:grpSpPr>
        <p:sp>
          <p:nvSpPr>
            <p:cNvPr id="135" name="楕円 13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楕円 13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楕円 13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アーチ 13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967091" y="200753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＝疾患あり、検査陽性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912221" y="197115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偽陽性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＝疾患なし、検査陽性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889493" y="594584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真陰性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＝疾患なし、検査陰性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スライド番号プレースホルダー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8416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四角形: 角を丸くする 141"/>
          <p:cNvSpPr/>
          <p:nvPr/>
        </p:nvSpPr>
        <p:spPr>
          <a:xfrm>
            <a:off x="4626745" y="4104488"/>
            <a:ext cx="3676725" cy="1692407"/>
          </a:xfrm>
          <a:prstGeom prst="roundRect">
            <a:avLst/>
          </a:prstGeom>
          <a:solidFill>
            <a:srgbClr val="FFFBEB"/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/>
          <p:cNvSpPr/>
          <p:nvPr/>
        </p:nvSpPr>
        <p:spPr>
          <a:xfrm>
            <a:off x="4626746" y="2338659"/>
            <a:ext cx="3676725" cy="169240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/>
          <p:cNvSpPr/>
          <p:nvPr/>
        </p:nvSpPr>
        <p:spPr>
          <a:xfrm>
            <a:off x="721473" y="2410667"/>
            <a:ext cx="3676725" cy="35461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1944" y="961766"/>
            <a:ext cx="8452543" cy="93610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/>
              <a:t>感度が高い検査＝偽陰性が少ない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dirty="0"/>
              <a:t>　　　　　　　＝陰性なら疾病なし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618987" y="2545413"/>
            <a:ext cx="571348" cy="588764"/>
            <a:chOff x="1903228" y="1137684"/>
            <a:chExt cx="2160000" cy="2160000"/>
          </a:xfrm>
        </p:grpSpPr>
        <p:sp>
          <p:nvSpPr>
            <p:cNvPr id="5" name="楕円 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楕円 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アーチ 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7415863" y="3294558"/>
            <a:ext cx="571348" cy="588764"/>
            <a:chOff x="1903228" y="1137684"/>
            <a:chExt cx="2160000" cy="2160000"/>
          </a:xfrm>
        </p:grpSpPr>
        <p:sp>
          <p:nvSpPr>
            <p:cNvPr id="10" name="楕円 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楕円 1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アーチ 1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6254176" y="3294558"/>
            <a:ext cx="571348" cy="588764"/>
            <a:chOff x="1903228" y="1137684"/>
            <a:chExt cx="2160000" cy="2160000"/>
          </a:xfrm>
        </p:grpSpPr>
        <p:sp>
          <p:nvSpPr>
            <p:cNvPr id="15" name="楕円 1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楕円 1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アーチ 1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889819" y="2542340"/>
            <a:ext cx="571348" cy="588764"/>
            <a:chOff x="1903228" y="1137684"/>
            <a:chExt cx="2160000" cy="2160000"/>
          </a:xfrm>
        </p:grpSpPr>
        <p:sp>
          <p:nvSpPr>
            <p:cNvPr id="20" name="楕円 1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楕円 2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アーチ 2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5097682" y="3335757"/>
            <a:ext cx="571348" cy="588764"/>
            <a:chOff x="1903228" y="1137684"/>
            <a:chExt cx="2160000" cy="2160000"/>
          </a:xfrm>
        </p:grpSpPr>
        <p:sp>
          <p:nvSpPr>
            <p:cNvPr id="40" name="楕円 3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楕円 4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楕円 4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アーチ 4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1175711" y="3326811"/>
            <a:ext cx="591538" cy="577153"/>
            <a:chOff x="4851991" y="1137684"/>
            <a:chExt cx="2160000" cy="2160000"/>
          </a:xfrm>
        </p:grpSpPr>
        <p:sp>
          <p:nvSpPr>
            <p:cNvPr id="65" name="楕円 6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十字形 6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十字形 6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1662365" y="2590433"/>
            <a:ext cx="591538" cy="577153"/>
            <a:chOff x="4851991" y="1137684"/>
            <a:chExt cx="2160000" cy="2160000"/>
          </a:xfrm>
        </p:grpSpPr>
        <p:sp>
          <p:nvSpPr>
            <p:cNvPr id="70" name="楕円 6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十字形 7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十字形 7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2941872" y="2579410"/>
            <a:ext cx="591538" cy="577153"/>
            <a:chOff x="4851991" y="1137684"/>
            <a:chExt cx="2160000" cy="2160000"/>
          </a:xfrm>
        </p:grpSpPr>
        <p:sp>
          <p:nvSpPr>
            <p:cNvPr id="75" name="楕円 7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十字形 7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十字形 7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2239232" y="3331019"/>
            <a:ext cx="591538" cy="577153"/>
            <a:chOff x="4851991" y="1137684"/>
            <a:chExt cx="2160000" cy="2160000"/>
          </a:xfrm>
        </p:grpSpPr>
        <p:sp>
          <p:nvSpPr>
            <p:cNvPr id="80" name="楕円 7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十字形 8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十字形 8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3412462" y="5068832"/>
            <a:ext cx="591538" cy="577153"/>
            <a:chOff x="4851991" y="1137684"/>
            <a:chExt cx="2160000" cy="2160000"/>
          </a:xfrm>
        </p:grpSpPr>
        <p:sp>
          <p:nvSpPr>
            <p:cNvPr id="85" name="楕円 8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十字形 8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十字形 8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3393870" y="3350850"/>
            <a:ext cx="591538" cy="577153"/>
            <a:chOff x="4851991" y="1137684"/>
            <a:chExt cx="2160000" cy="2160000"/>
          </a:xfrm>
        </p:grpSpPr>
        <p:sp>
          <p:nvSpPr>
            <p:cNvPr id="90" name="楕円 8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十字形 9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十字形 9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2241920" y="5083370"/>
            <a:ext cx="591538" cy="577153"/>
            <a:chOff x="4851991" y="1137684"/>
            <a:chExt cx="2160000" cy="2160000"/>
          </a:xfrm>
        </p:grpSpPr>
        <p:sp>
          <p:nvSpPr>
            <p:cNvPr id="95" name="楕円 9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十字形 9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十字形 9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2804737" y="4230626"/>
            <a:ext cx="591538" cy="577153"/>
            <a:chOff x="4851991" y="1137684"/>
            <a:chExt cx="2160000" cy="2160000"/>
          </a:xfrm>
        </p:grpSpPr>
        <p:sp>
          <p:nvSpPr>
            <p:cNvPr id="100" name="楕円 9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十字形 10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十字形 10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4" name="グループ化 103"/>
          <p:cNvGrpSpPr/>
          <p:nvPr/>
        </p:nvGrpSpPr>
        <p:grpSpPr>
          <a:xfrm>
            <a:off x="1108296" y="5097078"/>
            <a:ext cx="591538" cy="577153"/>
            <a:chOff x="4851991" y="1137684"/>
            <a:chExt cx="2160000" cy="2160000"/>
          </a:xfrm>
        </p:grpSpPr>
        <p:sp>
          <p:nvSpPr>
            <p:cNvPr id="105" name="楕円 10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十字形 10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十字形 10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1664488" y="4258433"/>
            <a:ext cx="591538" cy="577153"/>
            <a:chOff x="4851991" y="1137684"/>
            <a:chExt cx="2160000" cy="2160000"/>
          </a:xfrm>
        </p:grpSpPr>
        <p:sp>
          <p:nvSpPr>
            <p:cNvPr id="110" name="楕円 10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十字形 11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十字形 11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4" name="グループ化 113"/>
          <p:cNvGrpSpPr/>
          <p:nvPr/>
        </p:nvGrpSpPr>
        <p:grpSpPr>
          <a:xfrm>
            <a:off x="7385144" y="5110104"/>
            <a:ext cx="571348" cy="588764"/>
            <a:chOff x="1903228" y="1137684"/>
            <a:chExt cx="2160000" cy="2160000"/>
          </a:xfrm>
        </p:grpSpPr>
        <p:sp>
          <p:nvSpPr>
            <p:cNvPr id="115" name="楕円 11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楕円 11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楕円 11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アーチ 11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9" name="グループ化 118"/>
          <p:cNvGrpSpPr/>
          <p:nvPr/>
        </p:nvGrpSpPr>
        <p:grpSpPr>
          <a:xfrm>
            <a:off x="5611772" y="4275671"/>
            <a:ext cx="571348" cy="588764"/>
            <a:chOff x="1903228" y="1137684"/>
            <a:chExt cx="2160000" cy="2160000"/>
          </a:xfrm>
        </p:grpSpPr>
        <p:sp>
          <p:nvSpPr>
            <p:cNvPr id="120" name="楕円 11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楕円 12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楕円 12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アーチ 12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6318471" y="5100218"/>
            <a:ext cx="571348" cy="588764"/>
            <a:chOff x="1903228" y="1137684"/>
            <a:chExt cx="2160000" cy="2160000"/>
          </a:xfrm>
        </p:grpSpPr>
        <p:sp>
          <p:nvSpPr>
            <p:cNvPr id="125" name="楕円 12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楕円 12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楕円 12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アーチ 12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6912547" y="4213369"/>
            <a:ext cx="571348" cy="588764"/>
            <a:chOff x="1903228" y="1137684"/>
            <a:chExt cx="2160000" cy="2160000"/>
          </a:xfrm>
        </p:grpSpPr>
        <p:sp>
          <p:nvSpPr>
            <p:cNvPr id="130" name="楕円 12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楕円 13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楕円 13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アーチ 13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グループ化 133"/>
          <p:cNvGrpSpPr/>
          <p:nvPr/>
        </p:nvGrpSpPr>
        <p:grpSpPr>
          <a:xfrm>
            <a:off x="5115380" y="5106023"/>
            <a:ext cx="571348" cy="588764"/>
            <a:chOff x="1903228" y="1137684"/>
            <a:chExt cx="2160000" cy="2160000"/>
          </a:xfrm>
        </p:grpSpPr>
        <p:sp>
          <p:nvSpPr>
            <p:cNvPr id="135" name="楕円 13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楕円 13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楕円 13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アーチ 13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967091" y="200753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＝疾患あり、検査陽性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912221" y="197115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偽陽性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＝疾患なし、検査陽性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889493" y="594584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真陰性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＝疾患なし、検査陰性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スライド番号プレースホルダー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01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四角形: 角を丸くする 141"/>
          <p:cNvSpPr/>
          <p:nvPr/>
        </p:nvSpPr>
        <p:spPr>
          <a:xfrm>
            <a:off x="4626745" y="2351430"/>
            <a:ext cx="3676725" cy="3445466"/>
          </a:xfrm>
          <a:prstGeom prst="roundRect">
            <a:avLst/>
          </a:prstGeom>
          <a:solidFill>
            <a:srgbClr val="FFFBEB"/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四角形: 角を丸くする 139"/>
          <p:cNvSpPr/>
          <p:nvPr/>
        </p:nvSpPr>
        <p:spPr>
          <a:xfrm>
            <a:off x="694515" y="4966161"/>
            <a:ext cx="3676725" cy="849480"/>
          </a:xfrm>
          <a:prstGeom prst="roundRect">
            <a:avLst/>
          </a:prstGeom>
          <a:solidFill>
            <a:srgbClr val="FFE5FF"/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/>
          <p:cNvSpPr/>
          <p:nvPr/>
        </p:nvSpPr>
        <p:spPr>
          <a:xfrm>
            <a:off x="721473" y="2410667"/>
            <a:ext cx="3676725" cy="24537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949179"/>
            <a:ext cx="8970168" cy="93610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/>
              <a:t>特異度が高い検査＝偽陽性が少ない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dirty="0"/>
              <a:t>　　　　　　　　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618987" y="2545413"/>
            <a:ext cx="571348" cy="588764"/>
            <a:chOff x="1903228" y="1137684"/>
            <a:chExt cx="2160000" cy="2160000"/>
          </a:xfrm>
        </p:grpSpPr>
        <p:sp>
          <p:nvSpPr>
            <p:cNvPr id="5" name="楕円 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楕円 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アーチ 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7415863" y="3294558"/>
            <a:ext cx="571348" cy="588764"/>
            <a:chOff x="1903228" y="1137684"/>
            <a:chExt cx="2160000" cy="2160000"/>
          </a:xfrm>
        </p:grpSpPr>
        <p:sp>
          <p:nvSpPr>
            <p:cNvPr id="10" name="楕円 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楕円 1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アーチ 1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6254176" y="3294558"/>
            <a:ext cx="571348" cy="588764"/>
            <a:chOff x="1903228" y="1137684"/>
            <a:chExt cx="2160000" cy="2160000"/>
          </a:xfrm>
        </p:grpSpPr>
        <p:sp>
          <p:nvSpPr>
            <p:cNvPr id="15" name="楕円 1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楕円 1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アーチ 1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889819" y="2542340"/>
            <a:ext cx="571348" cy="588764"/>
            <a:chOff x="1903228" y="1137684"/>
            <a:chExt cx="2160000" cy="2160000"/>
          </a:xfrm>
        </p:grpSpPr>
        <p:sp>
          <p:nvSpPr>
            <p:cNvPr id="20" name="楕円 1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楕円 2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アーチ 2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5097682" y="3335757"/>
            <a:ext cx="571348" cy="588764"/>
            <a:chOff x="1903228" y="1137684"/>
            <a:chExt cx="2160000" cy="2160000"/>
          </a:xfrm>
        </p:grpSpPr>
        <p:sp>
          <p:nvSpPr>
            <p:cNvPr id="40" name="楕円 3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楕円 4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楕円 4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アーチ 4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1175711" y="3326811"/>
            <a:ext cx="591538" cy="577153"/>
            <a:chOff x="4851991" y="1137684"/>
            <a:chExt cx="2160000" cy="2160000"/>
          </a:xfrm>
        </p:grpSpPr>
        <p:sp>
          <p:nvSpPr>
            <p:cNvPr id="65" name="楕円 6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十字形 6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十字形 6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1662365" y="2590433"/>
            <a:ext cx="591538" cy="577153"/>
            <a:chOff x="4851991" y="1137684"/>
            <a:chExt cx="2160000" cy="2160000"/>
          </a:xfrm>
        </p:grpSpPr>
        <p:sp>
          <p:nvSpPr>
            <p:cNvPr id="70" name="楕円 6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十字形 7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十字形 7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2941872" y="2579410"/>
            <a:ext cx="591538" cy="577153"/>
            <a:chOff x="4851991" y="1137684"/>
            <a:chExt cx="2160000" cy="2160000"/>
          </a:xfrm>
        </p:grpSpPr>
        <p:sp>
          <p:nvSpPr>
            <p:cNvPr id="75" name="楕円 7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十字形 7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十字形 7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2239232" y="3331019"/>
            <a:ext cx="591538" cy="577153"/>
            <a:chOff x="4851991" y="1137684"/>
            <a:chExt cx="2160000" cy="2160000"/>
          </a:xfrm>
        </p:grpSpPr>
        <p:sp>
          <p:nvSpPr>
            <p:cNvPr id="80" name="楕円 7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十字形 8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十字形 8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3412462" y="5068832"/>
            <a:ext cx="591538" cy="577153"/>
            <a:chOff x="4851991" y="1137684"/>
            <a:chExt cx="2160000" cy="2160000"/>
          </a:xfrm>
        </p:grpSpPr>
        <p:sp>
          <p:nvSpPr>
            <p:cNvPr id="85" name="楕円 8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CC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十字形 8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十字形 8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3393870" y="3350850"/>
            <a:ext cx="591538" cy="577153"/>
            <a:chOff x="4851991" y="1137684"/>
            <a:chExt cx="2160000" cy="2160000"/>
          </a:xfrm>
        </p:grpSpPr>
        <p:sp>
          <p:nvSpPr>
            <p:cNvPr id="90" name="楕円 8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十字形 9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十字形 9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2241920" y="5083370"/>
            <a:ext cx="591538" cy="577153"/>
            <a:chOff x="4851991" y="1137684"/>
            <a:chExt cx="2160000" cy="2160000"/>
          </a:xfrm>
        </p:grpSpPr>
        <p:sp>
          <p:nvSpPr>
            <p:cNvPr id="95" name="楕円 9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CC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十字形 9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十字形 9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2804737" y="4230626"/>
            <a:ext cx="591538" cy="577153"/>
            <a:chOff x="4851991" y="1137684"/>
            <a:chExt cx="2160000" cy="2160000"/>
          </a:xfrm>
        </p:grpSpPr>
        <p:sp>
          <p:nvSpPr>
            <p:cNvPr id="100" name="楕円 9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十字形 10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十字形 10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4" name="グループ化 103"/>
          <p:cNvGrpSpPr/>
          <p:nvPr/>
        </p:nvGrpSpPr>
        <p:grpSpPr>
          <a:xfrm>
            <a:off x="1108296" y="5097078"/>
            <a:ext cx="591538" cy="577153"/>
            <a:chOff x="4851991" y="1137684"/>
            <a:chExt cx="2160000" cy="2160000"/>
          </a:xfrm>
        </p:grpSpPr>
        <p:sp>
          <p:nvSpPr>
            <p:cNvPr id="105" name="楕円 10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CC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十字形 10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十字形 10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1664488" y="4258433"/>
            <a:ext cx="591538" cy="577153"/>
            <a:chOff x="4851991" y="1137684"/>
            <a:chExt cx="2160000" cy="2160000"/>
          </a:xfrm>
        </p:grpSpPr>
        <p:sp>
          <p:nvSpPr>
            <p:cNvPr id="110" name="楕円 10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十字形 11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十字形 11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4" name="グループ化 113"/>
          <p:cNvGrpSpPr/>
          <p:nvPr/>
        </p:nvGrpSpPr>
        <p:grpSpPr>
          <a:xfrm>
            <a:off x="7385144" y="5110104"/>
            <a:ext cx="571348" cy="588764"/>
            <a:chOff x="1903228" y="1137684"/>
            <a:chExt cx="2160000" cy="2160000"/>
          </a:xfrm>
        </p:grpSpPr>
        <p:sp>
          <p:nvSpPr>
            <p:cNvPr id="115" name="楕円 11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楕円 11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楕円 11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アーチ 11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9" name="グループ化 118"/>
          <p:cNvGrpSpPr/>
          <p:nvPr/>
        </p:nvGrpSpPr>
        <p:grpSpPr>
          <a:xfrm>
            <a:off x="5611772" y="4275671"/>
            <a:ext cx="571348" cy="588764"/>
            <a:chOff x="1903228" y="1137684"/>
            <a:chExt cx="2160000" cy="2160000"/>
          </a:xfrm>
        </p:grpSpPr>
        <p:sp>
          <p:nvSpPr>
            <p:cNvPr id="120" name="楕円 11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楕円 12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楕円 12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アーチ 12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6318471" y="5100218"/>
            <a:ext cx="571348" cy="588764"/>
            <a:chOff x="1903228" y="1137684"/>
            <a:chExt cx="2160000" cy="2160000"/>
          </a:xfrm>
        </p:grpSpPr>
        <p:sp>
          <p:nvSpPr>
            <p:cNvPr id="125" name="楕円 12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楕円 12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楕円 12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アーチ 12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6912547" y="4213369"/>
            <a:ext cx="571348" cy="588764"/>
            <a:chOff x="1903228" y="1137684"/>
            <a:chExt cx="2160000" cy="2160000"/>
          </a:xfrm>
        </p:grpSpPr>
        <p:sp>
          <p:nvSpPr>
            <p:cNvPr id="130" name="楕円 12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楕円 13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楕円 13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アーチ 13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グループ化 133"/>
          <p:cNvGrpSpPr/>
          <p:nvPr/>
        </p:nvGrpSpPr>
        <p:grpSpPr>
          <a:xfrm>
            <a:off x="5115380" y="5106023"/>
            <a:ext cx="571348" cy="588764"/>
            <a:chOff x="1903228" y="1137684"/>
            <a:chExt cx="2160000" cy="2160000"/>
          </a:xfrm>
        </p:grpSpPr>
        <p:sp>
          <p:nvSpPr>
            <p:cNvPr id="135" name="楕円 13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楕円 13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楕円 13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アーチ 13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967091" y="200753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＝疾患あり、検査陽性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29054" y="595679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偽陰性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＝疾患あり、検査陰性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889493" y="594584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真陰性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＝疾患なし、検査陰性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4147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四角形: 角を丸くする 141"/>
          <p:cNvSpPr/>
          <p:nvPr/>
        </p:nvSpPr>
        <p:spPr>
          <a:xfrm>
            <a:off x="4626745" y="2351430"/>
            <a:ext cx="3676725" cy="3445466"/>
          </a:xfrm>
          <a:prstGeom prst="roundRect">
            <a:avLst/>
          </a:prstGeom>
          <a:solidFill>
            <a:srgbClr val="FFFBEB"/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四角形: 角を丸くする 139"/>
          <p:cNvSpPr/>
          <p:nvPr/>
        </p:nvSpPr>
        <p:spPr>
          <a:xfrm>
            <a:off x="694515" y="4966161"/>
            <a:ext cx="3676725" cy="849480"/>
          </a:xfrm>
          <a:prstGeom prst="roundRect">
            <a:avLst/>
          </a:prstGeom>
          <a:solidFill>
            <a:srgbClr val="FFE5FF"/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/>
          <p:cNvSpPr/>
          <p:nvPr/>
        </p:nvSpPr>
        <p:spPr>
          <a:xfrm>
            <a:off x="721473" y="2410667"/>
            <a:ext cx="3676725" cy="24537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949179"/>
            <a:ext cx="8970168" cy="93610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/>
              <a:t>特異度が高い検査＝偽陽性が少ない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dirty="0"/>
              <a:t>　　　　　　　　＝陽性なら疾患あり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618987" y="2545413"/>
            <a:ext cx="571348" cy="588764"/>
            <a:chOff x="1903228" y="1137684"/>
            <a:chExt cx="2160000" cy="2160000"/>
          </a:xfrm>
        </p:grpSpPr>
        <p:sp>
          <p:nvSpPr>
            <p:cNvPr id="5" name="楕円 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楕円 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アーチ 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7415863" y="3294558"/>
            <a:ext cx="571348" cy="588764"/>
            <a:chOff x="1903228" y="1137684"/>
            <a:chExt cx="2160000" cy="2160000"/>
          </a:xfrm>
        </p:grpSpPr>
        <p:sp>
          <p:nvSpPr>
            <p:cNvPr id="10" name="楕円 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楕円 1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アーチ 1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6254176" y="3294558"/>
            <a:ext cx="571348" cy="588764"/>
            <a:chOff x="1903228" y="1137684"/>
            <a:chExt cx="2160000" cy="2160000"/>
          </a:xfrm>
        </p:grpSpPr>
        <p:sp>
          <p:nvSpPr>
            <p:cNvPr id="15" name="楕円 1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楕円 1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アーチ 1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889819" y="2542340"/>
            <a:ext cx="571348" cy="588764"/>
            <a:chOff x="1903228" y="1137684"/>
            <a:chExt cx="2160000" cy="2160000"/>
          </a:xfrm>
        </p:grpSpPr>
        <p:sp>
          <p:nvSpPr>
            <p:cNvPr id="20" name="楕円 1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楕円 2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アーチ 2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5097682" y="3335757"/>
            <a:ext cx="571348" cy="588764"/>
            <a:chOff x="1903228" y="1137684"/>
            <a:chExt cx="2160000" cy="2160000"/>
          </a:xfrm>
        </p:grpSpPr>
        <p:sp>
          <p:nvSpPr>
            <p:cNvPr id="40" name="楕円 3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楕円 4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楕円 4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アーチ 4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1175711" y="3326811"/>
            <a:ext cx="591538" cy="577153"/>
            <a:chOff x="4851991" y="1137684"/>
            <a:chExt cx="2160000" cy="2160000"/>
          </a:xfrm>
        </p:grpSpPr>
        <p:sp>
          <p:nvSpPr>
            <p:cNvPr id="65" name="楕円 6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十字形 6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十字形 6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1662365" y="2590433"/>
            <a:ext cx="591538" cy="577153"/>
            <a:chOff x="4851991" y="1137684"/>
            <a:chExt cx="2160000" cy="2160000"/>
          </a:xfrm>
        </p:grpSpPr>
        <p:sp>
          <p:nvSpPr>
            <p:cNvPr id="70" name="楕円 6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十字形 7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十字形 7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2941872" y="2579410"/>
            <a:ext cx="591538" cy="577153"/>
            <a:chOff x="4851991" y="1137684"/>
            <a:chExt cx="2160000" cy="2160000"/>
          </a:xfrm>
        </p:grpSpPr>
        <p:sp>
          <p:nvSpPr>
            <p:cNvPr id="75" name="楕円 7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十字形 7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十字形 7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2239232" y="3331019"/>
            <a:ext cx="591538" cy="577153"/>
            <a:chOff x="4851991" y="1137684"/>
            <a:chExt cx="2160000" cy="2160000"/>
          </a:xfrm>
        </p:grpSpPr>
        <p:sp>
          <p:nvSpPr>
            <p:cNvPr id="80" name="楕円 7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十字形 8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十字形 8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3412462" y="5068832"/>
            <a:ext cx="591538" cy="577153"/>
            <a:chOff x="4851991" y="1137684"/>
            <a:chExt cx="2160000" cy="2160000"/>
          </a:xfrm>
        </p:grpSpPr>
        <p:sp>
          <p:nvSpPr>
            <p:cNvPr id="85" name="楕円 8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CC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十字形 8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十字形 8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3393870" y="3350850"/>
            <a:ext cx="591538" cy="577153"/>
            <a:chOff x="4851991" y="1137684"/>
            <a:chExt cx="2160000" cy="2160000"/>
          </a:xfrm>
        </p:grpSpPr>
        <p:sp>
          <p:nvSpPr>
            <p:cNvPr id="90" name="楕円 8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十字形 9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十字形 9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2241920" y="5083370"/>
            <a:ext cx="591538" cy="577153"/>
            <a:chOff x="4851991" y="1137684"/>
            <a:chExt cx="2160000" cy="2160000"/>
          </a:xfrm>
        </p:grpSpPr>
        <p:sp>
          <p:nvSpPr>
            <p:cNvPr id="95" name="楕円 9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CC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十字形 9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十字形 9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2804737" y="4230626"/>
            <a:ext cx="591538" cy="577153"/>
            <a:chOff x="4851991" y="1137684"/>
            <a:chExt cx="2160000" cy="2160000"/>
          </a:xfrm>
        </p:grpSpPr>
        <p:sp>
          <p:nvSpPr>
            <p:cNvPr id="100" name="楕円 9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十字形 10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十字形 10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4" name="グループ化 103"/>
          <p:cNvGrpSpPr/>
          <p:nvPr/>
        </p:nvGrpSpPr>
        <p:grpSpPr>
          <a:xfrm>
            <a:off x="1108296" y="5097078"/>
            <a:ext cx="591538" cy="577153"/>
            <a:chOff x="4851991" y="1137684"/>
            <a:chExt cx="2160000" cy="2160000"/>
          </a:xfrm>
        </p:grpSpPr>
        <p:sp>
          <p:nvSpPr>
            <p:cNvPr id="105" name="楕円 10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CC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十字形 10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十字形 10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1664488" y="4258433"/>
            <a:ext cx="591538" cy="577153"/>
            <a:chOff x="4851991" y="1137684"/>
            <a:chExt cx="2160000" cy="2160000"/>
          </a:xfrm>
        </p:grpSpPr>
        <p:sp>
          <p:nvSpPr>
            <p:cNvPr id="110" name="楕円 10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十字形 11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十字形 11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4" name="グループ化 113"/>
          <p:cNvGrpSpPr/>
          <p:nvPr/>
        </p:nvGrpSpPr>
        <p:grpSpPr>
          <a:xfrm>
            <a:off x="7385144" y="5110104"/>
            <a:ext cx="571348" cy="588764"/>
            <a:chOff x="1903228" y="1137684"/>
            <a:chExt cx="2160000" cy="2160000"/>
          </a:xfrm>
        </p:grpSpPr>
        <p:sp>
          <p:nvSpPr>
            <p:cNvPr id="115" name="楕円 11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楕円 11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楕円 11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アーチ 11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9" name="グループ化 118"/>
          <p:cNvGrpSpPr/>
          <p:nvPr/>
        </p:nvGrpSpPr>
        <p:grpSpPr>
          <a:xfrm>
            <a:off x="5611772" y="4275671"/>
            <a:ext cx="571348" cy="588764"/>
            <a:chOff x="1903228" y="1137684"/>
            <a:chExt cx="2160000" cy="2160000"/>
          </a:xfrm>
        </p:grpSpPr>
        <p:sp>
          <p:nvSpPr>
            <p:cNvPr id="120" name="楕円 11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DEADA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楕円 12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楕円 12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アーチ 12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6318471" y="5100218"/>
            <a:ext cx="571348" cy="588764"/>
            <a:chOff x="1903228" y="1137684"/>
            <a:chExt cx="2160000" cy="2160000"/>
          </a:xfrm>
        </p:grpSpPr>
        <p:sp>
          <p:nvSpPr>
            <p:cNvPr id="125" name="楕円 12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楕円 12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楕円 12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アーチ 12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6912547" y="4213369"/>
            <a:ext cx="571348" cy="588764"/>
            <a:chOff x="1903228" y="1137684"/>
            <a:chExt cx="2160000" cy="2160000"/>
          </a:xfrm>
        </p:grpSpPr>
        <p:sp>
          <p:nvSpPr>
            <p:cNvPr id="130" name="楕円 12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楕円 13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楕円 13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アーチ 13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グループ化 133"/>
          <p:cNvGrpSpPr/>
          <p:nvPr/>
        </p:nvGrpSpPr>
        <p:grpSpPr>
          <a:xfrm>
            <a:off x="5115380" y="5106023"/>
            <a:ext cx="571348" cy="588764"/>
            <a:chOff x="1903228" y="1137684"/>
            <a:chExt cx="2160000" cy="2160000"/>
          </a:xfrm>
        </p:grpSpPr>
        <p:sp>
          <p:nvSpPr>
            <p:cNvPr id="135" name="楕円 13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楕円 13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楕円 13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アーチ 13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967091" y="200753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＝疾患あり、検査陽性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29054" y="595679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偽陰性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＝疾患あり、検査陰性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889493" y="594584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真陰性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＝疾患なし、検査陰性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96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事前確率と事後確率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/>
              <a:t>事前</a:t>
            </a:r>
            <a:r>
              <a:rPr lang="ja-JP" altLang="en-US" dirty="0"/>
              <a:t>確率＝検査前確率＝</a:t>
            </a:r>
            <a:r>
              <a:rPr lang="ja-JP" altLang="en-US" b="1" u="sng" dirty="0"/>
              <a:t>有病率</a:t>
            </a:r>
            <a:endParaRPr lang="en-US" altLang="ja-JP" b="1" u="sng" dirty="0"/>
          </a:p>
          <a:p>
            <a:pPr lvl="1"/>
            <a:r>
              <a:rPr lang="ja-JP" altLang="en-US" dirty="0"/>
              <a:t>検査前、その集団に疾患を持つ者がどれくらいいるか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事後確率＝検査後確率＝陽性反応的中度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陰性反応的中度</a:t>
            </a:r>
            <a:endParaRPr lang="en-US" altLang="ja-JP" dirty="0"/>
          </a:p>
          <a:p>
            <a:pPr lvl="1"/>
            <a:r>
              <a:rPr lang="ja-JP" altLang="en-US" dirty="0"/>
              <a:t>検査陽性の場合の真の陽性者</a:t>
            </a:r>
            <a:endParaRPr lang="en-US" altLang="ja-JP" dirty="0"/>
          </a:p>
          <a:p>
            <a:pPr lvl="1"/>
            <a:r>
              <a:rPr lang="ja-JP" altLang="en-US" dirty="0"/>
              <a:t>検査陰性の場合の真の陰性者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14</a:t>
            </a:fld>
            <a:endParaRPr kumimoji="1" lang="ja-JP" altLang="en-US" dirty="0"/>
          </a:p>
        </p:txBody>
      </p:sp>
      <p:pic>
        <p:nvPicPr>
          <p:cNvPr id="6" name="図 5" descr="MX900078712.wm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77183" y="4918090"/>
            <a:ext cx="1758717" cy="188717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吹き出し: 角を丸めた四角形 6"/>
          <p:cNvSpPr/>
          <p:nvPr/>
        </p:nvSpPr>
        <p:spPr>
          <a:xfrm>
            <a:off x="6553200" y="6185352"/>
            <a:ext cx="1514261" cy="554223"/>
          </a:xfrm>
          <a:prstGeom prst="wedgeRoundRectCallout">
            <a:avLst>
              <a:gd name="adj1" fmla="val 37950"/>
              <a:gd name="adj2" fmla="val -111482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ちょっと脱線</a:t>
            </a:r>
          </a:p>
        </p:txBody>
      </p:sp>
      <p:pic>
        <p:nvPicPr>
          <p:cNvPr id="9" name="図 8" descr="MX900078710.wmf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179513" y="5733256"/>
            <a:ext cx="880676" cy="10744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1467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矢印: 右 214"/>
          <p:cNvSpPr/>
          <p:nvPr/>
        </p:nvSpPr>
        <p:spPr>
          <a:xfrm rot="1733322" flipV="1">
            <a:off x="3441940" y="4239617"/>
            <a:ext cx="1368152" cy="830109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陰性</a:t>
            </a:r>
          </a:p>
        </p:txBody>
      </p:sp>
      <p:sp>
        <p:nvSpPr>
          <p:cNvPr id="65" name="矢印: 右 64"/>
          <p:cNvSpPr/>
          <p:nvPr/>
        </p:nvSpPr>
        <p:spPr>
          <a:xfrm rot="19866678">
            <a:off x="3473770" y="2731675"/>
            <a:ext cx="1368152" cy="830109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陽性</a:t>
            </a:r>
          </a:p>
        </p:txBody>
      </p:sp>
      <p:sp>
        <p:nvSpPr>
          <p:cNvPr id="4" name="四角形: 角を丸くする 3"/>
          <p:cNvSpPr/>
          <p:nvPr/>
        </p:nvSpPr>
        <p:spPr>
          <a:xfrm>
            <a:off x="2684888" y="2920799"/>
            <a:ext cx="928654" cy="158147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b="1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検査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9037" y="3531868"/>
            <a:ext cx="780356" cy="768163"/>
          </a:xfrm>
          <a:prstGeom prst="rect">
            <a:avLst/>
          </a:prstGeom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569864"/>
              </p:ext>
            </p:extLst>
          </p:nvPr>
        </p:nvGraphicFramePr>
        <p:xfrm>
          <a:off x="4833351" y="1620971"/>
          <a:ext cx="1872488" cy="47525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2488">
                  <a:extLst>
                    <a:ext uri="{9D8B030D-6E8A-4147-A177-3AD203B41FA5}">
                      <a16:colId xmlns="" xmlns:a16="http://schemas.microsoft.com/office/drawing/2014/main" val="2383242600"/>
                    </a:ext>
                  </a:extLst>
                </a:gridCol>
              </a:tblGrid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疾患＋　検査＋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（真陽性）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6880287"/>
                  </a:ext>
                </a:extLst>
              </a:tr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疾患－　検査＋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（偽陽性）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0354730"/>
                  </a:ext>
                </a:extLst>
              </a:tr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疾患＋　検査－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（偽陰性）</a:t>
                      </a:r>
                    </a:p>
                  </a:txBody>
                  <a:tcPr>
                    <a:solidFill>
                      <a:srgbClr val="FF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0907241"/>
                  </a:ext>
                </a:extLst>
              </a:tr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疾患－　検査－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（真陰性）</a:t>
                      </a:r>
                    </a:p>
                  </a:txBody>
                  <a:tcPr>
                    <a:solidFill>
                      <a:srgbClr val="FFF4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1550982"/>
                  </a:ext>
                </a:extLst>
              </a:tr>
            </a:tbl>
          </a:graphicData>
        </a:graphic>
      </p:graphicFrame>
      <p:grpSp>
        <p:nvGrpSpPr>
          <p:cNvPr id="103" name="グループ化 102"/>
          <p:cNvGrpSpPr/>
          <p:nvPr/>
        </p:nvGrpSpPr>
        <p:grpSpPr>
          <a:xfrm>
            <a:off x="1450041" y="3327125"/>
            <a:ext cx="288032" cy="288577"/>
            <a:chOff x="1903228" y="1137684"/>
            <a:chExt cx="2160000" cy="2160000"/>
          </a:xfrm>
        </p:grpSpPr>
        <p:sp>
          <p:nvSpPr>
            <p:cNvPr id="104" name="楕円 10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楕円 10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楕円 10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アーチ 10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3" name="グループ化 112"/>
          <p:cNvGrpSpPr/>
          <p:nvPr/>
        </p:nvGrpSpPr>
        <p:grpSpPr>
          <a:xfrm>
            <a:off x="1450041" y="2181071"/>
            <a:ext cx="288032" cy="288577"/>
            <a:chOff x="1903228" y="1137684"/>
            <a:chExt cx="2160000" cy="2160000"/>
          </a:xfrm>
        </p:grpSpPr>
        <p:sp>
          <p:nvSpPr>
            <p:cNvPr id="114" name="楕円 11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5" name="楕円 11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楕円 11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アーチ 11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1448208" y="3906861"/>
            <a:ext cx="288032" cy="288577"/>
            <a:chOff x="1903228" y="1137684"/>
            <a:chExt cx="2160000" cy="2160000"/>
          </a:xfrm>
        </p:grpSpPr>
        <p:sp>
          <p:nvSpPr>
            <p:cNvPr id="124" name="楕円 12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楕円 12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楕円 12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アーチ 12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3" name="グループ化 132"/>
          <p:cNvGrpSpPr/>
          <p:nvPr/>
        </p:nvGrpSpPr>
        <p:grpSpPr>
          <a:xfrm>
            <a:off x="1450669" y="2769724"/>
            <a:ext cx="288032" cy="288577"/>
            <a:chOff x="1903228" y="1137684"/>
            <a:chExt cx="2160000" cy="2160000"/>
          </a:xfrm>
        </p:grpSpPr>
        <p:sp>
          <p:nvSpPr>
            <p:cNvPr id="134" name="楕円 13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楕円 13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楕円 13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アーチ 13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1448699" y="4440174"/>
            <a:ext cx="288032" cy="288577"/>
            <a:chOff x="1903228" y="1137684"/>
            <a:chExt cx="2160000" cy="2160000"/>
          </a:xfrm>
        </p:grpSpPr>
        <p:sp>
          <p:nvSpPr>
            <p:cNvPr id="139" name="楕円 138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楕円 139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楕円 140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アーチ 141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3" name="グループ化 142"/>
          <p:cNvGrpSpPr/>
          <p:nvPr/>
        </p:nvGrpSpPr>
        <p:grpSpPr>
          <a:xfrm>
            <a:off x="943745" y="3328930"/>
            <a:ext cx="280934" cy="288576"/>
            <a:chOff x="4851991" y="1137684"/>
            <a:chExt cx="2160000" cy="2160000"/>
          </a:xfrm>
        </p:grpSpPr>
        <p:sp>
          <p:nvSpPr>
            <p:cNvPr id="144" name="楕円 143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十字形 145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十字形 146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462602" y="2182920"/>
            <a:ext cx="280934" cy="288576"/>
            <a:chOff x="4851991" y="1137684"/>
            <a:chExt cx="2160000" cy="2160000"/>
          </a:xfrm>
        </p:grpSpPr>
        <p:sp>
          <p:nvSpPr>
            <p:cNvPr id="149" name="楕円 148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十字形 150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十字形 151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459292" y="2758464"/>
            <a:ext cx="280934" cy="288576"/>
            <a:chOff x="4851991" y="1137684"/>
            <a:chExt cx="2160000" cy="2160000"/>
          </a:xfrm>
        </p:grpSpPr>
        <p:sp>
          <p:nvSpPr>
            <p:cNvPr id="164" name="楕円 163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正方形/長方形 164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十字形 165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十字形 166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459292" y="4448941"/>
            <a:ext cx="280934" cy="288576"/>
            <a:chOff x="4851991" y="1137684"/>
            <a:chExt cx="2160000" cy="2160000"/>
          </a:xfrm>
        </p:grpSpPr>
        <p:sp>
          <p:nvSpPr>
            <p:cNvPr id="87" name="楕円 8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十字形 8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十字形 8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5491011" y="2191087"/>
            <a:ext cx="492872" cy="473112"/>
            <a:chOff x="4851991" y="1137684"/>
            <a:chExt cx="2160000" cy="2160000"/>
          </a:xfrm>
        </p:grpSpPr>
        <p:sp>
          <p:nvSpPr>
            <p:cNvPr id="92" name="楕円 9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十字形 16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十字形 16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1" name="グループ化 170"/>
          <p:cNvGrpSpPr/>
          <p:nvPr/>
        </p:nvGrpSpPr>
        <p:grpSpPr>
          <a:xfrm>
            <a:off x="5501039" y="4595408"/>
            <a:ext cx="492872" cy="473112"/>
            <a:chOff x="4851991" y="1137684"/>
            <a:chExt cx="2160000" cy="2160000"/>
          </a:xfrm>
        </p:grpSpPr>
        <p:sp>
          <p:nvSpPr>
            <p:cNvPr id="172" name="楕円 17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B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十字形 17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十字形 17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5488586" y="3363252"/>
            <a:ext cx="505325" cy="473114"/>
            <a:chOff x="1903228" y="1137684"/>
            <a:chExt cx="2160000" cy="2160000"/>
          </a:xfrm>
        </p:grpSpPr>
        <p:sp>
          <p:nvSpPr>
            <p:cNvPr id="177" name="楕円 17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楕円 17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楕円 17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アーチ 17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1" name="グループ化 180"/>
          <p:cNvGrpSpPr/>
          <p:nvPr/>
        </p:nvGrpSpPr>
        <p:grpSpPr>
          <a:xfrm>
            <a:off x="5525426" y="5828921"/>
            <a:ext cx="505325" cy="473114"/>
            <a:chOff x="1903228" y="1137684"/>
            <a:chExt cx="2160000" cy="2160000"/>
          </a:xfrm>
        </p:grpSpPr>
        <p:sp>
          <p:nvSpPr>
            <p:cNvPr id="182" name="楕円 18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FF4CD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楕円 18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楕円 18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アーチ 18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右中かっこ 13"/>
          <p:cNvSpPr/>
          <p:nvPr/>
        </p:nvSpPr>
        <p:spPr>
          <a:xfrm>
            <a:off x="6724427" y="1658385"/>
            <a:ext cx="288032" cy="2327907"/>
          </a:xfrm>
          <a:prstGeom prst="rightBrace">
            <a:avLst/>
          </a:prstGeom>
          <a:ln w="38100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右中かっこ 186"/>
          <p:cNvSpPr/>
          <p:nvPr/>
        </p:nvSpPr>
        <p:spPr>
          <a:xfrm>
            <a:off x="6722944" y="4020631"/>
            <a:ext cx="288032" cy="2327907"/>
          </a:xfrm>
          <a:prstGeom prst="rightBrace">
            <a:avLst/>
          </a:prstGeom>
          <a:ln w="28575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065865" y="2150807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u="sng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陽性反応的中度</a:t>
            </a:r>
            <a:endParaRPr kumimoji="1" lang="en-US" altLang="ja-JP" b="1" u="sng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</a:t>
            </a:r>
            <a:endParaRPr kumimoji="1"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真陽性＋偽陽性</a:t>
            </a: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7065865" y="4635883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u="sng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陰性反応的中度</a:t>
            </a:r>
            <a:endParaRPr kumimoji="1" lang="en-US" altLang="ja-JP" b="1" u="sng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真陰性</a:t>
            </a:r>
            <a:endParaRPr kumimoji="1"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</a:t>
            </a:r>
            <a:r>
              <a:rPr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</a:t>
            </a:r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性＋偽陰性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7065865" y="2999950"/>
            <a:ext cx="1860670" cy="0"/>
          </a:xfrm>
          <a:prstGeom prst="line">
            <a:avLst/>
          </a:prstGeom>
          <a:ln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/>
          <p:cNvCxnSpPr/>
          <p:nvPr/>
        </p:nvCxnSpPr>
        <p:spPr>
          <a:xfrm>
            <a:off x="7041427" y="5469079"/>
            <a:ext cx="1860670" cy="0"/>
          </a:xfrm>
          <a:prstGeom prst="line">
            <a:avLst/>
          </a:prstGeom>
          <a:ln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矢印: 五方向 30"/>
          <p:cNvSpPr/>
          <p:nvPr/>
        </p:nvSpPr>
        <p:spPr>
          <a:xfrm>
            <a:off x="323528" y="939607"/>
            <a:ext cx="4523190" cy="504056"/>
          </a:xfrm>
          <a:prstGeom prst="homePlate">
            <a:avLst/>
          </a:prstGeom>
          <a:gradFill>
            <a:gsLst>
              <a:gs pos="45000">
                <a:schemeClr val="bg1">
                  <a:lumMod val="95000"/>
                </a:schemeClr>
              </a:gs>
              <a:gs pos="76000">
                <a:schemeClr val="bg1">
                  <a:lumMod val="85000"/>
                </a:schemeClr>
              </a:gs>
            </a:gsLst>
            <a:lin ang="0" scaled="1"/>
          </a:gradFill>
          <a:ln w="1905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事前確率（＝有病率）</a:t>
            </a:r>
            <a:endParaRPr kumimoji="1" lang="ja-JP" altLang="en-US" sz="2000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925482" y="917812"/>
            <a:ext cx="4111013" cy="53346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事後確率</a:t>
            </a:r>
            <a:endParaRPr kumimoji="1" lang="ja-JP" altLang="en-US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51" name="グループ化 250"/>
          <p:cNvGrpSpPr/>
          <p:nvPr/>
        </p:nvGrpSpPr>
        <p:grpSpPr>
          <a:xfrm>
            <a:off x="1962306" y="3310317"/>
            <a:ext cx="288032" cy="288577"/>
            <a:chOff x="1903228" y="1137684"/>
            <a:chExt cx="2160000" cy="2160000"/>
          </a:xfrm>
        </p:grpSpPr>
        <p:sp>
          <p:nvSpPr>
            <p:cNvPr id="252" name="楕円 25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3" name="楕円 25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4" name="楕円 25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アーチ 25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56" name="グループ化 255"/>
          <p:cNvGrpSpPr/>
          <p:nvPr/>
        </p:nvGrpSpPr>
        <p:grpSpPr>
          <a:xfrm>
            <a:off x="1962306" y="2164263"/>
            <a:ext cx="288032" cy="288577"/>
            <a:chOff x="1903228" y="1137684"/>
            <a:chExt cx="2160000" cy="2160000"/>
          </a:xfrm>
        </p:grpSpPr>
        <p:sp>
          <p:nvSpPr>
            <p:cNvPr id="257" name="楕円 25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8" name="楕円 25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9" name="楕円 25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" name="アーチ 25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61" name="グループ化 260"/>
          <p:cNvGrpSpPr/>
          <p:nvPr/>
        </p:nvGrpSpPr>
        <p:grpSpPr>
          <a:xfrm>
            <a:off x="1960473" y="3890053"/>
            <a:ext cx="288032" cy="288577"/>
            <a:chOff x="1903228" y="1137684"/>
            <a:chExt cx="2160000" cy="2160000"/>
          </a:xfrm>
        </p:grpSpPr>
        <p:sp>
          <p:nvSpPr>
            <p:cNvPr id="262" name="楕円 26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3" name="楕円 26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4" name="楕円 26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5" name="アーチ 26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66" name="グループ化 265"/>
          <p:cNvGrpSpPr/>
          <p:nvPr/>
        </p:nvGrpSpPr>
        <p:grpSpPr>
          <a:xfrm>
            <a:off x="1962934" y="2752916"/>
            <a:ext cx="288032" cy="288577"/>
            <a:chOff x="1903228" y="1137684"/>
            <a:chExt cx="2160000" cy="2160000"/>
          </a:xfrm>
        </p:grpSpPr>
        <p:sp>
          <p:nvSpPr>
            <p:cNvPr id="267" name="楕円 26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8" name="楕円 26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9" name="楕円 26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0" name="アーチ 26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71" name="グループ化 270"/>
          <p:cNvGrpSpPr/>
          <p:nvPr/>
        </p:nvGrpSpPr>
        <p:grpSpPr>
          <a:xfrm>
            <a:off x="1960964" y="4423366"/>
            <a:ext cx="288032" cy="288577"/>
            <a:chOff x="1903228" y="1137684"/>
            <a:chExt cx="2160000" cy="2160000"/>
          </a:xfrm>
        </p:grpSpPr>
        <p:sp>
          <p:nvSpPr>
            <p:cNvPr id="272" name="楕円 27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3" name="楕円 27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4" name="楕円 27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" name="アーチ 27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86" name="グループ化 285"/>
          <p:cNvGrpSpPr/>
          <p:nvPr/>
        </p:nvGrpSpPr>
        <p:grpSpPr>
          <a:xfrm>
            <a:off x="3834783" y="2349652"/>
            <a:ext cx="288032" cy="288577"/>
            <a:chOff x="1903228" y="1137684"/>
            <a:chExt cx="2160000" cy="2160000"/>
          </a:xfrm>
        </p:grpSpPr>
        <p:sp>
          <p:nvSpPr>
            <p:cNvPr id="287" name="楕円 28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8" name="楕円 28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9" name="楕円 28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" name="アーチ 28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1" name="グループ化 290"/>
          <p:cNvGrpSpPr/>
          <p:nvPr/>
        </p:nvGrpSpPr>
        <p:grpSpPr>
          <a:xfrm>
            <a:off x="3926548" y="2000977"/>
            <a:ext cx="288032" cy="288577"/>
            <a:chOff x="1903228" y="1137684"/>
            <a:chExt cx="2160000" cy="2160000"/>
          </a:xfrm>
        </p:grpSpPr>
        <p:sp>
          <p:nvSpPr>
            <p:cNvPr id="292" name="楕円 29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3" name="楕円 29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4" name="楕円 29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" name="アーチ 29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6" name="グループ化 295"/>
          <p:cNvGrpSpPr/>
          <p:nvPr/>
        </p:nvGrpSpPr>
        <p:grpSpPr>
          <a:xfrm>
            <a:off x="3513662" y="2113737"/>
            <a:ext cx="280934" cy="288576"/>
            <a:chOff x="4851991" y="1137684"/>
            <a:chExt cx="2160000" cy="2160000"/>
          </a:xfrm>
        </p:grpSpPr>
        <p:sp>
          <p:nvSpPr>
            <p:cNvPr id="297" name="楕円 29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8" name="正方形/長方形 29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" name="十字形 29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" name="十字形 29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1" name="グループ化 300"/>
          <p:cNvGrpSpPr/>
          <p:nvPr/>
        </p:nvGrpSpPr>
        <p:grpSpPr>
          <a:xfrm>
            <a:off x="4278470" y="2287735"/>
            <a:ext cx="288032" cy="288577"/>
            <a:chOff x="1903228" y="1137684"/>
            <a:chExt cx="2160000" cy="2160000"/>
          </a:xfrm>
        </p:grpSpPr>
        <p:sp>
          <p:nvSpPr>
            <p:cNvPr id="302" name="楕円 30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3" name="楕円 30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4" name="楕円 30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" name="アーチ 30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06" name="グループ化 305"/>
          <p:cNvGrpSpPr/>
          <p:nvPr/>
        </p:nvGrpSpPr>
        <p:grpSpPr>
          <a:xfrm>
            <a:off x="3953831" y="5296743"/>
            <a:ext cx="280934" cy="288576"/>
            <a:chOff x="4851991" y="1137684"/>
            <a:chExt cx="2160000" cy="2160000"/>
          </a:xfrm>
        </p:grpSpPr>
        <p:sp>
          <p:nvSpPr>
            <p:cNvPr id="307" name="楕円 30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B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8" name="正方形/長方形 30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9" name="十字形 30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0" name="十字形 30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1" name="グループ化 310"/>
          <p:cNvGrpSpPr/>
          <p:nvPr/>
        </p:nvGrpSpPr>
        <p:grpSpPr>
          <a:xfrm>
            <a:off x="3349293" y="4724998"/>
            <a:ext cx="288032" cy="288577"/>
            <a:chOff x="1903228" y="1137684"/>
            <a:chExt cx="2160000" cy="2160000"/>
          </a:xfrm>
        </p:grpSpPr>
        <p:sp>
          <p:nvSpPr>
            <p:cNvPr id="312" name="楕円 31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FF4CD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3" name="楕円 31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4" name="楕円 31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5" name="アーチ 31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6" name="グループ化 315"/>
          <p:cNvGrpSpPr/>
          <p:nvPr/>
        </p:nvGrpSpPr>
        <p:grpSpPr>
          <a:xfrm>
            <a:off x="3805257" y="4918568"/>
            <a:ext cx="288032" cy="288577"/>
            <a:chOff x="1903228" y="1137684"/>
            <a:chExt cx="2160000" cy="2160000"/>
          </a:xfrm>
        </p:grpSpPr>
        <p:sp>
          <p:nvSpPr>
            <p:cNvPr id="317" name="楕円 31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FF4CD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8" name="楕円 31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9" name="楕円 31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0" name="アーチ 31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1" name="グループ化 320"/>
          <p:cNvGrpSpPr/>
          <p:nvPr/>
        </p:nvGrpSpPr>
        <p:grpSpPr>
          <a:xfrm>
            <a:off x="4466096" y="5279935"/>
            <a:ext cx="280934" cy="288576"/>
            <a:chOff x="4851991" y="1137684"/>
            <a:chExt cx="2160000" cy="2160000"/>
          </a:xfrm>
        </p:grpSpPr>
        <p:sp>
          <p:nvSpPr>
            <p:cNvPr id="322" name="楕円 32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B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3" name="正方形/長方形 32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十字形 32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5" name="十字形 32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6" name="グループ化 325"/>
          <p:cNvGrpSpPr/>
          <p:nvPr/>
        </p:nvGrpSpPr>
        <p:grpSpPr>
          <a:xfrm>
            <a:off x="474073" y="3299997"/>
            <a:ext cx="280934" cy="288576"/>
            <a:chOff x="4851991" y="1137684"/>
            <a:chExt cx="2160000" cy="2160000"/>
          </a:xfrm>
        </p:grpSpPr>
        <p:sp>
          <p:nvSpPr>
            <p:cNvPr id="327" name="楕円 32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8" name="正方形/長方形 32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9" name="十字形 32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0" name="十字形 32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1" name="グループ化 330"/>
          <p:cNvGrpSpPr/>
          <p:nvPr/>
        </p:nvGrpSpPr>
        <p:grpSpPr>
          <a:xfrm>
            <a:off x="465184" y="3901972"/>
            <a:ext cx="280934" cy="288576"/>
            <a:chOff x="4851991" y="1137684"/>
            <a:chExt cx="2160000" cy="2160000"/>
          </a:xfrm>
        </p:grpSpPr>
        <p:sp>
          <p:nvSpPr>
            <p:cNvPr id="332" name="楕円 33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3" name="正方形/長方形 33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4" name="十字形 33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5" name="十字形 33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6" name="グループ化 335"/>
          <p:cNvGrpSpPr/>
          <p:nvPr/>
        </p:nvGrpSpPr>
        <p:grpSpPr>
          <a:xfrm>
            <a:off x="474683" y="4926291"/>
            <a:ext cx="280934" cy="288576"/>
            <a:chOff x="4851991" y="1137684"/>
            <a:chExt cx="2160000" cy="2160000"/>
          </a:xfrm>
        </p:grpSpPr>
        <p:sp>
          <p:nvSpPr>
            <p:cNvPr id="337" name="楕円 33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8" name="正方形/長方形 33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9" name="十字形 33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十字形 33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1" name="グループ化 340"/>
          <p:cNvGrpSpPr/>
          <p:nvPr/>
        </p:nvGrpSpPr>
        <p:grpSpPr>
          <a:xfrm>
            <a:off x="465794" y="5426665"/>
            <a:ext cx="280934" cy="288576"/>
            <a:chOff x="4851991" y="1137684"/>
            <a:chExt cx="2160000" cy="2160000"/>
          </a:xfrm>
        </p:grpSpPr>
        <p:sp>
          <p:nvSpPr>
            <p:cNvPr id="342" name="楕円 34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3" name="正方形/長方形 34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" name="十字形 34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5" name="十字形 34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6" name="グループ化 345"/>
          <p:cNvGrpSpPr/>
          <p:nvPr/>
        </p:nvGrpSpPr>
        <p:grpSpPr>
          <a:xfrm>
            <a:off x="961507" y="4914554"/>
            <a:ext cx="280934" cy="288576"/>
            <a:chOff x="4851991" y="1137684"/>
            <a:chExt cx="2160000" cy="2160000"/>
          </a:xfrm>
        </p:grpSpPr>
        <p:sp>
          <p:nvSpPr>
            <p:cNvPr id="347" name="楕円 34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8" name="正方形/長方形 34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9" name="十字形 34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十字形 34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1" name="グループ化 350"/>
          <p:cNvGrpSpPr/>
          <p:nvPr/>
        </p:nvGrpSpPr>
        <p:grpSpPr>
          <a:xfrm>
            <a:off x="952618" y="5414928"/>
            <a:ext cx="280934" cy="288576"/>
            <a:chOff x="4851991" y="1137684"/>
            <a:chExt cx="2160000" cy="2160000"/>
          </a:xfrm>
        </p:grpSpPr>
        <p:sp>
          <p:nvSpPr>
            <p:cNvPr id="352" name="楕円 35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3" name="正方形/長方形 35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十字形 35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5" name="十字形 35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6" name="グループ化 355"/>
          <p:cNvGrpSpPr/>
          <p:nvPr/>
        </p:nvGrpSpPr>
        <p:grpSpPr>
          <a:xfrm>
            <a:off x="971505" y="2170918"/>
            <a:ext cx="280934" cy="288576"/>
            <a:chOff x="4851991" y="1137684"/>
            <a:chExt cx="2160000" cy="2160000"/>
          </a:xfrm>
        </p:grpSpPr>
        <p:sp>
          <p:nvSpPr>
            <p:cNvPr id="357" name="楕円 35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8" name="正方形/長方形 35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9" name="十字形 35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" name="十字形 35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1" name="グループ化 360"/>
          <p:cNvGrpSpPr/>
          <p:nvPr/>
        </p:nvGrpSpPr>
        <p:grpSpPr>
          <a:xfrm>
            <a:off x="962616" y="2772893"/>
            <a:ext cx="280934" cy="288576"/>
            <a:chOff x="4851991" y="1137684"/>
            <a:chExt cx="2160000" cy="2160000"/>
          </a:xfrm>
        </p:grpSpPr>
        <p:sp>
          <p:nvSpPr>
            <p:cNvPr id="362" name="楕円 36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3" name="正方形/長方形 36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4" name="十字形 36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5" name="十字形 36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6" name="グループ化 365"/>
          <p:cNvGrpSpPr/>
          <p:nvPr/>
        </p:nvGrpSpPr>
        <p:grpSpPr>
          <a:xfrm>
            <a:off x="950120" y="4442087"/>
            <a:ext cx="280934" cy="288576"/>
            <a:chOff x="4851991" y="1137684"/>
            <a:chExt cx="2160000" cy="2160000"/>
          </a:xfrm>
        </p:grpSpPr>
        <p:sp>
          <p:nvSpPr>
            <p:cNvPr id="367" name="楕円 36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8" name="正方形/長方形 36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9" name="十字形 36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0" name="十字形 36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1" name="グループ化 370"/>
          <p:cNvGrpSpPr/>
          <p:nvPr/>
        </p:nvGrpSpPr>
        <p:grpSpPr>
          <a:xfrm>
            <a:off x="956012" y="3895118"/>
            <a:ext cx="280934" cy="288576"/>
            <a:chOff x="4851991" y="1137684"/>
            <a:chExt cx="2160000" cy="2160000"/>
          </a:xfrm>
        </p:grpSpPr>
        <p:sp>
          <p:nvSpPr>
            <p:cNvPr id="372" name="楕円 37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3" name="正方形/長方形 37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4" name="十字形 37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5" name="十字形 37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6" name="グループ化 375"/>
          <p:cNvGrpSpPr/>
          <p:nvPr/>
        </p:nvGrpSpPr>
        <p:grpSpPr>
          <a:xfrm>
            <a:off x="1453546" y="4917672"/>
            <a:ext cx="288032" cy="288577"/>
            <a:chOff x="1903228" y="1137684"/>
            <a:chExt cx="2160000" cy="2160000"/>
          </a:xfrm>
        </p:grpSpPr>
        <p:sp>
          <p:nvSpPr>
            <p:cNvPr id="377" name="楕円 37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8" name="楕円 37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9" name="楕円 37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0" name="アーチ 37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1" name="グループ化 380"/>
          <p:cNvGrpSpPr/>
          <p:nvPr/>
        </p:nvGrpSpPr>
        <p:grpSpPr>
          <a:xfrm>
            <a:off x="1454037" y="5450985"/>
            <a:ext cx="288032" cy="288577"/>
            <a:chOff x="1903228" y="1137684"/>
            <a:chExt cx="2160000" cy="2160000"/>
          </a:xfrm>
        </p:grpSpPr>
        <p:sp>
          <p:nvSpPr>
            <p:cNvPr id="382" name="楕円 38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3" name="楕円 38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4" name="楕円 38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5" name="アーチ 38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6" name="グループ化 385"/>
          <p:cNvGrpSpPr/>
          <p:nvPr/>
        </p:nvGrpSpPr>
        <p:grpSpPr>
          <a:xfrm>
            <a:off x="1965811" y="4900864"/>
            <a:ext cx="288032" cy="288577"/>
            <a:chOff x="1903228" y="1137684"/>
            <a:chExt cx="2160000" cy="2160000"/>
          </a:xfrm>
        </p:grpSpPr>
        <p:sp>
          <p:nvSpPr>
            <p:cNvPr id="387" name="楕円 38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8" name="楕円 38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9" name="楕円 38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0" name="アーチ 38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1" name="グループ化 390"/>
          <p:cNvGrpSpPr/>
          <p:nvPr/>
        </p:nvGrpSpPr>
        <p:grpSpPr>
          <a:xfrm>
            <a:off x="1966302" y="5434177"/>
            <a:ext cx="288032" cy="288577"/>
            <a:chOff x="1903228" y="1137684"/>
            <a:chExt cx="2160000" cy="2160000"/>
          </a:xfrm>
        </p:grpSpPr>
        <p:sp>
          <p:nvSpPr>
            <p:cNvPr id="392" name="楕円 39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3" name="楕円 39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4" name="楕円 39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5" name="アーチ 39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66" name="テキスト ボックス 65"/>
          <p:cNvSpPr txBox="1"/>
          <p:nvPr/>
        </p:nvSpPr>
        <p:spPr>
          <a:xfrm>
            <a:off x="240785" y="1671522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疾患あり　疾患なし</a:t>
            </a:r>
          </a:p>
        </p:txBody>
      </p:sp>
      <p:sp>
        <p:nvSpPr>
          <p:cNvPr id="67" name="四角形: 角を丸くする 66"/>
          <p:cNvSpPr/>
          <p:nvPr/>
        </p:nvSpPr>
        <p:spPr>
          <a:xfrm>
            <a:off x="175068" y="1599207"/>
            <a:ext cx="2395439" cy="4484507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0" name="図 219" descr="MX900078715.wmf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8320692" y="5847193"/>
            <a:ext cx="732216" cy="909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図 220" descr="MX900078715.wmf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31185" y="5873979"/>
            <a:ext cx="732216" cy="909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4254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矢印: 右 214"/>
          <p:cNvSpPr/>
          <p:nvPr/>
        </p:nvSpPr>
        <p:spPr>
          <a:xfrm rot="1733322" flipV="1">
            <a:off x="3441940" y="4239617"/>
            <a:ext cx="1368152" cy="830109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陰性</a:t>
            </a:r>
          </a:p>
        </p:txBody>
      </p:sp>
      <p:sp>
        <p:nvSpPr>
          <p:cNvPr id="65" name="矢印: 右 64"/>
          <p:cNvSpPr/>
          <p:nvPr/>
        </p:nvSpPr>
        <p:spPr>
          <a:xfrm rot="19866678">
            <a:off x="3473770" y="2731675"/>
            <a:ext cx="1368152" cy="830109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陽性</a:t>
            </a:r>
          </a:p>
        </p:txBody>
      </p:sp>
      <p:sp>
        <p:nvSpPr>
          <p:cNvPr id="4" name="四角形: 角を丸くする 3"/>
          <p:cNvSpPr/>
          <p:nvPr/>
        </p:nvSpPr>
        <p:spPr>
          <a:xfrm>
            <a:off x="2684888" y="2920799"/>
            <a:ext cx="928654" cy="158147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b="1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検査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9037" y="3531868"/>
            <a:ext cx="780356" cy="768163"/>
          </a:xfrm>
          <a:prstGeom prst="rect">
            <a:avLst/>
          </a:prstGeom>
        </p:spPr>
      </p:pic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4833351" y="1620971"/>
          <a:ext cx="1872488" cy="47525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2488">
                  <a:extLst>
                    <a:ext uri="{9D8B030D-6E8A-4147-A177-3AD203B41FA5}">
                      <a16:colId xmlns="" xmlns:a16="http://schemas.microsoft.com/office/drawing/2014/main" val="2383242600"/>
                    </a:ext>
                  </a:extLst>
                </a:gridCol>
              </a:tblGrid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疾患＋　検査＋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（真陽性）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6880287"/>
                  </a:ext>
                </a:extLst>
              </a:tr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疾患－　検査＋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（偽陽性）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0354730"/>
                  </a:ext>
                </a:extLst>
              </a:tr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疾患＋　検査－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（偽陰性）</a:t>
                      </a:r>
                    </a:p>
                  </a:txBody>
                  <a:tcPr>
                    <a:solidFill>
                      <a:srgbClr val="FF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0907241"/>
                  </a:ext>
                </a:extLst>
              </a:tr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疾患－　検査－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（真陰性）</a:t>
                      </a:r>
                    </a:p>
                  </a:txBody>
                  <a:tcPr>
                    <a:solidFill>
                      <a:srgbClr val="FFF4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1550982"/>
                  </a:ext>
                </a:extLst>
              </a:tr>
            </a:tbl>
          </a:graphicData>
        </a:graphic>
      </p:graphicFrame>
      <p:grpSp>
        <p:nvGrpSpPr>
          <p:cNvPr id="103" name="グループ化 102"/>
          <p:cNvGrpSpPr/>
          <p:nvPr/>
        </p:nvGrpSpPr>
        <p:grpSpPr>
          <a:xfrm>
            <a:off x="1450041" y="3327125"/>
            <a:ext cx="288032" cy="288577"/>
            <a:chOff x="1903228" y="1137684"/>
            <a:chExt cx="2160000" cy="2160000"/>
          </a:xfrm>
        </p:grpSpPr>
        <p:sp>
          <p:nvSpPr>
            <p:cNvPr id="104" name="楕円 10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楕円 10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楕円 10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アーチ 10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3" name="グループ化 112"/>
          <p:cNvGrpSpPr/>
          <p:nvPr/>
        </p:nvGrpSpPr>
        <p:grpSpPr>
          <a:xfrm>
            <a:off x="1450041" y="2181071"/>
            <a:ext cx="288032" cy="288577"/>
            <a:chOff x="1903228" y="1137684"/>
            <a:chExt cx="2160000" cy="2160000"/>
          </a:xfrm>
        </p:grpSpPr>
        <p:sp>
          <p:nvSpPr>
            <p:cNvPr id="114" name="楕円 11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5" name="楕円 11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楕円 11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アーチ 11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1448208" y="3906861"/>
            <a:ext cx="288032" cy="288577"/>
            <a:chOff x="1903228" y="1137684"/>
            <a:chExt cx="2160000" cy="2160000"/>
          </a:xfrm>
        </p:grpSpPr>
        <p:sp>
          <p:nvSpPr>
            <p:cNvPr id="124" name="楕円 12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楕円 12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楕円 12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アーチ 12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3" name="グループ化 132"/>
          <p:cNvGrpSpPr/>
          <p:nvPr/>
        </p:nvGrpSpPr>
        <p:grpSpPr>
          <a:xfrm>
            <a:off x="1450669" y="2769724"/>
            <a:ext cx="288032" cy="288577"/>
            <a:chOff x="1903228" y="1137684"/>
            <a:chExt cx="2160000" cy="2160000"/>
          </a:xfrm>
        </p:grpSpPr>
        <p:sp>
          <p:nvSpPr>
            <p:cNvPr id="134" name="楕円 13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楕円 13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楕円 13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アーチ 13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1448699" y="4440174"/>
            <a:ext cx="288032" cy="288577"/>
            <a:chOff x="1903228" y="1137684"/>
            <a:chExt cx="2160000" cy="2160000"/>
          </a:xfrm>
        </p:grpSpPr>
        <p:sp>
          <p:nvSpPr>
            <p:cNvPr id="139" name="楕円 138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楕円 139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楕円 140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アーチ 141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3" name="グループ化 142"/>
          <p:cNvGrpSpPr/>
          <p:nvPr/>
        </p:nvGrpSpPr>
        <p:grpSpPr>
          <a:xfrm>
            <a:off x="943745" y="3328930"/>
            <a:ext cx="280934" cy="288576"/>
            <a:chOff x="4851991" y="1137684"/>
            <a:chExt cx="2160000" cy="2160000"/>
          </a:xfrm>
        </p:grpSpPr>
        <p:sp>
          <p:nvSpPr>
            <p:cNvPr id="144" name="楕円 143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十字形 145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十字形 146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462602" y="2182920"/>
            <a:ext cx="280934" cy="288576"/>
            <a:chOff x="4851991" y="1137684"/>
            <a:chExt cx="2160000" cy="2160000"/>
          </a:xfrm>
        </p:grpSpPr>
        <p:sp>
          <p:nvSpPr>
            <p:cNvPr id="149" name="楕円 148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十字形 150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十字形 151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459292" y="2758464"/>
            <a:ext cx="280934" cy="288576"/>
            <a:chOff x="4851991" y="1137684"/>
            <a:chExt cx="2160000" cy="2160000"/>
          </a:xfrm>
        </p:grpSpPr>
        <p:sp>
          <p:nvSpPr>
            <p:cNvPr id="164" name="楕円 163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正方形/長方形 164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十字形 165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十字形 166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459292" y="4448941"/>
            <a:ext cx="280934" cy="288576"/>
            <a:chOff x="4851991" y="1137684"/>
            <a:chExt cx="2160000" cy="2160000"/>
          </a:xfrm>
        </p:grpSpPr>
        <p:sp>
          <p:nvSpPr>
            <p:cNvPr id="87" name="楕円 8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十字形 8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十字形 8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5491011" y="2191087"/>
            <a:ext cx="492872" cy="473112"/>
            <a:chOff x="4851991" y="1137684"/>
            <a:chExt cx="2160000" cy="2160000"/>
          </a:xfrm>
        </p:grpSpPr>
        <p:sp>
          <p:nvSpPr>
            <p:cNvPr id="92" name="楕円 9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十字形 16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十字形 16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1" name="グループ化 170"/>
          <p:cNvGrpSpPr/>
          <p:nvPr/>
        </p:nvGrpSpPr>
        <p:grpSpPr>
          <a:xfrm>
            <a:off x="5501039" y="4595408"/>
            <a:ext cx="492872" cy="473112"/>
            <a:chOff x="4851991" y="1137684"/>
            <a:chExt cx="2160000" cy="2160000"/>
          </a:xfrm>
        </p:grpSpPr>
        <p:sp>
          <p:nvSpPr>
            <p:cNvPr id="172" name="楕円 17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B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十字形 17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十字形 17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5488586" y="3363252"/>
            <a:ext cx="505325" cy="473114"/>
            <a:chOff x="1903228" y="1137684"/>
            <a:chExt cx="2160000" cy="2160000"/>
          </a:xfrm>
        </p:grpSpPr>
        <p:sp>
          <p:nvSpPr>
            <p:cNvPr id="177" name="楕円 17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楕円 17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楕円 17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アーチ 17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1" name="グループ化 180"/>
          <p:cNvGrpSpPr/>
          <p:nvPr/>
        </p:nvGrpSpPr>
        <p:grpSpPr>
          <a:xfrm>
            <a:off x="5525426" y="5828921"/>
            <a:ext cx="505325" cy="473114"/>
            <a:chOff x="1903228" y="1137684"/>
            <a:chExt cx="2160000" cy="2160000"/>
          </a:xfrm>
        </p:grpSpPr>
        <p:sp>
          <p:nvSpPr>
            <p:cNvPr id="182" name="楕円 18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FF4CD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楕円 18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楕円 18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アーチ 18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右中かっこ 13"/>
          <p:cNvSpPr/>
          <p:nvPr/>
        </p:nvSpPr>
        <p:spPr>
          <a:xfrm>
            <a:off x="6724427" y="1658385"/>
            <a:ext cx="288032" cy="2327907"/>
          </a:xfrm>
          <a:prstGeom prst="rightBrace">
            <a:avLst/>
          </a:prstGeom>
          <a:ln w="38100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右中かっこ 186"/>
          <p:cNvSpPr/>
          <p:nvPr/>
        </p:nvSpPr>
        <p:spPr>
          <a:xfrm>
            <a:off x="6722944" y="4020631"/>
            <a:ext cx="288032" cy="2327907"/>
          </a:xfrm>
          <a:prstGeom prst="rightBrace">
            <a:avLst/>
          </a:prstGeom>
          <a:ln w="28575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065865" y="2150807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u="sng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陽性反応的中度</a:t>
            </a:r>
            <a:endParaRPr kumimoji="1" lang="en-US" altLang="ja-JP" b="1" u="sng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</a:t>
            </a:r>
            <a:endParaRPr kumimoji="1"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真陽性＋偽陽性</a:t>
            </a: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7065865" y="4635883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u="sng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陰性反応的中度</a:t>
            </a:r>
            <a:endParaRPr kumimoji="1" lang="en-US" altLang="ja-JP" b="1" u="sng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真陰性</a:t>
            </a:r>
            <a:endParaRPr kumimoji="1"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</a:t>
            </a:r>
            <a:r>
              <a:rPr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</a:t>
            </a:r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性＋偽陰性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7065865" y="2999950"/>
            <a:ext cx="1860670" cy="0"/>
          </a:xfrm>
          <a:prstGeom prst="line">
            <a:avLst/>
          </a:prstGeom>
          <a:ln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/>
          <p:cNvCxnSpPr/>
          <p:nvPr/>
        </p:nvCxnSpPr>
        <p:spPr>
          <a:xfrm>
            <a:off x="7041427" y="5469079"/>
            <a:ext cx="1860670" cy="0"/>
          </a:xfrm>
          <a:prstGeom prst="line">
            <a:avLst/>
          </a:prstGeom>
          <a:ln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矢印: 五方向 30"/>
          <p:cNvSpPr/>
          <p:nvPr/>
        </p:nvSpPr>
        <p:spPr>
          <a:xfrm>
            <a:off x="323528" y="939607"/>
            <a:ext cx="4523190" cy="504056"/>
          </a:xfrm>
          <a:prstGeom prst="homePlate">
            <a:avLst/>
          </a:prstGeom>
          <a:gradFill>
            <a:gsLst>
              <a:gs pos="45000">
                <a:schemeClr val="bg1">
                  <a:lumMod val="95000"/>
                </a:schemeClr>
              </a:gs>
              <a:gs pos="76000">
                <a:schemeClr val="bg1">
                  <a:lumMod val="85000"/>
                </a:schemeClr>
              </a:gs>
            </a:gsLst>
            <a:lin ang="0" scaled="1"/>
          </a:gradFill>
          <a:ln w="1905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事前確率（＝有病率）</a:t>
            </a:r>
            <a:endParaRPr kumimoji="1" lang="ja-JP" altLang="en-US" sz="2000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925482" y="917812"/>
            <a:ext cx="4111013" cy="53346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事後確率</a:t>
            </a:r>
            <a:endParaRPr kumimoji="1" lang="ja-JP" altLang="en-US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51" name="グループ化 250"/>
          <p:cNvGrpSpPr/>
          <p:nvPr/>
        </p:nvGrpSpPr>
        <p:grpSpPr>
          <a:xfrm>
            <a:off x="1962306" y="3310317"/>
            <a:ext cx="288032" cy="288577"/>
            <a:chOff x="1903228" y="1137684"/>
            <a:chExt cx="2160000" cy="2160000"/>
          </a:xfrm>
        </p:grpSpPr>
        <p:sp>
          <p:nvSpPr>
            <p:cNvPr id="252" name="楕円 25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3" name="楕円 25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4" name="楕円 25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アーチ 25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56" name="グループ化 255"/>
          <p:cNvGrpSpPr/>
          <p:nvPr/>
        </p:nvGrpSpPr>
        <p:grpSpPr>
          <a:xfrm>
            <a:off x="1962306" y="2164263"/>
            <a:ext cx="288032" cy="288577"/>
            <a:chOff x="1903228" y="1137684"/>
            <a:chExt cx="2160000" cy="2160000"/>
          </a:xfrm>
        </p:grpSpPr>
        <p:sp>
          <p:nvSpPr>
            <p:cNvPr id="257" name="楕円 25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8" name="楕円 25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9" name="楕円 25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" name="アーチ 25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61" name="グループ化 260"/>
          <p:cNvGrpSpPr/>
          <p:nvPr/>
        </p:nvGrpSpPr>
        <p:grpSpPr>
          <a:xfrm>
            <a:off x="1960473" y="3890053"/>
            <a:ext cx="288032" cy="288577"/>
            <a:chOff x="1903228" y="1137684"/>
            <a:chExt cx="2160000" cy="2160000"/>
          </a:xfrm>
        </p:grpSpPr>
        <p:sp>
          <p:nvSpPr>
            <p:cNvPr id="262" name="楕円 26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3" name="楕円 26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4" name="楕円 26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5" name="アーチ 26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66" name="グループ化 265"/>
          <p:cNvGrpSpPr/>
          <p:nvPr/>
        </p:nvGrpSpPr>
        <p:grpSpPr>
          <a:xfrm>
            <a:off x="1962934" y="2752916"/>
            <a:ext cx="288032" cy="288577"/>
            <a:chOff x="1903228" y="1137684"/>
            <a:chExt cx="2160000" cy="2160000"/>
          </a:xfrm>
        </p:grpSpPr>
        <p:sp>
          <p:nvSpPr>
            <p:cNvPr id="267" name="楕円 26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8" name="楕円 26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9" name="楕円 26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0" name="アーチ 26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71" name="グループ化 270"/>
          <p:cNvGrpSpPr/>
          <p:nvPr/>
        </p:nvGrpSpPr>
        <p:grpSpPr>
          <a:xfrm>
            <a:off x="1960964" y="4423366"/>
            <a:ext cx="288032" cy="288577"/>
            <a:chOff x="1903228" y="1137684"/>
            <a:chExt cx="2160000" cy="2160000"/>
          </a:xfrm>
        </p:grpSpPr>
        <p:sp>
          <p:nvSpPr>
            <p:cNvPr id="272" name="楕円 27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3" name="楕円 27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4" name="楕円 27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" name="アーチ 27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86" name="グループ化 285"/>
          <p:cNvGrpSpPr/>
          <p:nvPr/>
        </p:nvGrpSpPr>
        <p:grpSpPr>
          <a:xfrm>
            <a:off x="3834783" y="2349652"/>
            <a:ext cx="288032" cy="288577"/>
            <a:chOff x="1903228" y="1137684"/>
            <a:chExt cx="2160000" cy="2160000"/>
          </a:xfrm>
        </p:grpSpPr>
        <p:sp>
          <p:nvSpPr>
            <p:cNvPr id="287" name="楕円 28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8" name="楕円 28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9" name="楕円 28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" name="アーチ 28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1" name="グループ化 290"/>
          <p:cNvGrpSpPr/>
          <p:nvPr/>
        </p:nvGrpSpPr>
        <p:grpSpPr>
          <a:xfrm>
            <a:off x="3926548" y="2000977"/>
            <a:ext cx="288032" cy="288577"/>
            <a:chOff x="1903228" y="1137684"/>
            <a:chExt cx="2160000" cy="2160000"/>
          </a:xfrm>
        </p:grpSpPr>
        <p:sp>
          <p:nvSpPr>
            <p:cNvPr id="292" name="楕円 29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3" name="楕円 29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4" name="楕円 29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" name="アーチ 29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6" name="グループ化 295"/>
          <p:cNvGrpSpPr/>
          <p:nvPr/>
        </p:nvGrpSpPr>
        <p:grpSpPr>
          <a:xfrm>
            <a:off x="3513662" y="2113737"/>
            <a:ext cx="280934" cy="288576"/>
            <a:chOff x="4851991" y="1137684"/>
            <a:chExt cx="2160000" cy="2160000"/>
          </a:xfrm>
        </p:grpSpPr>
        <p:sp>
          <p:nvSpPr>
            <p:cNvPr id="297" name="楕円 29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8" name="正方形/長方形 29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" name="十字形 29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" name="十字形 29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1" name="グループ化 300"/>
          <p:cNvGrpSpPr/>
          <p:nvPr/>
        </p:nvGrpSpPr>
        <p:grpSpPr>
          <a:xfrm>
            <a:off x="4278470" y="2287735"/>
            <a:ext cx="288032" cy="288577"/>
            <a:chOff x="1903228" y="1137684"/>
            <a:chExt cx="2160000" cy="2160000"/>
          </a:xfrm>
        </p:grpSpPr>
        <p:sp>
          <p:nvSpPr>
            <p:cNvPr id="302" name="楕円 30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3" name="楕円 30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4" name="楕円 30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" name="アーチ 30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06" name="グループ化 305"/>
          <p:cNvGrpSpPr/>
          <p:nvPr/>
        </p:nvGrpSpPr>
        <p:grpSpPr>
          <a:xfrm>
            <a:off x="3953831" y="5296743"/>
            <a:ext cx="280934" cy="288576"/>
            <a:chOff x="4851991" y="1137684"/>
            <a:chExt cx="2160000" cy="2160000"/>
          </a:xfrm>
        </p:grpSpPr>
        <p:sp>
          <p:nvSpPr>
            <p:cNvPr id="307" name="楕円 30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B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8" name="正方形/長方形 30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9" name="十字形 30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0" name="十字形 30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1" name="グループ化 310"/>
          <p:cNvGrpSpPr/>
          <p:nvPr/>
        </p:nvGrpSpPr>
        <p:grpSpPr>
          <a:xfrm>
            <a:off x="3349293" y="4724998"/>
            <a:ext cx="288032" cy="288577"/>
            <a:chOff x="1903228" y="1137684"/>
            <a:chExt cx="2160000" cy="2160000"/>
          </a:xfrm>
        </p:grpSpPr>
        <p:sp>
          <p:nvSpPr>
            <p:cNvPr id="312" name="楕円 31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FF4CD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3" name="楕円 31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4" name="楕円 31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5" name="アーチ 31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6" name="グループ化 315"/>
          <p:cNvGrpSpPr/>
          <p:nvPr/>
        </p:nvGrpSpPr>
        <p:grpSpPr>
          <a:xfrm>
            <a:off x="3805257" y="4918568"/>
            <a:ext cx="288032" cy="288577"/>
            <a:chOff x="1903228" y="1137684"/>
            <a:chExt cx="2160000" cy="2160000"/>
          </a:xfrm>
        </p:grpSpPr>
        <p:sp>
          <p:nvSpPr>
            <p:cNvPr id="317" name="楕円 31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FF4CD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8" name="楕円 31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9" name="楕円 31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0" name="アーチ 31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1" name="グループ化 320"/>
          <p:cNvGrpSpPr/>
          <p:nvPr/>
        </p:nvGrpSpPr>
        <p:grpSpPr>
          <a:xfrm>
            <a:off x="4466096" y="5279935"/>
            <a:ext cx="280934" cy="288576"/>
            <a:chOff x="4851991" y="1137684"/>
            <a:chExt cx="2160000" cy="2160000"/>
          </a:xfrm>
        </p:grpSpPr>
        <p:sp>
          <p:nvSpPr>
            <p:cNvPr id="322" name="楕円 32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B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3" name="正方形/長方形 32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十字形 32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5" name="十字形 32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6" name="グループ化 325"/>
          <p:cNvGrpSpPr/>
          <p:nvPr/>
        </p:nvGrpSpPr>
        <p:grpSpPr>
          <a:xfrm>
            <a:off x="474073" y="3299997"/>
            <a:ext cx="280934" cy="288576"/>
            <a:chOff x="4851991" y="1137684"/>
            <a:chExt cx="2160000" cy="2160000"/>
          </a:xfrm>
        </p:grpSpPr>
        <p:sp>
          <p:nvSpPr>
            <p:cNvPr id="327" name="楕円 32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8" name="正方形/長方形 32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9" name="十字形 32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0" name="十字形 32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1" name="グループ化 330"/>
          <p:cNvGrpSpPr/>
          <p:nvPr/>
        </p:nvGrpSpPr>
        <p:grpSpPr>
          <a:xfrm>
            <a:off x="465184" y="3901972"/>
            <a:ext cx="280934" cy="288576"/>
            <a:chOff x="4851991" y="1137684"/>
            <a:chExt cx="2160000" cy="2160000"/>
          </a:xfrm>
        </p:grpSpPr>
        <p:sp>
          <p:nvSpPr>
            <p:cNvPr id="332" name="楕円 33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3" name="正方形/長方形 33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4" name="十字形 33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5" name="十字形 33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6" name="グループ化 335"/>
          <p:cNvGrpSpPr/>
          <p:nvPr/>
        </p:nvGrpSpPr>
        <p:grpSpPr>
          <a:xfrm>
            <a:off x="474683" y="4926291"/>
            <a:ext cx="280934" cy="288576"/>
            <a:chOff x="4851991" y="1137684"/>
            <a:chExt cx="2160000" cy="2160000"/>
          </a:xfrm>
        </p:grpSpPr>
        <p:sp>
          <p:nvSpPr>
            <p:cNvPr id="337" name="楕円 33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8" name="正方形/長方形 33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9" name="十字形 33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十字形 33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1" name="グループ化 340"/>
          <p:cNvGrpSpPr/>
          <p:nvPr/>
        </p:nvGrpSpPr>
        <p:grpSpPr>
          <a:xfrm>
            <a:off x="465794" y="5426665"/>
            <a:ext cx="280934" cy="288576"/>
            <a:chOff x="4851991" y="1137684"/>
            <a:chExt cx="2160000" cy="2160000"/>
          </a:xfrm>
        </p:grpSpPr>
        <p:sp>
          <p:nvSpPr>
            <p:cNvPr id="342" name="楕円 34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3" name="正方形/長方形 34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" name="十字形 34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5" name="十字形 34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6" name="グループ化 345"/>
          <p:cNvGrpSpPr/>
          <p:nvPr/>
        </p:nvGrpSpPr>
        <p:grpSpPr>
          <a:xfrm>
            <a:off x="961507" y="4914554"/>
            <a:ext cx="280934" cy="288576"/>
            <a:chOff x="4851991" y="1137684"/>
            <a:chExt cx="2160000" cy="2160000"/>
          </a:xfrm>
        </p:grpSpPr>
        <p:sp>
          <p:nvSpPr>
            <p:cNvPr id="347" name="楕円 34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8" name="正方形/長方形 34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9" name="十字形 34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十字形 34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1" name="グループ化 350"/>
          <p:cNvGrpSpPr/>
          <p:nvPr/>
        </p:nvGrpSpPr>
        <p:grpSpPr>
          <a:xfrm>
            <a:off x="952618" y="5414928"/>
            <a:ext cx="280934" cy="288576"/>
            <a:chOff x="4851991" y="1137684"/>
            <a:chExt cx="2160000" cy="2160000"/>
          </a:xfrm>
        </p:grpSpPr>
        <p:sp>
          <p:nvSpPr>
            <p:cNvPr id="352" name="楕円 35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3" name="正方形/長方形 35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十字形 35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5" name="十字形 35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6" name="グループ化 355"/>
          <p:cNvGrpSpPr/>
          <p:nvPr/>
        </p:nvGrpSpPr>
        <p:grpSpPr>
          <a:xfrm>
            <a:off x="971505" y="2170918"/>
            <a:ext cx="280934" cy="288576"/>
            <a:chOff x="4851991" y="1137684"/>
            <a:chExt cx="2160000" cy="2160000"/>
          </a:xfrm>
        </p:grpSpPr>
        <p:sp>
          <p:nvSpPr>
            <p:cNvPr id="357" name="楕円 35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8" name="正方形/長方形 35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9" name="十字形 35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" name="十字形 35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1" name="グループ化 360"/>
          <p:cNvGrpSpPr/>
          <p:nvPr/>
        </p:nvGrpSpPr>
        <p:grpSpPr>
          <a:xfrm>
            <a:off x="962616" y="2772893"/>
            <a:ext cx="280934" cy="288576"/>
            <a:chOff x="4851991" y="1137684"/>
            <a:chExt cx="2160000" cy="2160000"/>
          </a:xfrm>
        </p:grpSpPr>
        <p:sp>
          <p:nvSpPr>
            <p:cNvPr id="362" name="楕円 36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3" name="正方形/長方形 36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4" name="十字形 36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5" name="十字形 36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6" name="グループ化 365"/>
          <p:cNvGrpSpPr/>
          <p:nvPr/>
        </p:nvGrpSpPr>
        <p:grpSpPr>
          <a:xfrm>
            <a:off x="950120" y="4442087"/>
            <a:ext cx="280934" cy="288576"/>
            <a:chOff x="4851991" y="1137684"/>
            <a:chExt cx="2160000" cy="2160000"/>
          </a:xfrm>
        </p:grpSpPr>
        <p:sp>
          <p:nvSpPr>
            <p:cNvPr id="367" name="楕円 36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8" name="正方形/長方形 36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9" name="十字形 36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0" name="十字形 36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1" name="グループ化 370"/>
          <p:cNvGrpSpPr/>
          <p:nvPr/>
        </p:nvGrpSpPr>
        <p:grpSpPr>
          <a:xfrm>
            <a:off x="956012" y="3895118"/>
            <a:ext cx="280934" cy="288576"/>
            <a:chOff x="4851991" y="1137684"/>
            <a:chExt cx="2160000" cy="2160000"/>
          </a:xfrm>
        </p:grpSpPr>
        <p:sp>
          <p:nvSpPr>
            <p:cNvPr id="372" name="楕円 37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3" name="正方形/長方形 37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4" name="十字形 37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5" name="十字形 37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6" name="グループ化 375"/>
          <p:cNvGrpSpPr/>
          <p:nvPr/>
        </p:nvGrpSpPr>
        <p:grpSpPr>
          <a:xfrm>
            <a:off x="1453546" y="4917672"/>
            <a:ext cx="288032" cy="288577"/>
            <a:chOff x="1903228" y="1137684"/>
            <a:chExt cx="2160000" cy="2160000"/>
          </a:xfrm>
        </p:grpSpPr>
        <p:sp>
          <p:nvSpPr>
            <p:cNvPr id="377" name="楕円 37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8" name="楕円 37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9" name="楕円 37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0" name="アーチ 37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1" name="グループ化 380"/>
          <p:cNvGrpSpPr/>
          <p:nvPr/>
        </p:nvGrpSpPr>
        <p:grpSpPr>
          <a:xfrm>
            <a:off x="1454037" y="5450985"/>
            <a:ext cx="288032" cy="288577"/>
            <a:chOff x="1903228" y="1137684"/>
            <a:chExt cx="2160000" cy="2160000"/>
          </a:xfrm>
        </p:grpSpPr>
        <p:sp>
          <p:nvSpPr>
            <p:cNvPr id="382" name="楕円 38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3" name="楕円 38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4" name="楕円 38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5" name="アーチ 38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6" name="グループ化 385"/>
          <p:cNvGrpSpPr/>
          <p:nvPr/>
        </p:nvGrpSpPr>
        <p:grpSpPr>
          <a:xfrm>
            <a:off x="1965811" y="4900864"/>
            <a:ext cx="288032" cy="288577"/>
            <a:chOff x="1903228" y="1137684"/>
            <a:chExt cx="2160000" cy="2160000"/>
          </a:xfrm>
        </p:grpSpPr>
        <p:sp>
          <p:nvSpPr>
            <p:cNvPr id="387" name="楕円 38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8" name="楕円 38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9" name="楕円 38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0" name="アーチ 38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1" name="グループ化 390"/>
          <p:cNvGrpSpPr/>
          <p:nvPr/>
        </p:nvGrpSpPr>
        <p:grpSpPr>
          <a:xfrm>
            <a:off x="1966302" y="5434177"/>
            <a:ext cx="288032" cy="288577"/>
            <a:chOff x="1903228" y="1137684"/>
            <a:chExt cx="2160000" cy="2160000"/>
          </a:xfrm>
        </p:grpSpPr>
        <p:sp>
          <p:nvSpPr>
            <p:cNvPr id="392" name="楕円 39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3" name="楕円 39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4" name="楕円 39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5" name="アーチ 39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66" name="テキスト ボックス 65"/>
          <p:cNvSpPr txBox="1"/>
          <p:nvPr/>
        </p:nvSpPr>
        <p:spPr>
          <a:xfrm>
            <a:off x="240785" y="1671522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疾患あり　疾患なし</a:t>
            </a:r>
          </a:p>
        </p:txBody>
      </p:sp>
      <p:sp>
        <p:nvSpPr>
          <p:cNvPr id="6" name="四角形: 角を丸くする 5"/>
          <p:cNvSpPr/>
          <p:nvPr/>
        </p:nvSpPr>
        <p:spPr>
          <a:xfrm>
            <a:off x="4670706" y="1473604"/>
            <a:ext cx="2129226" cy="258723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四角形: 角を丸くする 217"/>
          <p:cNvSpPr/>
          <p:nvPr/>
        </p:nvSpPr>
        <p:spPr>
          <a:xfrm>
            <a:off x="4789985" y="1581466"/>
            <a:ext cx="1915854" cy="1188258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9" name="四角形: 角を丸くする 218"/>
          <p:cNvSpPr/>
          <p:nvPr/>
        </p:nvSpPr>
        <p:spPr>
          <a:xfrm>
            <a:off x="7041427" y="2112680"/>
            <a:ext cx="1915854" cy="45147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3" name="図 222" descr="MX900078715.wmf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8320692" y="5847193"/>
            <a:ext cx="732216" cy="909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図 224" descr="MX900078715.wmf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2852390" y="5893696"/>
            <a:ext cx="732216" cy="909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3093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矢印: 右 214"/>
          <p:cNvSpPr/>
          <p:nvPr/>
        </p:nvSpPr>
        <p:spPr>
          <a:xfrm rot="1733322" flipV="1">
            <a:off x="3441940" y="4239617"/>
            <a:ext cx="1368152" cy="830109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陰性</a:t>
            </a:r>
          </a:p>
        </p:txBody>
      </p:sp>
      <p:sp>
        <p:nvSpPr>
          <p:cNvPr id="65" name="矢印: 右 64"/>
          <p:cNvSpPr/>
          <p:nvPr/>
        </p:nvSpPr>
        <p:spPr>
          <a:xfrm rot="19866678">
            <a:off x="3473770" y="2731675"/>
            <a:ext cx="1368152" cy="830109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陽性</a:t>
            </a:r>
          </a:p>
        </p:txBody>
      </p:sp>
      <p:sp>
        <p:nvSpPr>
          <p:cNvPr id="4" name="四角形: 角を丸くする 3"/>
          <p:cNvSpPr/>
          <p:nvPr/>
        </p:nvSpPr>
        <p:spPr>
          <a:xfrm>
            <a:off x="2684888" y="2920799"/>
            <a:ext cx="928654" cy="158147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b="1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検査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9037" y="3531868"/>
            <a:ext cx="780356" cy="768163"/>
          </a:xfrm>
          <a:prstGeom prst="rect">
            <a:avLst/>
          </a:prstGeom>
        </p:spPr>
      </p:pic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4833351" y="1620971"/>
          <a:ext cx="1872488" cy="47525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2488">
                  <a:extLst>
                    <a:ext uri="{9D8B030D-6E8A-4147-A177-3AD203B41FA5}">
                      <a16:colId xmlns="" xmlns:a16="http://schemas.microsoft.com/office/drawing/2014/main" val="2383242600"/>
                    </a:ext>
                  </a:extLst>
                </a:gridCol>
              </a:tblGrid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疾患＋　検査＋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（真陽性）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6880287"/>
                  </a:ext>
                </a:extLst>
              </a:tr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疾患－　検査＋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（偽陽性）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0354730"/>
                  </a:ext>
                </a:extLst>
              </a:tr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疾患＋　検査－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（偽陰性）</a:t>
                      </a:r>
                    </a:p>
                  </a:txBody>
                  <a:tcPr>
                    <a:solidFill>
                      <a:srgbClr val="FFEB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0907241"/>
                  </a:ext>
                </a:extLst>
              </a:tr>
              <a:tr h="11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疾患－　検査－</a:t>
                      </a:r>
                      <a:endParaRPr kumimoji="1" lang="en-US" altLang="ja-JP" b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（真陰性）</a:t>
                      </a:r>
                    </a:p>
                  </a:txBody>
                  <a:tcPr>
                    <a:solidFill>
                      <a:srgbClr val="FFF4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1550982"/>
                  </a:ext>
                </a:extLst>
              </a:tr>
            </a:tbl>
          </a:graphicData>
        </a:graphic>
      </p:graphicFrame>
      <p:grpSp>
        <p:nvGrpSpPr>
          <p:cNvPr id="103" name="グループ化 102"/>
          <p:cNvGrpSpPr/>
          <p:nvPr/>
        </p:nvGrpSpPr>
        <p:grpSpPr>
          <a:xfrm>
            <a:off x="1450041" y="3327125"/>
            <a:ext cx="288032" cy="288577"/>
            <a:chOff x="1903228" y="1137684"/>
            <a:chExt cx="2160000" cy="2160000"/>
          </a:xfrm>
        </p:grpSpPr>
        <p:sp>
          <p:nvSpPr>
            <p:cNvPr id="104" name="楕円 10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楕円 10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楕円 10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アーチ 10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3" name="グループ化 112"/>
          <p:cNvGrpSpPr/>
          <p:nvPr/>
        </p:nvGrpSpPr>
        <p:grpSpPr>
          <a:xfrm>
            <a:off x="1450041" y="2181071"/>
            <a:ext cx="288032" cy="288577"/>
            <a:chOff x="1903228" y="1137684"/>
            <a:chExt cx="2160000" cy="2160000"/>
          </a:xfrm>
        </p:grpSpPr>
        <p:sp>
          <p:nvSpPr>
            <p:cNvPr id="114" name="楕円 11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5" name="楕円 11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楕円 11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アーチ 11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1448208" y="3906861"/>
            <a:ext cx="288032" cy="288577"/>
            <a:chOff x="1903228" y="1137684"/>
            <a:chExt cx="2160000" cy="2160000"/>
          </a:xfrm>
        </p:grpSpPr>
        <p:sp>
          <p:nvSpPr>
            <p:cNvPr id="124" name="楕円 12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楕円 12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楕円 12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アーチ 12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3" name="グループ化 132"/>
          <p:cNvGrpSpPr/>
          <p:nvPr/>
        </p:nvGrpSpPr>
        <p:grpSpPr>
          <a:xfrm>
            <a:off x="1450669" y="2769724"/>
            <a:ext cx="288032" cy="288577"/>
            <a:chOff x="1903228" y="1137684"/>
            <a:chExt cx="2160000" cy="2160000"/>
          </a:xfrm>
        </p:grpSpPr>
        <p:sp>
          <p:nvSpPr>
            <p:cNvPr id="134" name="楕円 13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楕円 13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楕円 13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アーチ 13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1448699" y="4440174"/>
            <a:ext cx="288032" cy="288577"/>
            <a:chOff x="1903228" y="1137684"/>
            <a:chExt cx="2160000" cy="2160000"/>
          </a:xfrm>
        </p:grpSpPr>
        <p:sp>
          <p:nvSpPr>
            <p:cNvPr id="139" name="楕円 138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楕円 139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楕円 140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アーチ 141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3" name="グループ化 142"/>
          <p:cNvGrpSpPr/>
          <p:nvPr/>
        </p:nvGrpSpPr>
        <p:grpSpPr>
          <a:xfrm>
            <a:off x="943745" y="3328930"/>
            <a:ext cx="280934" cy="288576"/>
            <a:chOff x="4851991" y="1137684"/>
            <a:chExt cx="2160000" cy="2160000"/>
          </a:xfrm>
        </p:grpSpPr>
        <p:sp>
          <p:nvSpPr>
            <p:cNvPr id="144" name="楕円 143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十字形 145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十字形 146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462602" y="2182920"/>
            <a:ext cx="280934" cy="288576"/>
            <a:chOff x="4851991" y="1137684"/>
            <a:chExt cx="2160000" cy="2160000"/>
          </a:xfrm>
        </p:grpSpPr>
        <p:sp>
          <p:nvSpPr>
            <p:cNvPr id="149" name="楕円 148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十字形 150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十字形 151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3" name="グループ化 162"/>
          <p:cNvGrpSpPr/>
          <p:nvPr/>
        </p:nvGrpSpPr>
        <p:grpSpPr>
          <a:xfrm>
            <a:off x="459292" y="2758464"/>
            <a:ext cx="280934" cy="288576"/>
            <a:chOff x="4851991" y="1137684"/>
            <a:chExt cx="2160000" cy="2160000"/>
          </a:xfrm>
        </p:grpSpPr>
        <p:sp>
          <p:nvSpPr>
            <p:cNvPr id="164" name="楕円 163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正方形/長方形 164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十字形 165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十字形 166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459292" y="4448941"/>
            <a:ext cx="280934" cy="288576"/>
            <a:chOff x="4851991" y="1137684"/>
            <a:chExt cx="2160000" cy="2160000"/>
          </a:xfrm>
        </p:grpSpPr>
        <p:sp>
          <p:nvSpPr>
            <p:cNvPr id="87" name="楕円 8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十字形 8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十字形 8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5491011" y="2191087"/>
            <a:ext cx="492872" cy="473112"/>
            <a:chOff x="4851991" y="1137684"/>
            <a:chExt cx="2160000" cy="2160000"/>
          </a:xfrm>
        </p:grpSpPr>
        <p:sp>
          <p:nvSpPr>
            <p:cNvPr id="92" name="楕円 9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十字形 16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十字形 16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1" name="グループ化 170"/>
          <p:cNvGrpSpPr/>
          <p:nvPr/>
        </p:nvGrpSpPr>
        <p:grpSpPr>
          <a:xfrm>
            <a:off x="5501039" y="4595408"/>
            <a:ext cx="492872" cy="473112"/>
            <a:chOff x="4851991" y="1137684"/>
            <a:chExt cx="2160000" cy="2160000"/>
          </a:xfrm>
        </p:grpSpPr>
        <p:sp>
          <p:nvSpPr>
            <p:cNvPr id="172" name="楕円 17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B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十字形 17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十字形 17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6" name="グループ化 175"/>
          <p:cNvGrpSpPr/>
          <p:nvPr/>
        </p:nvGrpSpPr>
        <p:grpSpPr>
          <a:xfrm>
            <a:off x="5488586" y="3363252"/>
            <a:ext cx="505325" cy="473114"/>
            <a:chOff x="1903228" y="1137684"/>
            <a:chExt cx="2160000" cy="2160000"/>
          </a:xfrm>
        </p:grpSpPr>
        <p:sp>
          <p:nvSpPr>
            <p:cNvPr id="177" name="楕円 17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楕円 17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楕円 17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アーチ 17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1" name="グループ化 180"/>
          <p:cNvGrpSpPr/>
          <p:nvPr/>
        </p:nvGrpSpPr>
        <p:grpSpPr>
          <a:xfrm>
            <a:off x="5525426" y="5828921"/>
            <a:ext cx="505325" cy="473114"/>
            <a:chOff x="1903228" y="1137684"/>
            <a:chExt cx="2160000" cy="2160000"/>
          </a:xfrm>
        </p:grpSpPr>
        <p:sp>
          <p:nvSpPr>
            <p:cNvPr id="182" name="楕円 18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FF4CD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楕円 18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楕円 18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アーチ 18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右中かっこ 13"/>
          <p:cNvSpPr/>
          <p:nvPr/>
        </p:nvSpPr>
        <p:spPr>
          <a:xfrm>
            <a:off x="6724427" y="1658385"/>
            <a:ext cx="288032" cy="2327907"/>
          </a:xfrm>
          <a:prstGeom prst="rightBrace">
            <a:avLst/>
          </a:prstGeom>
          <a:ln w="38100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右中かっこ 186"/>
          <p:cNvSpPr/>
          <p:nvPr/>
        </p:nvSpPr>
        <p:spPr>
          <a:xfrm>
            <a:off x="6722944" y="4020631"/>
            <a:ext cx="288032" cy="2327907"/>
          </a:xfrm>
          <a:prstGeom prst="rightBrace">
            <a:avLst/>
          </a:prstGeom>
          <a:ln w="28575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065865" y="2150807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u="sng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陽性反応的中度</a:t>
            </a:r>
            <a:endParaRPr kumimoji="1" lang="en-US" altLang="ja-JP" b="1" u="sng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</a:t>
            </a:r>
            <a:endParaRPr kumimoji="1"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真陽性＋偽陽性</a:t>
            </a: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7065865" y="4635883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u="sng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陰性反応的中度</a:t>
            </a:r>
            <a:endParaRPr kumimoji="1" lang="en-US" altLang="ja-JP" b="1" u="sng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真陰性</a:t>
            </a:r>
            <a:endParaRPr kumimoji="1"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</a:t>
            </a:r>
            <a:r>
              <a:rPr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</a:t>
            </a:r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性＋偽陰性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7065865" y="2999950"/>
            <a:ext cx="1860670" cy="0"/>
          </a:xfrm>
          <a:prstGeom prst="line">
            <a:avLst/>
          </a:prstGeom>
          <a:ln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/>
          <p:cNvCxnSpPr/>
          <p:nvPr/>
        </p:nvCxnSpPr>
        <p:spPr>
          <a:xfrm>
            <a:off x="7041427" y="5469079"/>
            <a:ext cx="1860670" cy="0"/>
          </a:xfrm>
          <a:prstGeom prst="line">
            <a:avLst/>
          </a:prstGeom>
          <a:ln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矢印: 五方向 30"/>
          <p:cNvSpPr/>
          <p:nvPr/>
        </p:nvSpPr>
        <p:spPr>
          <a:xfrm>
            <a:off x="323528" y="939607"/>
            <a:ext cx="4523190" cy="504056"/>
          </a:xfrm>
          <a:prstGeom prst="homePlate">
            <a:avLst/>
          </a:prstGeom>
          <a:gradFill>
            <a:gsLst>
              <a:gs pos="45000">
                <a:schemeClr val="bg1">
                  <a:lumMod val="95000"/>
                </a:schemeClr>
              </a:gs>
              <a:gs pos="76000">
                <a:schemeClr val="bg1">
                  <a:lumMod val="85000"/>
                </a:schemeClr>
              </a:gs>
            </a:gsLst>
            <a:lin ang="0" scaled="1"/>
          </a:gradFill>
          <a:ln w="1905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事前確率（＝有病率）</a:t>
            </a:r>
            <a:endParaRPr kumimoji="1" lang="ja-JP" altLang="en-US" sz="2000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925482" y="917812"/>
            <a:ext cx="4111013" cy="53346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事後確率</a:t>
            </a:r>
            <a:endParaRPr kumimoji="1" lang="ja-JP" altLang="en-US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51" name="グループ化 250"/>
          <p:cNvGrpSpPr/>
          <p:nvPr/>
        </p:nvGrpSpPr>
        <p:grpSpPr>
          <a:xfrm>
            <a:off x="1962306" y="3310317"/>
            <a:ext cx="288032" cy="288577"/>
            <a:chOff x="1903228" y="1137684"/>
            <a:chExt cx="2160000" cy="2160000"/>
          </a:xfrm>
        </p:grpSpPr>
        <p:sp>
          <p:nvSpPr>
            <p:cNvPr id="252" name="楕円 25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3" name="楕円 25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4" name="楕円 25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アーチ 25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56" name="グループ化 255"/>
          <p:cNvGrpSpPr/>
          <p:nvPr/>
        </p:nvGrpSpPr>
        <p:grpSpPr>
          <a:xfrm>
            <a:off x="1962306" y="2164263"/>
            <a:ext cx="288032" cy="288577"/>
            <a:chOff x="1903228" y="1137684"/>
            <a:chExt cx="2160000" cy="2160000"/>
          </a:xfrm>
        </p:grpSpPr>
        <p:sp>
          <p:nvSpPr>
            <p:cNvPr id="257" name="楕円 25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8" name="楕円 25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9" name="楕円 25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" name="アーチ 25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61" name="グループ化 260"/>
          <p:cNvGrpSpPr/>
          <p:nvPr/>
        </p:nvGrpSpPr>
        <p:grpSpPr>
          <a:xfrm>
            <a:off x="1960473" y="3890053"/>
            <a:ext cx="288032" cy="288577"/>
            <a:chOff x="1903228" y="1137684"/>
            <a:chExt cx="2160000" cy="2160000"/>
          </a:xfrm>
        </p:grpSpPr>
        <p:sp>
          <p:nvSpPr>
            <p:cNvPr id="262" name="楕円 26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3" name="楕円 26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4" name="楕円 26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5" name="アーチ 26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66" name="グループ化 265"/>
          <p:cNvGrpSpPr/>
          <p:nvPr/>
        </p:nvGrpSpPr>
        <p:grpSpPr>
          <a:xfrm>
            <a:off x="1962934" y="2752916"/>
            <a:ext cx="288032" cy="288577"/>
            <a:chOff x="1903228" y="1137684"/>
            <a:chExt cx="2160000" cy="2160000"/>
          </a:xfrm>
        </p:grpSpPr>
        <p:sp>
          <p:nvSpPr>
            <p:cNvPr id="267" name="楕円 26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8" name="楕円 26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9" name="楕円 26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0" name="アーチ 26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71" name="グループ化 270"/>
          <p:cNvGrpSpPr/>
          <p:nvPr/>
        </p:nvGrpSpPr>
        <p:grpSpPr>
          <a:xfrm>
            <a:off x="1960964" y="4423366"/>
            <a:ext cx="288032" cy="288577"/>
            <a:chOff x="1903228" y="1137684"/>
            <a:chExt cx="2160000" cy="2160000"/>
          </a:xfrm>
        </p:grpSpPr>
        <p:sp>
          <p:nvSpPr>
            <p:cNvPr id="272" name="楕円 27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3" name="楕円 27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4" name="楕円 27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" name="アーチ 27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86" name="グループ化 285"/>
          <p:cNvGrpSpPr/>
          <p:nvPr/>
        </p:nvGrpSpPr>
        <p:grpSpPr>
          <a:xfrm>
            <a:off x="3834783" y="2349652"/>
            <a:ext cx="288032" cy="288577"/>
            <a:chOff x="1903228" y="1137684"/>
            <a:chExt cx="2160000" cy="2160000"/>
          </a:xfrm>
        </p:grpSpPr>
        <p:sp>
          <p:nvSpPr>
            <p:cNvPr id="287" name="楕円 28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8" name="楕円 28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9" name="楕円 28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" name="アーチ 28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1" name="グループ化 290"/>
          <p:cNvGrpSpPr/>
          <p:nvPr/>
        </p:nvGrpSpPr>
        <p:grpSpPr>
          <a:xfrm>
            <a:off x="3926548" y="2000977"/>
            <a:ext cx="288032" cy="288577"/>
            <a:chOff x="1903228" y="1137684"/>
            <a:chExt cx="2160000" cy="2160000"/>
          </a:xfrm>
        </p:grpSpPr>
        <p:sp>
          <p:nvSpPr>
            <p:cNvPr id="292" name="楕円 29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3" name="楕円 29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4" name="楕円 29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" name="アーチ 29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6" name="グループ化 295"/>
          <p:cNvGrpSpPr/>
          <p:nvPr/>
        </p:nvGrpSpPr>
        <p:grpSpPr>
          <a:xfrm>
            <a:off x="3513662" y="2113737"/>
            <a:ext cx="280934" cy="288576"/>
            <a:chOff x="4851991" y="1137684"/>
            <a:chExt cx="2160000" cy="2160000"/>
          </a:xfrm>
        </p:grpSpPr>
        <p:sp>
          <p:nvSpPr>
            <p:cNvPr id="297" name="楕円 29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8" name="正方形/長方形 29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" name="十字形 29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" name="十字形 29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1" name="グループ化 300"/>
          <p:cNvGrpSpPr/>
          <p:nvPr/>
        </p:nvGrpSpPr>
        <p:grpSpPr>
          <a:xfrm>
            <a:off x="4278470" y="2287735"/>
            <a:ext cx="288032" cy="288577"/>
            <a:chOff x="1903228" y="1137684"/>
            <a:chExt cx="2160000" cy="2160000"/>
          </a:xfrm>
        </p:grpSpPr>
        <p:sp>
          <p:nvSpPr>
            <p:cNvPr id="302" name="楕円 30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3" name="楕円 30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4" name="楕円 30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" name="アーチ 30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06" name="グループ化 305"/>
          <p:cNvGrpSpPr/>
          <p:nvPr/>
        </p:nvGrpSpPr>
        <p:grpSpPr>
          <a:xfrm>
            <a:off x="3953831" y="5296743"/>
            <a:ext cx="280934" cy="288576"/>
            <a:chOff x="4851991" y="1137684"/>
            <a:chExt cx="2160000" cy="2160000"/>
          </a:xfrm>
        </p:grpSpPr>
        <p:sp>
          <p:nvSpPr>
            <p:cNvPr id="307" name="楕円 30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B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8" name="正方形/長方形 30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9" name="十字形 30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0" name="十字形 30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1" name="グループ化 310"/>
          <p:cNvGrpSpPr/>
          <p:nvPr/>
        </p:nvGrpSpPr>
        <p:grpSpPr>
          <a:xfrm>
            <a:off x="3349293" y="4724998"/>
            <a:ext cx="288032" cy="288577"/>
            <a:chOff x="1903228" y="1137684"/>
            <a:chExt cx="2160000" cy="2160000"/>
          </a:xfrm>
        </p:grpSpPr>
        <p:sp>
          <p:nvSpPr>
            <p:cNvPr id="312" name="楕円 31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FF4CD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3" name="楕円 31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4" name="楕円 31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5" name="アーチ 31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6" name="グループ化 315"/>
          <p:cNvGrpSpPr/>
          <p:nvPr/>
        </p:nvGrpSpPr>
        <p:grpSpPr>
          <a:xfrm>
            <a:off x="3805257" y="4918568"/>
            <a:ext cx="288032" cy="288577"/>
            <a:chOff x="1903228" y="1137684"/>
            <a:chExt cx="2160000" cy="2160000"/>
          </a:xfrm>
        </p:grpSpPr>
        <p:sp>
          <p:nvSpPr>
            <p:cNvPr id="317" name="楕円 31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rgbClr val="FFF4CD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8" name="楕円 31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9" name="楕円 31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0" name="アーチ 31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1" name="グループ化 320"/>
          <p:cNvGrpSpPr/>
          <p:nvPr/>
        </p:nvGrpSpPr>
        <p:grpSpPr>
          <a:xfrm>
            <a:off x="4466096" y="5279935"/>
            <a:ext cx="280934" cy="288576"/>
            <a:chOff x="4851991" y="1137684"/>
            <a:chExt cx="2160000" cy="2160000"/>
          </a:xfrm>
        </p:grpSpPr>
        <p:sp>
          <p:nvSpPr>
            <p:cNvPr id="322" name="楕円 32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B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3" name="正方形/長方形 32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十字形 32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5" name="十字形 32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6" name="グループ化 325"/>
          <p:cNvGrpSpPr/>
          <p:nvPr/>
        </p:nvGrpSpPr>
        <p:grpSpPr>
          <a:xfrm>
            <a:off x="474073" y="3299997"/>
            <a:ext cx="280934" cy="288576"/>
            <a:chOff x="4851991" y="1137684"/>
            <a:chExt cx="2160000" cy="2160000"/>
          </a:xfrm>
        </p:grpSpPr>
        <p:sp>
          <p:nvSpPr>
            <p:cNvPr id="327" name="楕円 32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8" name="正方形/長方形 32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9" name="十字形 32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0" name="十字形 32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1" name="グループ化 330"/>
          <p:cNvGrpSpPr/>
          <p:nvPr/>
        </p:nvGrpSpPr>
        <p:grpSpPr>
          <a:xfrm>
            <a:off x="465184" y="3901972"/>
            <a:ext cx="280934" cy="288576"/>
            <a:chOff x="4851991" y="1137684"/>
            <a:chExt cx="2160000" cy="2160000"/>
          </a:xfrm>
        </p:grpSpPr>
        <p:sp>
          <p:nvSpPr>
            <p:cNvPr id="332" name="楕円 33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3" name="正方形/長方形 33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4" name="十字形 33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5" name="十字形 33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6" name="グループ化 335"/>
          <p:cNvGrpSpPr/>
          <p:nvPr/>
        </p:nvGrpSpPr>
        <p:grpSpPr>
          <a:xfrm>
            <a:off x="474683" y="4926291"/>
            <a:ext cx="280934" cy="288576"/>
            <a:chOff x="4851991" y="1137684"/>
            <a:chExt cx="2160000" cy="2160000"/>
          </a:xfrm>
        </p:grpSpPr>
        <p:sp>
          <p:nvSpPr>
            <p:cNvPr id="337" name="楕円 33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8" name="正方形/長方形 33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9" name="十字形 33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十字形 33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1" name="グループ化 340"/>
          <p:cNvGrpSpPr/>
          <p:nvPr/>
        </p:nvGrpSpPr>
        <p:grpSpPr>
          <a:xfrm>
            <a:off x="465794" y="5426665"/>
            <a:ext cx="280934" cy="288576"/>
            <a:chOff x="4851991" y="1137684"/>
            <a:chExt cx="2160000" cy="2160000"/>
          </a:xfrm>
        </p:grpSpPr>
        <p:sp>
          <p:nvSpPr>
            <p:cNvPr id="342" name="楕円 34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3" name="正方形/長方形 34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" name="十字形 34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5" name="十字形 34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6" name="グループ化 345"/>
          <p:cNvGrpSpPr/>
          <p:nvPr/>
        </p:nvGrpSpPr>
        <p:grpSpPr>
          <a:xfrm>
            <a:off x="961507" y="4914554"/>
            <a:ext cx="280934" cy="288576"/>
            <a:chOff x="4851991" y="1137684"/>
            <a:chExt cx="2160000" cy="2160000"/>
          </a:xfrm>
        </p:grpSpPr>
        <p:sp>
          <p:nvSpPr>
            <p:cNvPr id="347" name="楕円 34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8" name="正方形/長方形 34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9" name="十字形 34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十字形 34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1" name="グループ化 350"/>
          <p:cNvGrpSpPr/>
          <p:nvPr/>
        </p:nvGrpSpPr>
        <p:grpSpPr>
          <a:xfrm>
            <a:off x="952618" y="5414928"/>
            <a:ext cx="280934" cy="288576"/>
            <a:chOff x="4851991" y="1137684"/>
            <a:chExt cx="2160000" cy="2160000"/>
          </a:xfrm>
        </p:grpSpPr>
        <p:sp>
          <p:nvSpPr>
            <p:cNvPr id="352" name="楕円 35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3" name="正方形/長方形 35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十字形 35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5" name="十字形 35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6" name="グループ化 355"/>
          <p:cNvGrpSpPr/>
          <p:nvPr/>
        </p:nvGrpSpPr>
        <p:grpSpPr>
          <a:xfrm>
            <a:off x="971505" y="2170918"/>
            <a:ext cx="280934" cy="288576"/>
            <a:chOff x="4851991" y="1137684"/>
            <a:chExt cx="2160000" cy="2160000"/>
          </a:xfrm>
        </p:grpSpPr>
        <p:sp>
          <p:nvSpPr>
            <p:cNvPr id="357" name="楕円 35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8" name="正方形/長方形 35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9" name="十字形 35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" name="十字形 35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1" name="グループ化 360"/>
          <p:cNvGrpSpPr/>
          <p:nvPr/>
        </p:nvGrpSpPr>
        <p:grpSpPr>
          <a:xfrm>
            <a:off x="962616" y="2772893"/>
            <a:ext cx="280934" cy="288576"/>
            <a:chOff x="4851991" y="1137684"/>
            <a:chExt cx="2160000" cy="2160000"/>
          </a:xfrm>
        </p:grpSpPr>
        <p:sp>
          <p:nvSpPr>
            <p:cNvPr id="362" name="楕円 36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3" name="正方形/長方形 36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4" name="十字形 36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5" name="十字形 36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6" name="グループ化 365"/>
          <p:cNvGrpSpPr/>
          <p:nvPr/>
        </p:nvGrpSpPr>
        <p:grpSpPr>
          <a:xfrm>
            <a:off x="950120" y="4442087"/>
            <a:ext cx="280934" cy="288576"/>
            <a:chOff x="4851991" y="1137684"/>
            <a:chExt cx="2160000" cy="2160000"/>
          </a:xfrm>
        </p:grpSpPr>
        <p:sp>
          <p:nvSpPr>
            <p:cNvPr id="367" name="楕円 366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8" name="正方形/長方形 367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9" name="十字形 368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0" name="十字形 369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1" name="グループ化 370"/>
          <p:cNvGrpSpPr/>
          <p:nvPr/>
        </p:nvGrpSpPr>
        <p:grpSpPr>
          <a:xfrm>
            <a:off x="956012" y="3895118"/>
            <a:ext cx="280934" cy="288576"/>
            <a:chOff x="4851991" y="1137684"/>
            <a:chExt cx="2160000" cy="2160000"/>
          </a:xfrm>
        </p:grpSpPr>
        <p:sp>
          <p:nvSpPr>
            <p:cNvPr id="372" name="楕円 37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3" name="正方形/長方形 37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4" name="十字形 37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5" name="十字形 37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6" name="グループ化 375"/>
          <p:cNvGrpSpPr/>
          <p:nvPr/>
        </p:nvGrpSpPr>
        <p:grpSpPr>
          <a:xfrm>
            <a:off x="1453546" y="4917672"/>
            <a:ext cx="288032" cy="288577"/>
            <a:chOff x="1903228" y="1137684"/>
            <a:chExt cx="2160000" cy="2160000"/>
          </a:xfrm>
        </p:grpSpPr>
        <p:sp>
          <p:nvSpPr>
            <p:cNvPr id="377" name="楕円 37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8" name="楕円 37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9" name="楕円 37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0" name="アーチ 37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1" name="グループ化 380"/>
          <p:cNvGrpSpPr/>
          <p:nvPr/>
        </p:nvGrpSpPr>
        <p:grpSpPr>
          <a:xfrm>
            <a:off x="1454037" y="5450985"/>
            <a:ext cx="288032" cy="288577"/>
            <a:chOff x="1903228" y="1137684"/>
            <a:chExt cx="2160000" cy="2160000"/>
          </a:xfrm>
        </p:grpSpPr>
        <p:sp>
          <p:nvSpPr>
            <p:cNvPr id="382" name="楕円 38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3" name="楕円 38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4" name="楕円 38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5" name="アーチ 38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6" name="グループ化 385"/>
          <p:cNvGrpSpPr/>
          <p:nvPr/>
        </p:nvGrpSpPr>
        <p:grpSpPr>
          <a:xfrm>
            <a:off x="1965811" y="4900864"/>
            <a:ext cx="288032" cy="288577"/>
            <a:chOff x="1903228" y="1137684"/>
            <a:chExt cx="2160000" cy="2160000"/>
          </a:xfrm>
        </p:grpSpPr>
        <p:sp>
          <p:nvSpPr>
            <p:cNvPr id="387" name="楕円 38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8" name="楕円 38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9" name="楕円 38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0" name="アーチ 38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1" name="グループ化 390"/>
          <p:cNvGrpSpPr/>
          <p:nvPr/>
        </p:nvGrpSpPr>
        <p:grpSpPr>
          <a:xfrm>
            <a:off x="1966302" y="5434177"/>
            <a:ext cx="288032" cy="288577"/>
            <a:chOff x="1903228" y="1137684"/>
            <a:chExt cx="2160000" cy="2160000"/>
          </a:xfrm>
        </p:grpSpPr>
        <p:sp>
          <p:nvSpPr>
            <p:cNvPr id="392" name="楕円 391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3" name="楕円 392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4" name="楕円 393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5" name="アーチ 394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66" name="テキスト ボックス 65"/>
          <p:cNvSpPr txBox="1"/>
          <p:nvPr/>
        </p:nvSpPr>
        <p:spPr>
          <a:xfrm>
            <a:off x="240785" y="1671522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疾患あり　疾患なし</a:t>
            </a:r>
          </a:p>
        </p:txBody>
      </p:sp>
      <p:sp>
        <p:nvSpPr>
          <p:cNvPr id="217" name="四角形: 角を丸くする 216"/>
          <p:cNvSpPr/>
          <p:nvPr/>
        </p:nvSpPr>
        <p:spPr>
          <a:xfrm>
            <a:off x="4686247" y="3923361"/>
            <a:ext cx="2117761" cy="2587230"/>
          </a:xfrm>
          <a:prstGeom prst="roundRect">
            <a:avLst/>
          </a:prstGeom>
          <a:noFill/>
          <a:ln w="571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四角形: 角を丸くする 217"/>
          <p:cNvSpPr/>
          <p:nvPr/>
        </p:nvSpPr>
        <p:spPr>
          <a:xfrm>
            <a:off x="4806934" y="5206786"/>
            <a:ext cx="1915854" cy="1188258"/>
          </a:xfrm>
          <a:prstGeom prst="roundRect">
            <a:avLst/>
          </a:prstGeom>
          <a:noFill/>
          <a:ln w="571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9" name="四角形: 角を丸くする 218"/>
          <p:cNvSpPr/>
          <p:nvPr/>
        </p:nvSpPr>
        <p:spPr>
          <a:xfrm>
            <a:off x="7045504" y="4562437"/>
            <a:ext cx="1915854" cy="451470"/>
          </a:xfrm>
          <a:prstGeom prst="roundRect">
            <a:avLst/>
          </a:prstGeom>
          <a:noFill/>
          <a:ln w="5715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3" name="図 222" descr="MX900078715.wmf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8320692" y="5847193"/>
            <a:ext cx="732216" cy="909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図 226" descr="MX900078715.wmf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6958502" y="5836542"/>
            <a:ext cx="732216" cy="909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7935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828647"/>
            <a:ext cx="9468544" cy="936104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事後確率は有病率に左右される！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sz="3600" dirty="0">
                <a:solidFill>
                  <a:srgbClr val="000046"/>
                </a:solidFill>
              </a:rPr>
              <a:t>（感度</a:t>
            </a:r>
            <a:r>
              <a:rPr lang="en-US" altLang="ja-JP" sz="3600" dirty="0">
                <a:solidFill>
                  <a:srgbClr val="000046"/>
                </a:solidFill>
              </a:rPr>
              <a:t>90</a:t>
            </a:r>
            <a:r>
              <a:rPr lang="ja-JP" altLang="en-US" sz="3600" dirty="0">
                <a:solidFill>
                  <a:srgbClr val="000046"/>
                </a:solidFill>
              </a:rPr>
              <a:t>％、特異度</a:t>
            </a:r>
            <a:r>
              <a:rPr lang="en-US" altLang="ja-JP" sz="3600" dirty="0">
                <a:solidFill>
                  <a:srgbClr val="000046"/>
                </a:solidFill>
              </a:rPr>
              <a:t>90</a:t>
            </a:r>
            <a:r>
              <a:rPr lang="ja-JP" altLang="en-US" sz="3600" dirty="0">
                <a:solidFill>
                  <a:srgbClr val="000046"/>
                </a:solidFill>
              </a:rPr>
              <a:t>％の検査の場合）</a:t>
            </a:r>
            <a:endParaRPr kumimoji="1" lang="ja-JP" altLang="en-US" dirty="0">
              <a:solidFill>
                <a:srgbClr val="000046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  <p:graphicFrame>
        <p:nvGraphicFramePr>
          <p:cNvPr id="49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882665"/>
              </p:ext>
            </p:extLst>
          </p:nvPr>
        </p:nvGraphicFramePr>
        <p:xfrm>
          <a:off x="5364088" y="2526537"/>
          <a:ext cx="2880318" cy="1838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5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9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39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39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83941">
                  <a:extLst>
                    <a:ext uri="{9D8B030D-6E8A-4147-A177-3AD203B41FA5}">
                      <a16:colId xmlns="" xmlns:a16="http://schemas.microsoft.com/office/drawing/2014/main" val="631500306"/>
                    </a:ext>
                  </a:extLst>
                </a:gridCol>
              </a:tblGrid>
              <a:tr h="367713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7713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7713">
                <a:tc row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＋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450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771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450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7713">
                <a:tc gridSpan="2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79549600"/>
                  </a:ext>
                </a:extLst>
              </a:tr>
            </a:tbl>
          </a:graphicData>
        </a:graphic>
      </p:graphicFrame>
      <p:graphicFrame>
        <p:nvGraphicFramePr>
          <p:cNvPr id="6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216677"/>
              </p:ext>
            </p:extLst>
          </p:nvPr>
        </p:nvGraphicFramePr>
        <p:xfrm>
          <a:off x="755576" y="2526536"/>
          <a:ext cx="2880318" cy="1966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5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9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39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39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83941">
                  <a:extLst>
                    <a:ext uri="{9D8B030D-6E8A-4147-A177-3AD203B41FA5}">
                      <a16:colId xmlns="" xmlns:a16="http://schemas.microsoft.com/office/drawing/2014/main" val="631500306"/>
                    </a:ext>
                  </a:extLst>
                </a:gridCol>
              </a:tblGrid>
              <a:tr h="39323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323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3230">
                <a:tc row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＋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323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810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3230">
                <a:tc gridSpan="2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900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79549600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755576" y="2089700"/>
            <a:ext cx="3239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検査前確率（＝有病率）</a:t>
            </a:r>
            <a:r>
              <a:rPr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08104" y="2129608"/>
            <a:ext cx="3239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検査前確率（＝有病率）</a:t>
            </a:r>
            <a:r>
              <a:rPr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kumimoji="1"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3341" y="4590807"/>
            <a:ext cx="4440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陽性反応的中度＝  </a:t>
            </a:r>
            <a:r>
              <a:rPr kumimoji="1"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90/180×100</a:t>
            </a:r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r>
              <a:rPr kumimoji="1"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kumimoji="1"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陰性反応的中度＝</a:t>
            </a:r>
            <a:r>
              <a:rPr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810/820×100</a:t>
            </a:r>
            <a:r>
              <a:rPr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r>
              <a:rPr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99</a:t>
            </a:r>
            <a:r>
              <a:rPr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kumimoji="1" lang="ja-JP" altLang="en-US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91526" y="4590807"/>
            <a:ext cx="4352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陽性反応的中度＝</a:t>
            </a:r>
            <a:r>
              <a:rPr kumimoji="1"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450/500×100</a:t>
            </a:r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r>
              <a:rPr kumimoji="1"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90</a:t>
            </a:r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kumimoji="1"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陰性反応的中度＝</a:t>
            </a:r>
            <a:r>
              <a:rPr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450/500×100</a:t>
            </a:r>
            <a:r>
              <a:rPr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r>
              <a:rPr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90</a:t>
            </a:r>
            <a:r>
              <a:rPr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kumimoji="1" lang="ja-JP" altLang="en-US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3119" y="5494624"/>
            <a:ext cx="65217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同じ検査でも有病率の違い（地域</a:t>
            </a:r>
            <a:r>
              <a:rPr lang="ja-JP" altLang="en-US" sz="2400" b="1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ja-JP" altLang="en-US" sz="2400" b="1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季節</a:t>
            </a:r>
            <a:r>
              <a:rPr kumimoji="1" lang="en-US" altLang="ja-JP" sz="2400" b="1" dirty="0" err="1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etc</a:t>
            </a:r>
            <a:r>
              <a:rPr kumimoji="1" lang="ja-JP" altLang="en-US" sz="2400" b="1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sz="2400" b="1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で的中度は異なるので注意！</a:t>
            </a:r>
          </a:p>
        </p:txBody>
      </p:sp>
      <p:pic>
        <p:nvPicPr>
          <p:cNvPr id="19" name="図 18" descr="MX900078742.wm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740352" y="5672670"/>
            <a:ext cx="1300951" cy="1185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014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28518" y="780680"/>
            <a:ext cx="7564582" cy="85725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rgbClr val="FF0066"/>
                </a:solidFill>
              </a:rPr>
              <a:t>感度と特異度のトレード・オフ</a:t>
            </a:r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130425"/>
              </p:ext>
            </p:extLst>
          </p:nvPr>
        </p:nvGraphicFramePr>
        <p:xfrm>
          <a:off x="2386625" y="2680378"/>
          <a:ext cx="5073664" cy="2453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656240"/>
              </p:ext>
            </p:extLst>
          </p:nvPr>
        </p:nvGraphicFramePr>
        <p:xfrm>
          <a:off x="1402389" y="2343088"/>
          <a:ext cx="5329351" cy="2836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3513066" y="4083110"/>
            <a:ext cx="1107996" cy="369332"/>
          </a:xfrm>
          <a:prstGeom prst="rect">
            <a:avLst/>
          </a:prstGeom>
          <a:noFill/>
          <a:ln w="28575">
            <a:solidFill>
              <a:srgbClr val="000099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非疾患群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87026" y="3449242"/>
            <a:ext cx="877163" cy="369332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疾患群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387560" y="5395993"/>
            <a:ext cx="549381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42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「正常だけど高値の人」＋「異常だけど低値の人」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 flipV="1">
            <a:off x="5062902" y="4736104"/>
            <a:ext cx="0" cy="594066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255868" y="210542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人数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 flipV="1">
            <a:off x="1579034" y="2606421"/>
            <a:ext cx="0" cy="1846021"/>
          </a:xfrm>
          <a:prstGeom prst="straightConnector1">
            <a:avLst/>
          </a:prstGeom>
          <a:ln w="19050">
            <a:solidFill>
              <a:srgbClr val="0000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623182" y="227795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値</a:t>
            </a: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2386625" y="2441616"/>
            <a:ext cx="4146734" cy="21003"/>
          </a:xfrm>
          <a:prstGeom prst="straightConnector1">
            <a:avLst/>
          </a:prstGeom>
          <a:ln w="19050">
            <a:solidFill>
              <a:srgbClr val="0000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559500" y="6350474"/>
            <a:ext cx="2133600" cy="365125"/>
          </a:xfrm>
        </p:spPr>
        <p:txBody>
          <a:bodyPr/>
          <a:lstStyle/>
          <a:p>
            <a:fld id="{4C04A9E2-FC48-4EEB-982B-DF76C69DF7F5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  <p:sp>
        <p:nvSpPr>
          <p:cNvPr id="6" name="二等辺三角形 5"/>
          <p:cNvSpPr/>
          <p:nvPr/>
        </p:nvSpPr>
        <p:spPr>
          <a:xfrm>
            <a:off x="5062902" y="4736104"/>
            <a:ext cx="288032" cy="45719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978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688058"/>
              </p:ext>
            </p:extLst>
          </p:nvPr>
        </p:nvGraphicFramePr>
        <p:xfrm>
          <a:off x="683568" y="1772816"/>
          <a:ext cx="7776864" cy="4394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2">
                  <a:extLst>
                    <a:ext uri="{9D8B030D-6E8A-4147-A177-3AD203B41FA5}">
                      <a16:colId xmlns="" xmlns:a16="http://schemas.microsoft.com/office/drawing/2014/main" val="1087066339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384473292"/>
                    </a:ext>
                  </a:extLst>
                </a:gridCol>
              </a:tblGrid>
              <a:tr h="8962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  <a:r>
                        <a:rPr kumimoji="1" lang="ja-JP" altLang="en-US" sz="2800" b="1" u="sng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陽性</a:t>
                      </a:r>
                      <a:r>
                        <a:rPr kumimoji="1" lang="ja-JP" altLang="en-US" sz="2800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＝みんな病気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  <a:r>
                        <a:rPr kumimoji="1" lang="ja-JP" altLang="en-US" sz="2800" b="1" u="sng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陰性</a:t>
                      </a:r>
                      <a:r>
                        <a:rPr kumimoji="1" lang="ja-JP" altLang="en-US" sz="2800" b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＝みんな元気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1867199"/>
                  </a:ext>
                </a:extLst>
              </a:tr>
              <a:tr h="34979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6740479"/>
                  </a:ext>
                </a:extLst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理想の検査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5653090" y="2843666"/>
            <a:ext cx="571348" cy="588764"/>
            <a:chOff x="1903228" y="1137684"/>
            <a:chExt cx="2160000" cy="2160000"/>
          </a:xfrm>
        </p:grpSpPr>
        <p:sp>
          <p:nvSpPr>
            <p:cNvPr id="5" name="楕円 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楕円 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アーチ 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7449966" y="3592811"/>
            <a:ext cx="571348" cy="588764"/>
            <a:chOff x="1903228" y="1137684"/>
            <a:chExt cx="2160000" cy="2160000"/>
          </a:xfrm>
        </p:grpSpPr>
        <p:sp>
          <p:nvSpPr>
            <p:cNvPr id="10" name="楕円 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楕円 1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アーチ 1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6288279" y="3592811"/>
            <a:ext cx="571348" cy="588764"/>
            <a:chOff x="1903228" y="1137684"/>
            <a:chExt cx="2160000" cy="2160000"/>
          </a:xfrm>
        </p:grpSpPr>
        <p:sp>
          <p:nvSpPr>
            <p:cNvPr id="15" name="楕円 1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楕円 1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アーチ 1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923922" y="2840593"/>
            <a:ext cx="571348" cy="588764"/>
            <a:chOff x="1903228" y="1137684"/>
            <a:chExt cx="2160000" cy="2160000"/>
          </a:xfrm>
        </p:grpSpPr>
        <p:sp>
          <p:nvSpPr>
            <p:cNvPr id="20" name="楕円 1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楕円 2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アーチ 2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5131785" y="3634010"/>
            <a:ext cx="571348" cy="588764"/>
            <a:chOff x="1903228" y="1137684"/>
            <a:chExt cx="2160000" cy="2160000"/>
          </a:xfrm>
        </p:grpSpPr>
        <p:sp>
          <p:nvSpPr>
            <p:cNvPr id="40" name="楕円 3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楕円 4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楕円 4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アーチ 4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1209814" y="3625064"/>
            <a:ext cx="591538" cy="577153"/>
            <a:chOff x="4851991" y="1137684"/>
            <a:chExt cx="2160000" cy="2160000"/>
          </a:xfrm>
        </p:grpSpPr>
        <p:sp>
          <p:nvSpPr>
            <p:cNvPr id="65" name="楕円 6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十字形 6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十字形 6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1696468" y="2888686"/>
            <a:ext cx="591538" cy="577153"/>
            <a:chOff x="4851991" y="1137684"/>
            <a:chExt cx="2160000" cy="2160000"/>
          </a:xfrm>
        </p:grpSpPr>
        <p:sp>
          <p:nvSpPr>
            <p:cNvPr id="70" name="楕円 6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十字形 7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十字形 7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2975975" y="2877663"/>
            <a:ext cx="591538" cy="577153"/>
            <a:chOff x="4851991" y="1137684"/>
            <a:chExt cx="2160000" cy="2160000"/>
          </a:xfrm>
        </p:grpSpPr>
        <p:sp>
          <p:nvSpPr>
            <p:cNvPr id="75" name="楕円 7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十字形 7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十字形 7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2273335" y="3629272"/>
            <a:ext cx="591538" cy="577153"/>
            <a:chOff x="4851991" y="1137684"/>
            <a:chExt cx="2160000" cy="2160000"/>
          </a:xfrm>
        </p:grpSpPr>
        <p:sp>
          <p:nvSpPr>
            <p:cNvPr id="80" name="楕円 7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十字形 8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十字形 8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3446565" y="5367085"/>
            <a:ext cx="591538" cy="577153"/>
            <a:chOff x="4851991" y="1137684"/>
            <a:chExt cx="2160000" cy="2160000"/>
          </a:xfrm>
        </p:grpSpPr>
        <p:sp>
          <p:nvSpPr>
            <p:cNvPr id="85" name="楕円 8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十字形 8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十字形 8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3427973" y="3649103"/>
            <a:ext cx="591538" cy="577153"/>
            <a:chOff x="4851991" y="1137684"/>
            <a:chExt cx="2160000" cy="2160000"/>
          </a:xfrm>
        </p:grpSpPr>
        <p:sp>
          <p:nvSpPr>
            <p:cNvPr id="90" name="楕円 8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十字形 9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十字形 9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2276023" y="5381623"/>
            <a:ext cx="591538" cy="577153"/>
            <a:chOff x="4851991" y="1137684"/>
            <a:chExt cx="2160000" cy="2160000"/>
          </a:xfrm>
        </p:grpSpPr>
        <p:sp>
          <p:nvSpPr>
            <p:cNvPr id="95" name="楕円 9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十字形 9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十字形 9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2838840" y="4528879"/>
            <a:ext cx="591538" cy="577153"/>
            <a:chOff x="4851991" y="1137684"/>
            <a:chExt cx="2160000" cy="2160000"/>
          </a:xfrm>
        </p:grpSpPr>
        <p:sp>
          <p:nvSpPr>
            <p:cNvPr id="100" name="楕円 9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十字形 10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十字形 10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4" name="グループ化 103"/>
          <p:cNvGrpSpPr/>
          <p:nvPr/>
        </p:nvGrpSpPr>
        <p:grpSpPr>
          <a:xfrm>
            <a:off x="1142399" y="5395331"/>
            <a:ext cx="591538" cy="577153"/>
            <a:chOff x="4851991" y="1137684"/>
            <a:chExt cx="2160000" cy="2160000"/>
          </a:xfrm>
        </p:grpSpPr>
        <p:sp>
          <p:nvSpPr>
            <p:cNvPr id="105" name="楕円 10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十字形 10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十字形 10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1698591" y="4556686"/>
            <a:ext cx="591538" cy="577153"/>
            <a:chOff x="4851991" y="1137684"/>
            <a:chExt cx="2160000" cy="2160000"/>
          </a:xfrm>
        </p:grpSpPr>
        <p:sp>
          <p:nvSpPr>
            <p:cNvPr id="110" name="楕円 10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十字形 11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十字形 11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4" name="グループ化 113"/>
          <p:cNvGrpSpPr/>
          <p:nvPr/>
        </p:nvGrpSpPr>
        <p:grpSpPr>
          <a:xfrm>
            <a:off x="7419247" y="5408357"/>
            <a:ext cx="571348" cy="588764"/>
            <a:chOff x="1903228" y="1137684"/>
            <a:chExt cx="2160000" cy="2160000"/>
          </a:xfrm>
        </p:grpSpPr>
        <p:sp>
          <p:nvSpPr>
            <p:cNvPr id="115" name="楕円 11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楕円 11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楕円 11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アーチ 11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9" name="グループ化 118"/>
          <p:cNvGrpSpPr/>
          <p:nvPr/>
        </p:nvGrpSpPr>
        <p:grpSpPr>
          <a:xfrm>
            <a:off x="5645875" y="4573924"/>
            <a:ext cx="571348" cy="588764"/>
            <a:chOff x="1903228" y="1137684"/>
            <a:chExt cx="2160000" cy="2160000"/>
          </a:xfrm>
        </p:grpSpPr>
        <p:sp>
          <p:nvSpPr>
            <p:cNvPr id="120" name="楕円 11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楕円 12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楕円 12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アーチ 12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6352574" y="5398471"/>
            <a:ext cx="571348" cy="588764"/>
            <a:chOff x="1903228" y="1137684"/>
            <a:chExt cx="2160000" cy="2160000"/>
          </a:xfrm>
        </p:grpSpPr>
        <p:sp>
          <p:nvSpPr>
            <p:cNvPr id="125" name="楕円 12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楕円 12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楕円 12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アーチ 12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6946650" y="4511622"/>
            <a:ext cx="571348" cy="588764"/>
            <a:chOff x="1903228" y="1137684"/>
            <a:chExt cx="2160000" cy="2160000"/>
          </a:xfrm>
        </p:grpSpPr>
        <p:sp>
          <p:nvSpPr>
            <p:cNvPr id="130" name="楕円 12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楕円 13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楕円 13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アーチ 13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グループ化 133"/>
          <p:cNvGrpSpPr/>
          <p:nvPr/>
        </p:nvGrpSpPr>
        <p:grpSpPr>
          <a:xfrm>
            <a:off x="5149483" y="5404276"/>
            <a:ext cx="571348" cy="588764"/>
            <a:chOff x="1903228" y="1137684"/>
            <a:chExt cx="2160000" cy="2160000"/>
          </a:xfrm>
        </p:grpSpPr>
        <p:sp>
          <p:nvSpPr>
            <p:cNvPr id="135" name="楕円 13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楕円 13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楕円 13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アーチ 13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4" name="スライド番号プレースホルダー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7036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正方形/長方形 63"/>
          <p:cNvSpPr/>
          <p:nvPr/>
        </p:nvSpPr>
        <p:spPr>
          <a:xfrm>
            <a:off x="6601565" y="4039748"/>
            <a:ext cx="1743046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5119169" y="4050137"/>
            <a:ext cx="1474152" cy="1082139"/>
          </a:xfrm>
          <a:prstGeom prst="rect">
            <a:avLst/>
          </a:prstGeom>
          <a:solidFill>
            <a:srgbClr val="FFF4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2502560" y="4008569"/>
            <a:ext cx="1334161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596361" y="4008569"/>
            <a:ext cx="1874739" cy="1080120"/>
          </a:xfrm>
          <a:prstGeom prst="rect">
            <a:avLst/>
          </a:prstGeom>
          <a:solidFill>
            <a:srgbClr val="FFF4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6708626" y="1723078"/>
            <a:ext cx="1635985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081153" y="1723078"/>
            <a:ext cx="1620180" cy="1080120"/>
          </a:xfrm>
          <a:prstGeom prst="rect">
            <a:avLst/>
          </a:prstGeom>
          <a:solidFill>
            <a:srgbClr val="FFF4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直角三角形 16"/>
          <p:cNvSpPr/>
          <p:nvPr/>
        </p:nvSpPr>
        <p:spPr>
          <a:xfrm flipH="1">
            <a:off x="6206802" y="2572057"/>
            <a:ext cx="487237" cy="231141"/>
          </a:xfrm>
          <a:prstGeom prst="rtTriangle">
            <a:avLst/>
          </a:prstGeom>
          <a:solidFill>
            <a:srgbClr val="FFE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514350" y="654625"/>
            <a:ext cx="8115300" cy="85725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66"/>
                </a:solidFill>
              </a:rPr>
              <a:t>カットオフ値とトレード・オフ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5081153" y="2803198"/>
            <a:ext cx="3240360" cy="0"/>
          </a:xfrm>
          <a:prstGeom prst="line">
            <a:avLst/>
          </a:prstGeom>
          <a:ln w="12700">
            <a:solidFill>
              <a:srgbClr val="000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5513201" y="1723078"/>
            <a:ext cx="702078" cy="59406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7241393" y="1723078"/>
            <a:ext cx="756084" cy="594066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6215279" y="2317144"/>
            <a:ext cx="1026114" cy="486054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7187388" y="1347086"/>
            <a:ext cx="704039" cy="300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42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35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241394" y="3019222"/>
            <a:ext cx="704039" cy="3000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000042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35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偽陽性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675220" y="3019222"/>
            <a:ext cx="704039" cy="300082"/>
          </a:xfrm>
          <a:prstGeom prst="rect">
            <a:avLst/>
          </a:prstGeom>
          <a:solidFill>
            <a:srgbClr val="FFEBFF"/>
          </a:solidFill>
          <a:ln w="12700">
            <a:solidFill>
              <a:srgbClr val="000042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35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偽陰性</a:t>
            </a:r>
          </a:p>
        </p:txBody>
      </p:sp>
      <p:cxnSp>
        <p:nvCxnSpPr>
          <p:cNvPr id="26" name="直線矢印コネクタ 25"/>
          <p:cNvCxnSpPr/>
          <p:nvPr/>
        </p:nvCxnSpPr>
        <p:spPr>
          <a:xfrm flipV="1">
            <a:off x="6261399" y="2671420"/>
            <a:ext cx="378042" cy="32403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31841" y="1585811"/>
            <a:ext cx="3936235" cy="147732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・非疾患群と疾患群の境界値である　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「カットオフ値」を設定すると偽陰　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性・偽陽性がかならず出る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・高感度と高特異度は両立しない</a:t>
            </a:r>
          </a:p>
        </p:txBody>
      </p:sp>
      <p:cxnSp>
        <p:nvCxnSpPr>
          <p:cNvPr id="34" name="直線コネクタ 33"/>
          <p:cNvCxnSpPr/>
          <p:nvPr/>
        </p:nvCxnSpPr>
        <p:spPr>
          <a:xfrm>
            <a:off x="5135159" y="5130257"/>
            <a:ext cx="3240360" cy="0"/>
          </a:xfrm>
          <a:prstGeom prst="line">
            <a:avLst/>
          </a:prstGeom>
          <a:ln w="12700">
            <a:solidFill>
              <a:srgbClr val="000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5567207" y="4050137"/>
            <a:ext cx="702078" cy="59406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V="1">
            <a:off x="7295399" y="4050137"/>
            <a:ext cx="756084" cy="594066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564901" y="5088689"/>
            <a:ext cx="3240360" cy="0"/>
          </a:xfrm>
          <a:prstGeom prst="line">
            <a:avLst/>
          </a:prstGeom>
          <a:ln w="12700">
            <a:solidFill>
              <a:srgbClr val="000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996949" y="4008569"/>
            <a:ext cx="702078" cy="59406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V="1">
            <a:off x="2725141" y="4008569"/>
            <a:ext cx="756084" cy="594066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394855" y="5481116"/>
            <a:ext cx="4177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カットオフ値を上げる</a:t>
            </a:r>
            <a:endParaRPr lang="en-US" altLang="ja-JP" sz="16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真陽性↓　偽陽性↓　偽陰性↑　真</a:t>
            </a:r>
            <a:r>
              <a:rPr lang="ja-JP" altLang="en-US" sz="16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</a:t>
            </a:r>
            <a:r>
              <a:rPr lang="ja-JP" altLang="en-US" sz="16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性↑</a:t>
            </a:r>
            <a:endParaRPr lang="en-US" altLang="ja-JP" sz="16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感度↓　特異度↑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844036" y="5592916"/>
            <a:ext cx="4100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カットオフ値を下げる</a:t>
            </a:r>
            <a:endParaRPr lang="en-US" altLang="ja-JP" sz="16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真陽性↑　偽陽性↑　偽陰性↓　真</a:t>
            </a:r>
            <a:r>
              <a:rPr lang="ja-JP" altLang="en-US" sz="16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陰</a:t>
            </a:r>
            <a:r>
              <a:rPr lang="ja-JP" altLang="en-US" sz="16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性↓</a:t>
            </a:r>
            <a:endParaRPr lang="en-US" altLang="ja-JP" sz="16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感度↑　特異度↓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2547134" y="4050137"/>
            <a:ext cx="356014" cy="0"/>
          </a:xfrm>
          <a:prstGeom prst="straightConnector1">
            <a:avLst/>
          </a:prstGeom>
          <a:ln w="635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>
            <a:off x="5990044" y="3790666"/>
            <a:ext cx="356014" cy="0"/>
          </a:xfrm>
          <a:prstGeom prst="straightConnector1">
            <a:avLst/>
          </a:prstGeom>
          <a:ln w="63500">
            <a:solidFill>
              <a:srgbClr val="0000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直角三角形 13"/>
          <p:cNvSpPr/>
          <p:nvPr/>
        </p:nvSpPr>
        <p:spPr>
          <a:xfrm>
            <a:off x="6701333" y="2545773"/>
            <a:ext cx="486054" cy="257425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>
            <a:off x="6215279" y="2317144"/>
            <a:ext cx="1026114" cy="48605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H="1" flipV="1">
            <a:off x="6763225" y="2695184"/>
            <a:ext cx="432048" cy="32403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直角三角形 18"/>
          <p:cNvSpPr/>
          <p:nvPr/>
        </p:nvSpPr>
        <p:spPr>
          <a:xfrm flipV="1">
            <a:off x="6708626" y="1709994"/>
            <a:ext cx="1288851" cy="823172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直角三角形 55"/>
          <p:cNvSpPr/>
          <p:nvPr/>
        </p:nvSpPr>
        <p:spPr>
          <a:xfrm flipH="1" flipV="1">
            <a:off x="5513199" y="1723075"/>
            <a:ext cx="1180839" cy="756087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6701333" y="1777084"/>
            <a:ext cx="0" cy="162018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>
            <a:off x="6152796" y="1874600"/>
            <a:ext cx="216024" cy="70207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7403411" y="1615066"/>
            <a:ext cx="270030" cy="70207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直角三角形 58"/>
          <p:cNvSpPr/>
          <p:nvPr/>
        </p:nvSpPr>
        <p:spPr>
          <a:xfrm flipV="1">
            <a:off x="2212673" y="3962693"/>
            <a:ext cx="1303440" cy="909972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直角三角形 59"/>
          <p:cNvSpPr/>
          <p:nvPr/>
        </p:nvSpPr>
        <p:spPr>
          <a:xfrm flipH="1" flipV="1">
            <a:off x="988629" y="3975775"/>
            <a:ext cx="1237896" cy="89689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3" name="直線コネクタ 52"/>
          <p:cNvCxnSpPr/>
          <p:nvPr/>
        </p:nvCxnSpPr>
        <p:spPr>
          <a:xfrm flipH="1">
            <a:off x="2486570" y="3962693"/>
            <a:ext cx="15990" cy="134202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直角三角形 24"/>
          <p:cNvSpPr/>
          <p:nvPr/>
        </p:nvSpPr>
        <p:spPr>
          <a:xfrm>
            <a:off x="2518030" y="5007781"/>
            <a:ext cx="200554" cy="80908"/>
          </a:xfrm>
          <a:prstGeom prst="rt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直角三角形 26"/>
          <p:cNvSpPr/>
          <p:nvPr/>
        </p:nvSpPr>
        <p:spPr>
          <a:xfrm flipH="1">
            <a:off x="1757737" y="4727865"/>
            <a:ext cx="728833" cy="366666"/>
          </a:xfrm>
          <a:prstGeom prst="rtTriangl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2" name="直線コネクタ 51"/>
          <p:cNvCxnSpPr/>
          <p:nvPr/>
        </p:nvCxnSpPr>
        <p:spPr>
          <a:xfrm flipV="1">
            <a:off x="1699027" y="4602635"/>
            <a:ext cx="1026114" cy="486054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1699027" y="4602635"/>
            <a:ext cx="1026114" cy="48605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直角三角形 28"/>
          <p:cNvSpPr/>
          <p:nvPr/>
        </p:nvSpPr>
        <p:spPr>
          <a:xfrm>
            <a:off x="2518253" y="4986156"/>
            <a:ext cx="184341" cy="102534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1" name="直線矢印コネクタ 60"/>
          <p:cNvCxnSpPr/>
          <p:nvPr/>
        </p:nvCxnSpPr>
        <p:spPr>
          <a:xfrm>
            <a:off x="2547134" y="3975775"/>
            <a:ext cx="356014" cy="0"/>
          </a:xfrm>
          <a:prstGeom prst="straightConnector1">
            <a:avLst/>
          </a:prstGeom>
          <a:ln w="63500">
            <a:solidFill>
              <a:srgbClr val="0000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直角三角形 61"/>
          <p:cNvSpPr/>
          <p:nvPr/>
        </p:nvSpPr>
        <p:spPr>
          <a:xfrm flipH="1">
            <a:off x="6346057" y="5005454"/>
            <a:ext cx="239020" cy="122785"/>
          </a:xfrm>
          <a:prstGeom prst="rtTriangl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直角三角形 30"/>
          <p:cNvSpPr/>
          <p:nvPr/>
        </p:nvSpPr>
        <p:spPr>
          <a:xfrm>
            <a:off x="6624445" y="4845662"/>
            <a:ext cx="670954" cy="282577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6269285" y="4644203"/>
            <a:ext cx="1026114" cy="486054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直角三角形 64"/>
          <p:cNvSpPr/>
          <p:nvPr/>
        </p:nvSpPr>
        <p:spPr>
          <a:xfrm flipH="1" flipV="1">
            <a:off x="5587854" y="4024345"/>
            <a:ext cx="1237896" cy="89689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直角三角形 65"/>
          <p:cNvSpPr/>
          <p:nvPr/>
        </p:nvSpPr>
        <p:spPr>
          <a:xfrm flipV="1">
            <a:off x="6809595" y="3969234"/>
            <a:ext cx="1303440" cy="909972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/>
          <p:cNvCxnSpPr/>
          <p:nvPr/>
        </p:nvCxnSpPr>
        <p:spPr>
          <a:xfrm>
            <a:off x="6269285" y="4644203"/>
            <a:ext cx="1026114" cy="48605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6585077" y="3790666"/>
            <a:ext cx="8244" cy="156799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763921" y="1422992"/>
            <a:ext cx="704039" cy="3000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0042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35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真陰性</a:t>
            </a:r>
          </a:p>
        </p:txBody>
      </p:sp>
    </p:spTree>
    <p:extLst>
      <p:ext uri="{BB962C8B-B14F-4D97-AF65-F5344CB8AC3E}">
        <p14:creationId xmlns:p14="http://schemas.microsoft.com/office/powerpoint/2010/main" val="41635728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28650" y="434459"/>
            <a:ext cx="7886700" cy="1325563"/>
          </a:xfrm>
        </p:spPr>
        <p:txBody>
          <a:bodyPr/>
          <a:lstStyle/>
          <a:p>
            <a:r>
              <a:rPr lang="ja-JP" altLang="en-US" dirty="0"/>
              <a:t>カットオフ値を設定する</a:t>
            </a:r>
            <a:endParaRPr kumimoji="1" lang="ja-JP" altLang="en-US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827584" y="1563148"/>
            <a:ext cx="8058149" cy="4458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/>
              <a:t>考慮しなくてはならない点</a:t>
            </a:r>
            <a:endParaRPr lang="en-US" altLang="ja-JP" sz="2400" dirty="0"/>
          </a:p>
          <a:p>
            <a:pPr lvl="1"/>
            <a:r>
              <a:rPr lang="ja-JP" altLang="en-US" sz="2000" dirty="0"/>
              <a:t>特異度高　→　感度低、見逃し（偽陰性）増</a:t>
            </a:r>
            <a:endParaRPr lang="en-US" altLang="ja-JP" sz="2000" dirty="0"/>
          </a:p>
          <a:p>
            <a:pPr lvl="1"/>
            <a:r>
              <a:rPr lang="ja-JP" altLang="en-US" sz="2000" dirty="0"/>
              <a:t>感度高　   →　特異度低、不要な検査を受ける人（偽陽性）増</a:t>
            </a:r>
            <a:endParaRPr lang="en-US" altLang="ja-JP" sz="2000" dirty="0"/>
          </a:p>
          <a:p>
            <a:pPr lvl="1"/>
            <a:r>
              <a:rPr lang="ja-JP" altLang="en-US" sz="2000" dirty="0">
                <a:solidFill>
                  <a:srgbClr val="0070C0"/>
                </a:solidFill>
              </a:rPr>
              <a:t>真陽性</a:t>
            </a:r>
            <a:r>
              <a:rPr lang="ja-JP" altLang="en-US" sz="2000" dirty="0"/>
              <a:t>　   →　治療につなげる、予後改善</a:t>
            </a:r>
            <a:endParaRPr lang="en-US" altLang="ja-JP" sz="2000" dirty="0"/>
          </a:p>
          <a:p>
            <a:pPr lvl="1"/>
            <a:r>
              <a:rPr lang="ja-JP" altLang="en-US" sz="2000" dirty="0">
                <a:solidFill>
                  <a:srgbClr val="00B050"/>
                </a:solidFill>
              </a:rPr>
              <a:t>偽陽性</a:t>
            </a:r>
            <a:r>
              <a:rPr lang="ja-JP" altLang="en-US" sz="2000" dirty="0"/>
              <a:t>　   →　不要な検査による時間・費用の浪費、</a:t>
            </a:r>
            <a:endParaRPr lang="en-US" altLang="ja-JP" sz="2000" dirty="0"/>
          </a:p>
          <a:p>
            <a:pPr marL="457200" lvl="1" indent="0">
              <a:buNone/>
            </a:pPr>
            <a:r>
              <a:rPr lang="ja-JP" altLang="en-US" sz="2000" dirty="0"/>
              <a:t>　　　　　　   　対象者への心理・肉体的負担、合併症のリスク</a:t>
            </a:r>
            <a:endParaRPr lang="en-US" altLang="ja-JP" sz="2000" dirty="0"/>
          </a:p>
          <a:p>
            <a:pPr lvl="1"/>
            <a:r>
              <a:rPr lang="ja-JP" altLang="en-US" sz="2000" dirty="0">
                <a:solidFill>
                  <a:srgbClr val="FF0066"/>
                </a:solidFill>
              </a:rPr>
              <a:t>偽陰性</a:t>
            </a:r>
            <a:r>
              <a:rPr lang="ja-JP" altLang="en-US" sz="2000" dirty="0"/>
              <a:t>　   →　見逃しによる症状悪化</a:t>
            </a:r>
            <a:endParaRPr lang="en-US" altLang="ja-JP" sz="2000" dirty="0"/>
          </a:p>
          <a:p>
            <a:pPr lvl="1"/>
            <a:r>
              <a:rPr lang="ja-JP" altLang="en-US" sz="2000" dirty="0">
                <a:solidFill>
                  <a:srgbClr val="FF6600"/>
                </a:solidFill>
              </a:rPr>
              <a:t>真陰性</a:t>
            </a:r>
            <a:r>
              <a:rPr lang="ja-JP" altLang="en-US" sz="2000" dirty="0">
                <a:solidFill>
                  <a:srgbClr val="00B050"/>
                </a:solidFill>
              </a:rPr>
              <a:t>　   </a:t>
            </a:r>
            <a:r>
              <a:rPr lang="ja-JP" altLang="en-US" sz="2000" dirty="0"/>
              <a:t>→　安心</a:t>
            </a:r>
          </a:p>
          <a:p>
            <a:pPr lvl="2"/>
            <a:endParaRPr lang="en-US" altLang="ja-JP" sz="1600" dirty="0"/>
          </a:p>
          <a:p>
            <a:r>
              <a:rPr lang="ja-JP" altLang="en-US" sz="2400" dirty="0"/>
              <a:t>ただし対象疾患により偽陰性と偽陽性のリスクは違う</a:t>
            </a:r>
            <a:endParaRPr lang="en-US" altLang="ja-JP" sz="2400" dirty="0"/>
          </a:p>
          <a:p>
            <a:r>
              <a:rPr lang="ja-JP" altLang="en-US" sz="2400" dirty="0"/>
              <a:t>総合的なリスクが最小になるのが最適のカットオフ</a:t>
            </a:r>
            <a:endParaRPr lang="en-US" altLang="ja-JP" sz="2400" dirty="0"/>
          </a:p>
          <a:p>
            <a:r>
              <a:rPr lang="en-US" altLang="ja-JP" sz="2400" dirty="0"/>
              <a:t>ROC</a:t>
            </a:r>
            <a:r>
              <a:rPr lang="ja-JP" altLang="en-US" sz="2400" dirty="0"/>
              <a:t>曲線を描いて最適なカットオフ値を設定する</a:t>
            </a:r>
            <a:endParaRPr lang="en-US" altLang="ja-JP" sz="2400" dirty="0"/>
          </a:p>
          <a:p>
            <a:endParaRPr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645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5652655" y="3262745"/>
            <a:ext cx="3491345" cy="35952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860254" y="3986432"/>
            <a:ext cx="755159" cy="2267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66"/>
                </a:solidFill>
              </a:rPr>
              <a:t>ROC</a:t>
            </a:r>
            <a:r>
              <a:rPr kumimoji="1" lang="ja-JP" altLang="en-US" dirty="0">
                <a:solidFill>
                  <a:srgbClr val="FF0066"/>
                </a:solidFill>
              </a:rPr>
              <a:t>曲線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565852"/>
            <a:ext cx="7886700" cy="2351520"/>
          </a:xfrm>
        </p:spPr>
        <p:txBody>
          <a:bodyPr>
            <a:noAutofit/>
          </a:bodyPr>
          <a:lstStyle/>
          <a:p>
            <a:r>
              <a:rPr lang="en-US" altLang="ja-JP" sz="2000" dirty="0">
                <a:solidFill>
                  <a:srgbClr val="000042"/>
                </a:solidFill>
              </a:rPr>
              <a:t>Receiver operating characteristic</a:t>
            </a:r>
            <a:r>
              <a:rPr lang="ja-JP" altLang="en-US" sz="2000" dirty="0">
                <a:solidFill>
                  <a:srgbClr val="000042"/>
                </a:solidFill>
              </a:rPr>
              <a:t>曲線の略</a:t>
            </a:r>
            <a:endParaRPr kumimoji="1" lang="en-US" altLang="ja-JP" sz="2000" dirty="0">
              <a:solidFill>
                <a:srgbClr val="000042"/>
              </a:solidFill>
            </a:endParaRPr>
          </a:p>
          <a:p>
            <a:r>
              <a:rPr lang="ja-JP" altLang="en-US" sz="2000" dirty="0">
                <a:solidFill>
                  <a:srgbClr val="000042"/>
                </a:solidFill>
              </a:rPr>
              <a:t>元来は第二次世界大戦中に開発されたレーダーの測定能力の評価に関する種々の研究や理論が</a:t>
            </a:r>
            <a:r>
              <a:rPr lang="en-US" altLang="ja-JP" sz="2000" dirty="0">
                <a:solidFill>
                  <a:srgbClr val="000042"/>
                </a:solidFill>
              </a:rPr>
              <a:t>1970</a:t>
            </a:r>
            <a:r>
              <a:rPr lang="ja-JP" altLang="en-US" sz="2000" dirty="0">
                <a:solidFill>
                  <a:srgbClr val="000042"/>
                </a:solidFill>
              </a:rPr>
              <a:t>年以降医療への応用に試みられるようになったもの</a:t>
            </a:r>
            <a:endParaRPr lang="en-US" altLang="ja-JP" sz="2000" dirty="0">
              <a:solidFill>
                <a:srgbClr val="000042"/>
              </a:solidFill>
            </a:endParaRPr>
          </a:p>
          <a:p>
            <a:r>
              <a:rPr lang="ja-JP" altLang="en-US" sz="2000" dirty="0">
                <a:solidFill>
                  <a:srgbClr val="000042"/>
                </a:solidFill>
              </a:rPr>
              <a:t>感度・特異度を視覚的に表したもので、診断カットオフ値の設定に活用できる</a:t>
            </a:r>
            <a:endParaRPr lang="en-US" altLang="ja-JP" sz="2000" dirty="0">
              <a:solidFill>
                <a:srgbClr val="000042"/>
              </a:solidFill>
            </a:endParaRPr>
          </a:p>
          <a:p>
            <a:endParaRPr lang="en-US" altLang="ja-JP" sz="2000" dirty="0">
              <a:solidFill>
                <a:srgbClr val="000042"/>
              </a:solidFill>
            </a:endParaRP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>
          <a:xfrm>
            <a:off x="629355" y="3626427"/>
            <a:ext cx="4587584" cy="2415600"/>
          </a:xfrm>
        </p:spPr>
        <p:txBody>
          <a:bodyPr>
            <a:normAutofit/>
          </a:bodyPr>
          <a:lstStyle/>
          <a:p>
            <a:r>
              <a:rPr lang="ja-JP" altLang="en-US" sz="2000" dirty="0"/>
              <a:t>新しく開発されたテストの優劣の診断は、曲線が左情報に位置するものを優位とする</a:t>
            </a:r>
            <a:endParaRPr lang="en-US" altLang="ja-JP" sz="2000" dirty="0"/>
          </a:p>
          <a:p>
            <a:r>
              <a:rPr lang="ja-JP" altLang="en-US" sz="2000" dirty="0"/>
              <a:t>この場合</a:t>
            </a:r>
            <a:r>
              <a:rPr lang="en-US" altLang="ja-JP" sz="2000" dirty="0"/>
              <a:t>ROC</a:t>
            </a:r>
            <a:r>
              <a:rPr lang="ja-JP" altLang="en-US" sz="2000" dirty="0"/>
              <a:t>曲線の曲面下面積（</a:t>
            </a:r>
            <a:r>
              <a:rPr lang="en-US" altLang="ja-JP" sz="2000" dirty="0"/>
              <a:t>Area under the curve</a:t>
            </a:r>
            <a:r>
              <a:rPr lang="ja-JP" altLang="en-US" sz="2000" dirty="0"/>
              <a:t>）の大きさで検査の精度の優劣を比較する</a:t>
            </a:r>
          </a:p>
          <a:p>
            <a:endParaRPr kumimoji="1" lang="ja-JP" altLang="en-US" sz="2000" dirty="0"/>
          </a:p>
        </p:txBody>
      </p:sp>
      <p:sp>
        <p:nvSpPr>
          <p:cNvPr id="5" name="円弧 4"/>
          <p:cNvSpPr/>
          <p:nvPr/>
        </p:nvSpPr>
        <p:spPr>
          <a:xfrm rot="16200000">
            <a:off x="6424667" y="3811895"/>
            <a:ext cx="2929259" cy="3278334"/>
          </a:xfrm>
          <a:prstGeom prst="arc">
            <a:avLst>
              <a:gd name="adj1" fmla="val 16200000"/>
              <a:gd name="adj2" fmla="val 364939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0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5642234" y="479503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85874" y="6322978"/>
            <a:ext cx="1712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－特異度）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2133" y="354804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特異度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19957" y="3581732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1.0</a:t>
            </a:r>
            <a:endParaRPr kumimoji="1" lang="ja-JP" altLang="en-US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490705" y="6322978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1.0</a:t>
            </a:r>
            <a:endParaRPr kumimoji="1" lang="ja-JP" altLang="en-US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00990" y="6268879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kumimoji="1"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.0</a:t>
            </a:r>
            <a:endParaRPr kumimoji="1" lang="ja-JP" altLang="en-US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615413" y="3699215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kumimoji="1"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.0</a:t>
            </a:r>
            <a:endParaRPr kumimoji="1" lang="ja-JP" altLang="en-US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250129" y="5451062"/>
            <a:ext cx="1639167" cy="8178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477725238"/>
              </p:ext>
            </p:extLst>
          </p:nvPr>
        </p:nvGraphicFramePr>
        <p:xfrm>
          <a:off x="5819957" y="3797612"/>
          <a:ext cx="2945824" cy="2640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6504252" y="5490638"/>
            <a:ext cx="2280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曲</a:t>
            </a:r>
            <a:r>
              <a:rPr kumimoji="1"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面下面積（</a:t>
            </a:r>
            <a:r>
              <a:rPr kumimoji="1"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AUC</a:t>
            </a:r>
            <a:r>
              <a:rPr kumimoji="1"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091993" y="4610367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ROC</a:t>
            </a:r>
            <a:r>
              <a:rPr kumimoji="1"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曲線</a:t>
            </a:r>
          </a:p>
        </p:txBody>
      </p:sp>
      <p:cxnSp>
        <p:nvCxnSpPr>
          <p:cNvPr id="20" name="直線コネクタ 19"/>
          <p:cNvCxnSpPr/>
          <p:nvPr/>
        </p:nvCxnSpPr>
        <p:spPr>
          <a:xfrm>
            <a:off x="7097571" y="4216419"/>
            <a:ext cx="353143" cy="427983"/>
          </a:xfrm>
          <a:prstGeom prst="line">
            <a:avLst/>
          </a:prstGeom>
          <a:ln w="15875">
            <a:solidFill>
              <a:srgbClr val="000042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600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0" y="4153961"/>
            <a:ext cx="9211734" cy="2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0" y="1728991"/>
            <a:ext cx="9143186" cy="2159414"/>
          </a:xfrm>
          <a:prstGeom prst="rect">
            <a:avLst/>
          </a:prstGeom>
          <a:solidFill>
            <a:srgbClr val="FFE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-597670" y="3335725"/>
            <a:ext cx="10016836" cy="33278"/>
          </a:xfrm>
          <a:prstGeom prst="line">
            <a:avLst/>
          </a:prstGeom>
          <a:ln>
            <a:solidFill>
              <a:srgbClr val="000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66"/>
                </a:solidFill>
              </a:rPr>
              <a:t>ROC</a:t>
            </a:r>
            <a:r>
              <a:rPr kumimoji="1" lang="ja-JP" altLang="en-US" dirty="0">
                <a:solidFill>
                  <a:srgbClr val="FF0066"/>
                </a:solidFill>
              </a:rPr>
              <a:t>曲線の例</a:t>
            </a:r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728259"/>
              </p:ext>
            </p:extLst>
          </p:nvPr>
        </p:nvGraphicFramePr>
        <p:xfrm>
          <a:off x="379075" y="2849744"/>
          <a:ext cx="2182091" cy="1013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270976"/>
              </p:ext>
            </p:extLst>
          </p:nvPr>
        </p:nvGraphicFramePr>
        <p:xfrm>
          <a:off x="-67734" y="1863721"/>
          <a:ext cx="2140527" cy="149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3887749"/>
              </p:ext>
            </p:extLst>
          </p:nvPr>
        </p:nvGraphicFramePr>
        <p:xfrm>
          <a:off x="7747958" y="2874877"/>
          <a:ext cx="2182091" cy="1013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91257"/>
              </p:ext>
            </p:extLst>
          </p:nvPr>
        </p:nvGraphicFramePr>
        <p:xfrm>
          <a:off x="6487201" y="1896999"/>
          <a:ext cx="2140527" cy="149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2195"/>
              </p:ext>
            </p:extLst>
          </p:nvPr>
        </p:nvGraphicFramePr>
        <p:xfrm>
          <a:off x="2948144" y="2828961"/>
          <a:ext cx="2182091" cy="1013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993297"/>
              </p:ext>
            </p:extLst>
          </p:nvPr>
        </p:nvGraphicFramePr>
        <p:xfrm>
          <a:off x="2262347" y="1859226"/>
          <a:ext cx="2140527" cy="149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102427"/>
              </p:ext>
            </p:extLst>
          </p:nvPr>
        </p:nvGraphicFramePr>
        <p:xfrm>
          <a:off x="5283583" y="2849744"/>
          <a:ext cx="2182091" cy="1013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034623"/>
              </p:ext>
            </p:extLst>
          </p:nvPr>
        </p:nvGraphicFramePr>
        <p:xfrm>
          <a:off x="4400358" y="1896999"/>
          <a:ext cx="2140527" cy="149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4" name="グラフ 13"/>
          <p:cNvGraphicFramePr/>
          <p:nvPr>
            <p:extLst>
              <p:ext uri="{D42A27DB-BD31-4B8C-83A1-F6EECF244321}">
                <p14:modId xmlns:p14="http://schemas.microsoft.com/office/powerpoint/2010/main" val="1560469369"/>
              </p:ext>
            </p:extLst>
          </p:nvPr>
        </p:nvGraphicFramePr>
        <p:xfrm>
          <a:off x="166254" y="4444784"/>
          <a:ext cx="1808018" cy="155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15" name="グラフ 14"/>
          <p:cNvGraphicFramePr/>
          <p:nvPr>
            <p:extLst>
              <p:ext uri="{D42A27DB-BD31-4B8C-83A1-F6EECF244321}">
                <p14:modId xmlns:p14="http://schemas.microsoft.com/office/powerpoint/2010/main" val="2609688490"/>
              </p:ext>
            </p:extLst>
          </p:nvPr>
        </p:nvGraphicFramePr>
        <p:xfrm>
          <a:off x="6995139" y="4437728"/>
          <a:ext cx="1808018" cy="155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16" name="グラフ 15"/>
          <p:cNvGraphicFramePr/>
          <p:nvPr>
            <p:extLst>
              <p:ext uri="{D42A27DB-BD31-4B8C-83A1-F6EECF244321}">
                <p14:modId xmlns:p14="http://schemas.microsoft.com/office/powerpoint/2010/main" val="2590714805"/>
              </p:ext>
            </p:extLst>
          </p:nvPr>
        </p:nvGraphicFramePr>
        <p:xfrm>
          <a:off x="2441859" y="4451506"/>
          <a:ext cx="1808018" cy="155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17" name="グラフ 16"/>
          <p:cNvGraphicFramePr/>
          <p:nvPr>
            <p:extLst>
              <p:ext uri="{D42A27DB-BD31-4B8C-83A1-F6EECF244321}">
                <p14:modId xmlns:p14="http://schemas.microsoft.com/office/powerpoint/2010/main" val="3165130166"/>
              </p:ext>
            </p:extLst>
          </p:nvPr>
        </p:nvGraphicFramePr>
        <p:xfrm>
          <a:off x="4709944" y="4451506"/>
          <a:ext cx="1808018" cy="155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19" name="円弧 18"/>
          <p:cNvSpPr/>
          <p:nvPr/>
        </p:nvSpPr>
        <p:spPr>
          <a:xfrm rot="16200000">
            <a:off x="2771178" y="4788425"/>
            <a:ext cx="1440324" cy="1517074"/>
          </a:xfrm>
          <a:prstGeom prst="arc">
            <a:avLst>
              <a:gd name="adj1" fmla="val 16200000"/>
              <a:gd name="adj2" fmla="val 364939"/>
            </a:avLst>
          </a:prstGeom>
          <a:ln w="28575">
            <a:solidFill>
              <a:srgbClr val="000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16200000">
            <a:off x="5236695" y="4629233"/>
            <a:ext cx="588268" cy="1039087"/>
          </a:xfrm>
          <a:prstGeom prst="arc">
            <a:avLst>
              <a:gd name="adj1" fmla="val 16200000"/>
              <a:gd name="adj2" fmla="val 364939"/>
            </a:avLst>
          </a:prstGeom>
          <a:ln w="28575">
            <a:solidFill>
              <a:srgbClr val="000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840356" y="3990269"/>
            <a:ext cx="7739173" cy="0"/>
          </a:xfrm>
          <a:prstGeom prst="straightConnector1">
            <a:avLst/>
          </a:prstGeom>
          <a:ln w="13017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47209" y="3832882"/>
            <a:ext cx="872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精度が低い　　　　　　　　　　　　　　　　　　　　　　　　　　精度が高い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8020" y="1846651"/>
            <a:ext cx="3416320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非疾病群と疾病群の対象者分布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6254" y="5954133"/>
            <a:ext cx="205857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対応する</a:t>
            </a:r>
            <a:r>
              <a:rPr kumimoji="1" lang="en-US" altLang="ja-JP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ROC</a:t>
            </a:r>
            <a:r>
              <a:rPr kumimoji="1" lang="ja-JP" altLang="en-US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曲線</a:t>
            </a:r>
          </a:p>
        </p:txBody>
      </p:sp>
    </p:spTree>
    <p:extLst>
      <p:ext uri="{BB962C8B-B14F-4D97-AF65-F5344CB8AC3E}">
        <p14:creationId xmlns:p14="http://schemas.microsoft.com/office/powerpoint/2010/main" val="3536831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感度・特異度を計算して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en-US" altLang="ja-JP" dirty="0"/>
              <a:t>ROC</a:t>
            </a:r>
            <a:r>
              <a:rPr lang="ja-JP" altLang="en-US" dirty="0"/>
              <a:t>曲線を描いてみよう！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34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　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/>
              <a:t>参考論文</a:t>
            </a:r>
            <a:endParaRPr kumimoji="1" lang="en-US" altLang="ja-JP" dirty="0"/>
          </a:p>
          <a:p>
            <a:pPr lvl="1"/>
            <a:r>
              <a:rPr lang="en-US" altLang="ja-JP" dirty="0" err="1"/>
              <a:t>Hajian-Tilaki</a:t>
            </a:r>
            <a:r>
              <a:rPr lang="en-US" altLang="ja-JP" dirty="0"/>
              <a:t> KO, et al., Body mass index and waist circumference are predictor biomarkers of breast cancer risk in Iranian women. Med </a:t>
            </a:r>
            <a:r>
              <a:rPr lang="en-US" altLang="ja-JP" dirty="0" err="1"/>
              <a:t>Oncol</a:t>
            </a:r>
            <a:r>
              <a:rPr lang="en-US" altLang="ja-JP" dirty="0"/>
              <a:t>. 2011;28(4):1296-301. </a:t>
            </a:r>
          </a:p>
          <a:p>
            <a:pPr lvl="1"/>
            <a:r>
              <a:rPr lang="en-US" altLang="ja-JP" dirty="0" err="1"/>
              <a:t>Hajian-Tilaki</a:t>
            </a:r>
            <a:r>
              <a:rPr lang="en-US" altLang="ja-JP" dirty="0"/>
              <a:t> K. Receiver Operating Characteristic (ROC) Curve Analysis for Medical Diagnostic Test Evaluation.</a:t>
            </a:r>
            <a:r>
              <a:rPr lang="sv-SE" altLang="ja-JP" dirty="0"/>
              <a:t> Caspian J Intern Med. 2013;4(2):627-35. </a:t>
            </a:r>
          </a:p>
          <a:p>
            <a:pPr lvl="1"/>
            <a:r>
              <a:rPr lang="ja-JP" altLang="en-US" dirty="0"/>
              <a:t>乳がん患者における</a:t>
            </a:r>
            <a:r>
              <a:rPr lang="en-US" altLang="ja-JP" dirty="0"/>
              <a:t>BMI</a:t>
            </a:r>
            <a:r>
              <a:rPr lang="ja-JP" altLang="en-US" dirty="0"/>
              <a:t>のカットオフポイントに関する論文</a:t>
            </a:r>
          </a:p>
          <a:p>
            <a:pPr lvl="1"/>
            <a:r>
              <a:rPr lang="ja-JP" altLang="en-US" dirty="0"/>
              <a:t>上記論文より表改変</a:t>
            </a:r>
            <a:endParaRPr lang="sv-SE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25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749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620755"/>
              </p:ext>
            </p:extLst>
          </p:nvPr>
        </p:nvGraphicFramePr>
        <p:xfrm>
          <a:off x="259772" y="1488754"/>
          <a:ext cx="8624455" cy="5210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48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09896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BMI</a:t>
                      </a:r>
                      <a:r>
                        <a:rPr kumimoji="1" lang="ja-JP" altLang="en-US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kg/m</a:t>
                      </a:r>
                      <a:r>
                        <a:rPr kumimoji="1" lang="en-US" altLang="ja-JP" sz="1600" baseline="30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乳がん（人）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健常（人）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感度（％）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特異度（％）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3938599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18-20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20-22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22-24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24-26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37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26-28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28-30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5835602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30-32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9179774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32-34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05997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34-36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36-38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522035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38-40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7219298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以上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505996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55912963"/>
                  </a:ext>
                </a:extLst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9592" y="691948"/>
            <a:ext cx="7344816" cy="85725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66"/>
                </a:solidFill>
              </a:rPr>
              <a:t>まずは感度と特異度の計算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930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5900" y="894413"/>
            <a:ext cx="6172200" cy="857250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66"/>
                </a:solidFill>
              </a:rPr>
              <a:t>計算方法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888585"/>
            <a:ext cx="8064896" cy="3394472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0042"/>
                </a:solidFill>
              </a:rPr>
              <a:t>たとえば、カットオフ値を</a:t>
            </a:r>
            <a:r>
              <a:rPr lang="en-US" altLang="ja-JP" dirty="0">
                <a:solidFill>
                  <a:srgbClr val="000042"/>
                </a:solidFill>
              </a:rPr>
              <a:t>26</a:t>
            </a:r>
            <a:r>
              <a:rPr lang="ja-JP" altLang="en-US" dirty="0">
                <a:solidFill>
                  <a:srgbClr val="000042"/>
                </a:solidFill>
              </a:rPr>
              <a:t>（</a:t>
            </a:r>
            <a:r>
              <a:rPr lang="en-US" altLang="ja-JP" dirty="0">
                <a:solidFill>
                  <a:srgbClr val="000042"/>
                </a:solidFill>
              </a:rPr>
              <a:t>kg/m</a:t>
            </a:r>
            <a:r>
              <a:rPr lang="en-US" altLang="ja-JP" baseline="30000" dirty="0">
                <a:solidFill>
                  <a:srgbClr val="000042"/>
                </a:solidFill>
              </a:rPr>
              <a:t>2</a:t>
            </a:r>
            <a:r>
              <a:rPr lang="ja-JP" altLang="en-US" dirty="0">
                <a:solidFill>
                  <a:srgbClr val="000042"/>
                </a:solidFill>
              </a:rPr>
              <a:t>）</a:t>
            </a:r>
            <a:r>
              <a:rPr kumimoji="1" lang="ja-JP" altLang="en-US" dirty="0">
                <a:solidFill>
                  <a:srgbClr val="000042"/>
                </a:solidFill>
              </a:rPr>
              <a:t>以上にすると・・・？</a:t>
            </a:r>
          </a:p>
        </p:txBody>
      </p:sp>
      <p:graphicFrame>
        <p:nvGraphicFramePr>
          <p:cNvPr id="4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533637"/>
              </p:ext>
            </p:extLst>
          </p:nvPr>
        </p:nvGraphicFramePr>
        <p:xfrm>
          <a:off x="2341160" y="2616632"/>
          <a:ext cx="4320478" cy="20522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4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03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88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2881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1176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</a:t>
                      </a:r>
                    </a:p>
                  </a:txBody>
                  <a:tcPr marL="68580" marR="68580" marT="34290" marB="34290" anchor="b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8699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1176">
                <a:tc row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＋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117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122218" y="5038751"/>
            <a:ext cx="7159336" cy="1200329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感度　 ＝病気を持った人のうち、その所見がある人の割合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＝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A/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特異度＝病気を持たない人で、その所見がない人の割合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＝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D/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27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4585537" y="3660865"/>
            <a:ext cx="280934" cy="288576"/>
            <a:chOff x="4851991" y="1137684"/>
            <a:chExt cx="2160000" cy="2160000"/>
          </a:xfrm>
        </p:grpSpPr>
        <p:sp>
          <p:nvSpPr>
            <p:cNvPr id="8" name="楕円 7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十字形 9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十字形 10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6246342" y="3660865"/>
            <a:ext cx="288032" cy="288577"/>
            <a:chOff x="1903228" y="1137684"/>
            <a:chExt cx="2160000" cy="2160000"/>
          </a:xfrm>
        </p:grpSpPr>
        <p:sp>
          <p:nvSpPr>
            <p:cNvPr id="13" name="楕円 12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楕円 13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楕円 14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アーチ 15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4561419" y="4263034"/>
            <a:ext cx="280934" cy="288576"/>
            <a:chOff x="4851991" y="1137684"/>
            <a:chExt cx="2160000" cy="2160000"/>
          </a:xfrm>
        </p:grpSpPr>
        <p:sp>
          <p:nvSpPr>
            <p:cNvPr id="18" name="楕円 17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5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十字形 19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十字形 20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6243800" y="4223560"/>
            <a:ext cx="288032" cy="288577"/>
            <a:chOff x="1903228" y="1137684"/>
            <a:chExt cx="2160000" cy="2160000"/>
          </a:xfrm>
        </p:grpSpPr>
        <p:sp>
          <p:nvSpPr>
            <p:cNvPr id="23" name="楕円 22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楕円 23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楕円 24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アーチ 25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04434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9"/>
          <p:cNvSpPr/>
          <p:nvPr/>
        </p:nvSpPr>
        <p:spPr>
          <a:xfrm>
            <a:off x="1979711" y="1916831"/>
            <a:ext cx="1718705" cy="1646571"/>
          </a:xfrm>
          <a:prstGeom prst="roundRect">
            <a:avLst/>
          </a:prstGeom>
          <a:solidFill>
            <a:srgbClr val="FFEBFF"/>
          </a:solidFill>
          <a:ln w="381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8"/>
          <p:cNvSpPr/>
          <p:nvPr/>
        </p:nvSpPr>
        <p:spPr>
          <a:xfrm>
            <a:off x="3699952" y="1916832"/>
            <a:ext cx="1718403" cy="1634536"/>
          </a:xfrm>
          <a:prstGeom prst="roundRect">
            <a:avLst/>
          </a:prstGeom>
          <a:solidFill>
            <a:srgbClr val="FFFBEB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角丸四角形 7"/>
          <p:cNvSpPr/>
          <p:nvPr/>
        </p:nvSpPr>
        <p:spPr>
          <a:xfrm>
            <a:off x="1978174" y="3592774"/>
            <a:ext cx="1720241" cy="27635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10"/>
          <p:cNvSpPr/>
          <p:nvPr/>
        </p:nvSpPr>
        <p:spPr>
          <a:xfrm>
            <a:off x="3698416" y="3592774"/>
            <a:ext cx="1719939" cy="276357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9592" y="691948"/>
            <a:ext cx="7344816" cy="85725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66"/>
                </a:solidFill>
              </a:rPr>
              <a:t>まずは感度と特異度の計算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28</a:t>
            </a:fld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3891088" y="3644066"/>
            <a:ext cx="288032" cy="288577"/>
            <a:chOff x="1903228" y="1137684"/>
            <a:chExt cx="2160000" cy="2160000"/>
          </a:xfrm>
        </p:grpSpPr>
        <p:sp>
          <p:nvSpPr>
            <p:cNvPr id="10" name="楕円 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楕円 1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アーチ 1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3851935" y="2600254"/>
            <a:ext cx="288032" cy="288577"/>
            <a:chOff x="1903228" y="1137684"/>
            <a:chExt cx="2160000" cy="2160000"/>
          </a:xfrm>
        </p:grpSpPr>
        <p:sp>
          <p:nvSpPr>
            <p:cNvPr id="15" name="楕円 1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楕円 1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アーチ 1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2201165" y="3642349"/>
            <a:ext cx="280934" cy="288576"/>
            <a:chOff x="4851991" y="1137684"/>
            <a:chExt cx="2160000" cy="2160000"/>
          </a:xfrm>
        </p:grpSpPr>
        <p:sp>
          <p:nvSpPr>
            <p:cNvPr id="20" name="楕円 1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十字形 2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十字形 2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162510" y="2607109"/>
            <a:ext cx="280934" cy="288576"/>
            <a:chOff x="4851991" y="1137684"/>
            <a:chExt cx="2160000" cy="2160000"/>
          </a:xfrm>
        </p:grpSpPr>
        <p:sp>
          <p:nvSpPr>
            <p:cNvPr id="25" name="楕円 2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5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十字形 2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十字形 2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512053"/>
              </p:ext>
            </p:extLst>
          </p:nvPr>
        </p:nvGraphicFramePr>
        <p:xfrm>
          <a:off x="259772" y="1488754"/>
          <a:ext cx="8624455" cy="5210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48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09896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BMI</a:t>
                      </a:r>
                      <a:r>
                        <a:rPr kumimoji="1" lang="ja-JP" altLang="en-US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kg/m</a:t>
                      </a:r>
                      <a:r>
                        <a:rPr kumimoji="1" lang="en-US" altLang="ja-JP" sz="1600" baseline="30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乳がん（人）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健常（人）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感度（％）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特異度（％）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3938599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18-20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20-22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22-24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24-26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37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26-28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28-30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5835602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30-32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9179774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32-34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05997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34-36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36-38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522035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38-40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7219298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以上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505996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55912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877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5900" y="894413"/>
            <a:ext cx="6172200" cy="857250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66"/>
                </a:solidFill>
              </a:rPr>
              <a:t>計算方法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888585"/>
            <a:ext cx="8064896" cy="3394472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0042"/>
                </a:solidFill>
              </a:rPr>
              <a:t>たとえば、カットオフ値を</a:t>
            </a:r>
            <a:r>
              <a:rPr lang="en-US" altLang="ja-JP" dirty="0">
                <a:solidFill>
                  <a:srgbClr val="000042"/>
                </a:solidFill>
              </a:rPr>
              <a:t>26</a:t>
            </a:r>
            <a:r>
              <a:rPr lang="ja-JP" altLang="en-US" dirty="0">
                <a:solidFill>
                  <a:srgbClr val="000042"/>
                </a:solidFill>
              </a:rPr>
              <a:t>（</a:t>
            </a:r>
            <a:r>
              <a:rPr lang="en-US" altLang="ja-JP" dirty="0">
                <a:solidFill>
                  <a:srgbClr val="000042"/>
                </a:solidFill>
              </a:rPr>
              <a:t>kg/m</a:t>
            </a:r>
            <a:r>
              <a:rPr lang="en-US" altLang="ja-JP" baseline="30000" dirty="0">
                <a:solidFill>
                  <a:srgbClr val="000042"/>
                </a:solidFill>
              </a:rPr>
              <a:t>2</a:t>
            </a:r>
            <a:r>
              <a:rPr lang="ja-JP" altLang="en-US" dirty="0">
                <a:solidFill>
                  <a:srgbClr val="000042"/>
                </a:solidFill>
              </a:rPr>
              <a:t>）</a:t>
            </a:r>
            <a:r>
              <a:rPr kumimoji="1" lang="ja-JP" altLang="en-US" dirty="0">
                <a:solidFill>
                  <a:srgbClr val="000042"/>
                </a:solidFill>
              </a:rPr>
              <a:t>以上にすると・・・？</a:t>
            </a:r>
          </a:p>
        </p:txBody>
      </p:sp>
      <p:graphicFrame>
        <p:nvGraphicFramePr>
          <p:cNvPr id="4" name="コンテンツ プレースホルダー 5"/>
          <p:cNvGraphicFramePr>
            <a:graphicFrameLocks/>
          </p:cNvGraphicFramePr>
          <p:nvPr>
            <p:extLst/>
          </p:nvPr>
        </p:nvGraphicFramePr>
        <p:xfrm>
          <a:off x="2341160" y="2616632"/>
          <a:ext cx="4320478" cy="20522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4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03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88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2881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1176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</a:t>
                      </a:r>
                    </a:p>
                  </a:txBody>
                  <a:tcPr marL="68580" marR="68580" marT="34290" marB="34290" anchor="b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8699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1176">
                <a:tc row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＋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85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117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122218" y="5038751"/>
            <a:ext cx="7159336" cy="1200329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感度　 ＝病気を持った人のうち、その所見がある人の割合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＝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A/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特異度＝病気を持たない人で、その所見がない人の割合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＝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D/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lang="ja-JP" altLang="en-US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29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4585537" y="3660865"/>
            <a:ext cx="280934" cy="288576"/>
            <a:chOff x="4851991" y="1137684"/>
            <a:chExt cx="2160000" cy="2160000"/>
          </a:xfrm>
        </p:grpSpPr>
        <p:sp>
          <p:nvSpPr>
            <p:cNvPr id="8" name="楕円 7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十字形 9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十字形 10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6246342" y="3660865"/>
            <a:ext cx="288032" cy="288577"/>
            <a:chOff x="1903228" y="1137684"/>
            <a:chExt cx="2160000" cy="2160000"/>
          </a:xfrm>
        </p:grpSpPr>
        <p:sp>
          <p:nvSpPr>
            <p:cNvPr id="13" name="楕円 12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楕円 13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楕円 14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アーチ 15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4561419" y="4263034"/>
            <a:ext cx="280934" cy="288576"/>
            <a:chOff x="4851991" y="1137684"/>
            <a:chExt cx="2160000" cy="2160000"/>
          </a:xfrm>
        </p:grpSpPr>
        <p:sp>
          <p:nvSpPr>
            <p:cNvPr id="18" name="楕円 17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5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十字形 19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十字形 20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6243800" y="4223560"/>
            <a:ext cx="288032" cy="288577"/>
            <a:chOff x="1903228" y="1137684"/>
            <a:chExt cx="2160000" cy="2160000"/>
          </a:xfrm>
        </p:grpSpPr>
        <p:sp>
          <p:nvSpPr>
            <p:cNvPr id="23" name="楕円 22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楕円 23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楕円 24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アーチ 25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682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286911"/>
              </p:ext>
            </p:extLst>
          </p:nvPr>
        </p:nvGraphicFramePr>
        <p:xfrm>
          <a:off x="476142" y="2930624"/>
          <a:ext cx="7869350" cy="3425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3870">
                  <a:extLst>
                    <a:ext uri="{9D8B030D-6E8A-4147-A177-3AD203B41FA5}">
                      <a16:colId xmlns="" xmlns:a16="http://schemas.microsoft.com/office/drawing/2014/main" val="113453990"/>
                    </a:ext>
                  </a:extLst>
                </a:gridCol>
                <a:gridCol w="1573870">
                  <a:extLst>
                    <a:ext uri="{9D8B030D-6E8A-4147-A177-3AD203B41FA5}">
                      <a16:colId xmlns="" xmlns:a16="http://schemas.microsoft.com/office/drawing/2014/main" val="2329760570"/>
                    </a:ext>
                  </a:extLst>
                </a:gridCol>
                <a:gridCol w="1573870">
                  <a:extLst>
                    <a:ext uri="{9D8B030D-6E8A-4147-A177-3AD203B41FA5}">
                      <a16:colId xmlns="" xmlns:a16="http://schemas.microsoft.com/office/drawing/2014/main" val="3295308544"/>
                    </a:ext>
                  </a:extLst>
                </a:gridCol>
                <a:gridCol w="1573870">
                  <a:extLst>
                    <a:ext uri="{9D8B030D-6E8A-4147-A177-3AD203B41FA5}">
                      <a16:colId xmlns="" xmlns:a16="http://schemas.microsoft.com/office/drawing/2014/main" val="2372051054"/>
                    </a:ext>
                  </a:extLst>
                </a:gridCol>
                <a:gridCol w="1573870">
                  <a:extLst>
                    <a:ext uri="{9D8B030D-6E8A-4147-A177-3AD203B41FA5}">
                      <a16:colId xmlns="" xmlns:a16="http://schemas.microsoft.com/office/drawing/2014/main" val="1008265565"/>
                    </a:ext>
                  </a:extLst>
                </a:gridCol>
              </a:tblGrid>
              <a:tr h="760410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1889947"/>
                  </a:ext>
                </a:extLst>
              </a:tr>
              <a:tr h="7604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疾患の有無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406617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1703159"/>
                  </a:ext>
                </a:extLst>
              </a:tr>
              <a:tr h="7527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検査結果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陽性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陰性！？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陽性！？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陰性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320769"/>
                  </a:ext>
                </a:extLst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検査の結果≠疾病の有無</a:t>
            </a:r>
            <a:endParaRPr kumimoji="1" lang="ja-JP" altLang="en-US" dirty="0"/>
          </a:p>
        </p:txBody>
      </p:sp>
      <p:grpSp>
        <p:nvGrpSpPr>
          <p:cNvPr id="89" name="グループ化 88"/>
          <p:cNvGrpSpPr/>
          <p:nvPr/>
        </p:nvGrpSpPr>
        <p:grpSpPr>
          <a:xfrm>
            <a:off x="7271183" y="3781371"/>
            <a:ext cx="571348" cy="588764"/>
            <a:chOff x="1903228" y="1137684"/>
            <a:chExt cx="2160000" cy="2160000"/>
          </a:xfrm>
        </p:grpSpPr>
        <p:sp>
          <p:nvSpPr>
            <p:cNvPr id="90" name="楕円 8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楕円 9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楕円 9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アーチ 9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5729488" y="3763474"/>
            <a:ext cx="571348" cy="588764"/>
            <a:chOff x="1903228" y="1137684"/>
            <a:chExt cx="2160000" cy="2160000"/>
          </a:xfrm>
        </p:grpSpPr>
        <p:sp>
          <p:nvSpPr>
            <p:cNvPr id="95" name="楕円 94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楕円 95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楕円 96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アーチ 97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4" name="グループ化 163"/>
          <p:cNvGrpSpPr/>
          <p:nvPr/>
        </p:nvGrpSpPr>
        <p:grpSpPr>
          <a:xfrm>
            <a:off x="4117171" y="3769281"/>
            <a:ext cx="591538" cy="577153"/>
            <a:chOff x="4851991" y="1137684"/>
            <a:chExt cx="2160000" cy="2160000"/>
          </a:xfrm>
        </p:grpSpPr>
        <p:sp>
          <p:nvSpPr>
            <p:cNvPr id="165" name="楕円 16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5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正方形/長方形 16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十字形 16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十字形 16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9" name="グループ化 188"/>
          <p:cNvGrpSpPr/>
          <p:nvPr/>
        </p:nvGrpSpPr>
        <p:grpSpPr>
          <a:xfrm>
            <a:off x="2575476" y="3769280"/>
            <a:ext cx="591538" cy="577153"/>
            <a:chOff x="4851991" y="1137684"/>
            <a:chExt cx="2160000" cy="2160000"/>
          </a:xfrm>
        </p:grpSpPr>
        <p:sp>
          <p:nvSpPr>
            <p:cNvPr id="190" name="楕円 189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十字形 191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十字形 192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4" name="コンテンツ プレースホルダ 2"/>
          <p:cNvSpPr>
            <a:spLocks noGrp="1"/>
          </p:cNvSpPr>
          <p:nvPr>
            <p:ph idx="1"/>
          </p:nvPr>
        </p:nvSpPr>
        <p:spPr>
          <a:xfrm>
            <a:off x="409182" y="1955316"/>
            <a:ext cx="8447810" cy="4575175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solidFill>
                  <a:srgbClr val="000042"/>
                </a:solidFill>
              </a:rPr>
              <a:t>検査</a:t>
            </a:r>
            <a:r>
              <a:rPr kumimoji="1" lang="ja-JP" altLang="en-US" sz="2400" b="1" u="sng" dirty="0">
                <a:solidFill>
                  <a:srgbClr val="000042"/>
                </a:solidFill>
              </a:rPr>
              <a:t>陽性</a:t>
            </a:r>
            <a:r>
              <a:rPr kumimoji="1" lang="ja-JP" altLang="en-US" sz="2400" dirty="0">
                <a:solidFill>
                  <a:srgbClr val="000042"/>
                </a:solidFill>
              </a:rPr>
              <a:t>→</a:t>
            </a:r>
            <a:r>
              <a:rPr lang="ja-JP" altLang="en-US" sz="2400" dirty="0">
                <a:solidFill>
                  <a:srgbClr val="000042"/>
                </a:solidFill>
              </a:rPr>
              <a:t>疾患</a:t>
            </a:r>
            <a:r>
              <a:rPr kumimoji="1" lang="ja-JP" altLang="en-US" sz="2400" dirty="0">
                <a:solidFill>
                  <a:srgbClr val="000042"/>
                </a:solidFill>
              </a:rPr>
              <a:t>ありのことが多いが、ない場合もある</a:t>
            </a:r>
            <a:endParaRPr kumimoji="1" lang="en-US" altLang="ja-JP" sz="2400" dirty="0">
              <a:solidFill>
                <a:srgbClr val="000042"/>
              </a:solidFill>
            </a:endParaRPr>
          </a:p>
          <a:p>
            <a:r>
              <a:rPr lang="ja-JP" altLang="en-US" sz="2400" dirty="0">
                <a:solidFill>
                  <a:srgbClr val="000042"/>
                </a:solidFill>
              </a:rPr>
              <a:t>検査</a:t>
            </a:r>
            <a:r>
              <a:rPr lang="ja-JP" altLang="en-US" sz="2400" b="1" u="sng" dirty="0">
                <a:solidFill>
                  <a:srgbClr val="000042"/>
                </a:solidFill>
              </a:rPr>
              <a:t>陰性</a:t>
            </a:r>
            <a:r>
              <a:rPr lang="ja-JP" altLang="en-US" sz="2400" dirty="0">
                <a:solidFill>
                  <a:srgbClr val="000042"/>
                </a:solidFill>
              </a:rPr>
              <a:t>→疾患なしのことが多いが、ある場合もある</a:t>
            </a:r>
            <a:endParaRPr lang="en-US" altLang="ja-JP" sz="2400" dirty="0">
              <a:solidFill>
                <a:srgbClr val="000042"/>
              </a:solidFill>
            </a:endParaRPr>
          </a:p>
        </p:txBody>
      </p:sp>
      <p:sp>
        <p:nvSpPr>
          <p:cNvPr id="195" name="正方形/長方形 194"/>
          <p:cNvSpPr/>
          <p:nvPr/>
        </p:nvSpPr>
        <p:spPr>
          <a:xfrm>
            <a:off x="348095" y="1823309"/>
            <a:ext cx="8447809" cy="1014072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pic>
        <p:nvPicPr>
          <p:cNvPr id="1026" name="Picture 2" descr="右クリックでイラストを保存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643" y="4739476"/>
            <a:ext cx="780262" cy="76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右クリックでイラストを保存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979" y="4717159"/>
            <a:ext cx="780262" cy="76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右クリックでイラストを保存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649" y="4662938"/>
            <a:ext cx="780262" cy="76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右クリックでイラストを保存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726" y="4650534"/>
            <a:ext cx="780262" cy="76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sp>
        <p:nvSpPr>
          <p:cNvPr id="4" name="思考の吹き出し: 雲形 3"/>
          <p:cNvSpPr/>
          <p:nvPr/>
        </p:nvSpPr>
        <p:spPr>
          <a:xfrm>
            <a:off x="2443643" y="2905871"/>
            <a:ext cx="2795234" cy="802561"/>
          </a:xfrm>
          <a:prstGeom prst="cloudCallout">
            <a:avLst>
              <a:gd name="adj1" fmla="val -19861"/>
              <a:gd name="adj2" fmla="val 7142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具合悪い・・</a:t>
            </a:r>
            <a:endParaRPr kumimoji="1"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熱がある・・</a:t>
            </a:r>
            <a:endParaRPr kumimoji="1" lang="ja-JP" altLang="en-US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楕円 4"/>
          <p:cNvSpPr/>
          <p:nvPr/>
        </p:nvSpPr>
        <p:spPr>
          <a:xfrm>
            <a:off x="3967690" y="3681738"/>
            <a:ext cx="180074" cy="11423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/>
          <p:cNvSpPr/>
          <p:nvPr/>
        </p:nvSpPr>
        <p:spPr>
          <a:xfrm>
            <a:off x="4035776" y="3754770"/>
            <a:ext cx="108000" cy="1080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 flipH="1" flipV="1">
            <a:off x="4116180" y="3850387"/>
            <a:ext cx="71996" cy="5678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吹き出し: 四角形 6"/>
          <p:cNvSpPr/>
          <p:nvPr/>
        </p:nvSpPr>
        <p:spPr>
          <a:xfrm>
            <a:off x="5802838" y="3130919"/>
            <a:ext cx="1817162" cy="498830"/>
          </a:xfrm>
          <a:prstGeom prst="wedgeRectCallout">
            <a:avLst>
              <a:gd name="adj1" fmla="val -15242"/>
              <a:gd name="adj2" fmla="val 45658"/>
            </a:avLst>
          </a:prstGeom>
          <a:solidFill>
            <a:srgbClr val="FFFFCC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元気いっぱい！</a:t>
            </a:r>
          </a:p>
        </p:txBody>
      </p:sp>
      <p:sp>
        <p:nvSpPr>
          <p:cNvPr id="8" name="爆発: 14 pt 7"/>
          <p:cNvSpPr/>
          <p:nvPr/>
        </p:nvSpPr>
        <p:spPr>
          <a:xfrm>
            <a:off x="4057727" y="6056687"/>
            <a:ext cx="1984926" cy="802836"/>
          </a:xfrm>
          <a:prstGeom prst="irregularSeal2">
            <a:avLst/>
          </a:prstGeom>
          <a:solidFill>
            <a:schemeClr val="bg1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80776" y="633181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なんで！？</a:t>
            </a:r>
          </a:p>
        </p:txBody>
      </p:sp>
    </p:spTree>
    <p:extLst>
      <p:ext uri="{BB962C8B-B14F-4D97-AF65-F5344CB8AC3E}">
        <p14:creationId xmlns:p14="http://schemas.microsoft.com/office/powerpoint/2010/main" val="33821825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964994"/>
              </p:ext>
            </p:extLst>
          </p:nvPr>
        </p:nvGraphicFramePr>
        <p:xfrm>
          <a:off x="259772" y="1488754"/>
          <a:ext cx="8624455" cy="5210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48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2489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09896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BMI</a:t>
                      </a:r>
                      <a:r>
                        <a:rPr kumimoji="1" lang="ja-JP" altLang="en-US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kg/m</a:t>
                      </a:r>
                      <a:r>
                        <a:rPr kumimoji="1" lang="en-US" altLang="ja-JP" sz="1600" baseline="30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乳がん（人）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健常（人）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感度（％）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特異度（％）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3938599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18-20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20-22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22-24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99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11.5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24-26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37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95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41.5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26-28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85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28-30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66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73.5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5835602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30-32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47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86.5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9179774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32-34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34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91.5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05997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34-36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36-38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97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522035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38-40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未満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98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7219298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以上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99.5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505996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200</a:t>
                      </a:r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rgbClr val="0000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55912963"/>
                  </a:ext>
                </a:extLst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9592" y="691948"/>
            <a:ext cx="7344816" cy="85725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66"/>
                </a:solidFill>
              </a:rPr>
              <a:t>まずは感度と特異度の計算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9308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0066"/>
                </a:solidFill>
              </a:rPr>
              <a:t>ROC</a:t>
            </a:r>
            <a:r>
              <a:rPr kumimoji="1" lang="ja-JP" altLang="en-US" dirty="0">
                <a:solidFill>
                  <a:srgbClr val="FF0066"/>
                </a:solidFill>
              </a:rPr>
              <a:t>曲線をかいてみよう！</a:t>
            </a: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573775" y="1916832"/>
          <a:ext cx="3996460" cy="367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8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</a:tblGrid>
              <a:tr h="183620"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249742" y="1754814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1</a:t>
            </a:r>
            <a:endParaRPr lang="ja-JP" altLang="en-US" sz="135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65766" y="5589240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1</a:t>
            </a:r>
            <a:endParaRPr lang="ja-JP" altLang="en-US" sz="135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03748" y="5373216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0</a:t>
            </a:r>
            <a:endParaRPr lang="ja-JP" altLang="en-US" sz="135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70222" y="5535234"/>
            <a:ext cx="37175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dirty="0"/>
              <a:t>0</a:t>
            </a:r>
            <a:endParaRPr lang="ja-JP" altLang="en-US" sz="135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43065" y="5723751"/>
            <a:ext cx="70403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dirty="0"/>
              <a:t>特異度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5455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0066"/>
                </a:solidFill>
              </a:rPr>
              <a:t>ROC</a:t>
            </a:r>
            <a:r>
              <a:rPr kumimoji="1" lang="ja-JP" altLang="en-US" dirty="0">
                <a:solidFill>
                  <a:srgbClr val="FF0066"/>
                </a:solidFill>
              </a:rPr>
              <a:t>曲線をかいてみよう！</a:t>
            </a:r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195360"/>
              </p:ext>
            </p:extLst>
          </p:nvPr>
        </p:nvGraphicFramePr>
        <p:xfrm>
          <a:off x="2573775" y="1916832"/>
          <a:ext cx="3996460" cy="367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16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199823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</a:tblGrid>
              <a:tr h="183620"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83620"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249742" y="1754814"/>
            <a:ext cx="312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lang="ja-JP" altLang="en-US" sz="1600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65766" y="5589240"/>
            <a:ext cx="312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lang="ja-JP" altLang="en-US" sz="1600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03748" y="5373216"/>
            <a:ext cx="312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endParaRPr lang="ja-JP" altLang="en-US" sz="1600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70222" y="5535234"/>
            <a:ext cx="371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endParaRPr lang="ja-JP" altLang="en-US" sz="1600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43065" y="5723751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特異度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87063" y="3221251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6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感度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32</a:t>
            </a:fld>
            <a:endParaRPr kumimoji="1" lang="ja-JP" altLang="en-US"/>
          </a:p>
        </p:txBody>
      </p:sp>
      <p:sp>
        <p:nvSpPr>
          <p:cNvPr id="10" name="楕円 9"/>
          <p:cNvSpPr/>
          <p:nvPr/>
        </p:nvSpPr>
        <p:spPr>
          <a:xfrm>
            <a:off x="6420036" y="1890047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6304365" y="1876656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4482000" y="2407033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/>
          <p:cNvSpPr/>
          <p:nvPr/>
        </p:nvSpPr>
        <p:spPr>
          <a:xfrm>
            <a:off x="3100621" y="3492920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/>
          <p:cNvSpPr/>
          <p:nvPr/>
        </p:nvSpPr>
        <p:spPr>
          <a:xfrm>
            <a:off x="2509773" y="5436017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/>
          <p:cNvSpPr/>
          <p:nvPr/>
        </p:nvSpPr>
        <p:spPr>
          <a:xfrm>
            <a:off x="2532524" y="5321300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/>
          <p:cNvSpPr/>
          <p:nvPr/>
        </p:nvSpPr>
        <p:spPr>
          <a:xfrm>
            <a:off x="6330036" y="1862439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/>
          <p:cNvSpPr/>
          <p:nvPr/>
        </p:nvSpPr>
        <p:spPr>
          <a:xfrm>
            <a:off x="6302164" y="1952447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/>
          <p:cNvSpPr/>
          <p:nvPr/>
        </p:nvSpPr>
        <p:spPr>
          <a:xfrm>
            <a:off x="5280500" y="2003368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/>
          <p:cNvSpPr/>
          <p:nvPr/>
        </p:nvSpPr>
        <p:spPr>
          <a:xfrm>
            <a:off x="3598641" y="3108955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/>
          <p:cNvSpPr/>
          <p:nvPr/>
        </p:nvSpPr>
        <p:spPr>
          <a:xfrm>
            <a:off x="2778672" y="4761849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/>
          <p:nvPr/>
        </p:nvSpPr>
        <p:spPr>
          <a:xfrm>
            <a:off x="2587959" y="5217908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/>
          <p:cNvSpPr/>
          <p:nvPr/>
        </p:nvSpPr>
        <p:spPr>
          <a:xfrm>
            <a:off x="2877213" y="4290442"/>
            <a:ext cx="180000" cy="180000"/>
          </a:xfrm>
          <a:prstGeom prst="ellipse">
            <a:avLst/>
          </a:prstGeom>
          <a:solidFill>
            <a:srgbClr val="000046"/>
          </a:solidFill>
          <a:ln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63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318349"/>
              </p:ext>
            </p:extLst>
          </p:nvPr>
        </p:nvGraphicFramePr>
        <p:xfrm>
          <a:off x="1598115" y="1767792"/>
          <a:ext cx="5621481" cy="2559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6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169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169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18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924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180">
                <a:tc rowSpan="2"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＋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（真陽性）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（偽陽性）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18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（偽陰性）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（真陰性）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C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406236" y="5153465"/>
            <a:ext cx="83952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真陽性</a:t>
            </a:r>
            <a:r>
              <a:rPr lang="ja-JP" altLang="en-US" sz="2400" b="1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＝疾患あり、検査陽性  </a:t>
            </a:r>
            <a:r>
              <a:rPr lang="ja-JP" altLang="en-US" sz="24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偽陽性</a:t>
            </a:r>
            <a:r>
              <a:rPr lang="ja-JP" altLang="en-US" sz="2400" b="1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＝疾患なし、検査陽性</a:t>
            </a:r>
            <a:endParaRPr lang="en-US" altLang="ja-JP" sz="2400" b="1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偽陰性</a:t>
            </a:r>
            <a:r>
              <a:rPr lang="ja-JP" altLang="en-US" sz="2400" b="1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＝疾患あり、検査陰性  </a:t>
            </a: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真陰性</a:t>
            </a:r>
            <a:r>
              <a:rPr lang="ja-JP" altLang="en-US" sz="2400" b="1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＝疾患なし、検査陰性</a:t>
            </a:r>
            <a:endParaRPr lang="en-US" altLang="ja-JP" sz="2400" b="1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疾病の有無と検査結果の実際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4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4603860" y="3100347"/>
            <a:ext cx="280934" cy="288576"/>
            <a:chOff x="4851991" y="1137684"/>
            <a:chExt cx="2160000" cy="2160000"/>
          </a:xfrm>
        </p:grpSpPr>
        <p:sp>
          <p:nvSpPr>
            <p:cNvPr id="9" name="楕円 8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十字形 10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十字形 11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6822814" y="3100347"/>
            <a:ext cx="288032" cy="288577"/>
            <a:chOff x="1903228" y="1137684"/>
            <a:chExt cx="2160000" cy="2160000"/>
          </a:xfrm>
        </p:grpSpPr>
        <p:sp>
          <p:nvSpPr>
            <p:cNvPr id="14" name="楕円 1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楕円 1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楕円 1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アーチ 1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603860" y="3822361"/>
            <a:ext cx="280934" cy="288576"/>
            <a:chOff x="4851991" y="1137684"/>
            <a:chExt cx="2160000" cy="2160000"/>
          </a:xfrm>
        </p:grpSpPr>
        <p:sp>
          <p:nvSpPr>
            <p:cNvPr id="19" name="楕円 18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5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十字形 20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十字形 21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6847872" y="3819299"/>
            <a:ext cx="288032" cy="288577"/>
            <a:chOff x="1903228" y="1137684"/>
            <a:chExt cx="2160000" cy="2160000"/>
          </a:xfrm>
        </p:grpSpPr>
        <p:sp>
          <p:nvSpPr>
            <p:cNvPr id="24" name="楕円 2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楕円 2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楕円 2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アーチ 2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173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だから検査にも指標が必要！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u="sng" dirty="0"/>
              <a:t>感度</a:t>
            </a:r>
            <a:r>
              <a:rPr kumimoji="1" lang="ja-JP" altLang="en-US" dirty="0"/>
              <a:t>：</a:t>
            </a:r>
            <a:r>
              <a:rPr lang="ja-JP" altLang="en-US" dirty="0">
                <a:solidFill>
                  <a:srgbClr val="000042"/>
                </a:solidFill>
              </a:rPr>
              <a:t>疾患を持った人のうち、その所見がある人の割合</a:t>
            </a:r>
            <a:endParaRPr kumimoji="1" lang="en-US" altLang="ja-JP" dirty="0"/>
          </a:p>
          <a:p>
            <a:r>
              <a:rPr lang="ja-JP" altLang="en-US" b="1" u="sng" dirty="0"/>
              <a:t>特異度</a:t>
            </a:r>
            <a:r>
              <a:rPr lang="ja-JP" altLang="en-US" dirty="0"/>
              <a:t>：疾患</a:t>
            </a:r>
            <a:r>
              <a:rPr lang="ja-JP" altLang="en-US" dirty="0">
                <a:solidFill>
                  <a:srgbClr val="000042"/>
                </a:solidFill>
              </a:rPr>
              <a:t>を持たない人で、その所見がない人の割合</a:t>
            </a:r>
            <a:endParaRPr lang="en-US" altLang="ja-JP" dirty="0">
              <a:solidFill>
                <a:srgbClr val="000042"/>
              </a:solidFill>
            </a:endParaRPr>
          </a:p>
          <a:p>
            <a:endParaRPr kumimoji="1" lang="en-US" altLang="ja-JP" dirty="0">
              <a:solidFill>
                <a:srgbClr val="000042"/>
              </a:solidFill>
            </a:endParaRPr>
          </a:p>
          <a:p>
            <a:r>
              <a:rPr lang="ja-JP" altLang="en-US" dirty="0">
                <a:solidFill>
                  <a:srgbClr val="000042"/>
                </a:solidFill>
              </a:rPr>
              <a:t>上記</a:t>
            </a:r>
            <a:r>
              <a:rPr lang="en-US" altLang="ja-JP" dirty="0">
                <a:solidFill>
                  <a:srgbClr val="000042"/>
                </a:solidFill>
              </a:rPr>
              <a:t>2</a:t>
            </a:r>
            <a:r>
              <a:rPr lang="ja-JP" altLang="en-US" dirty="0" err="1">
                <a:solidFill>
                  <a:srgbClr val="000042"/>
                </a:solidFill>
              </a:rPr>
              <a:t>つの</a:t>
            </a:r>
            <a:r>
              <a:rPr lang="ja-JP" altLang="en-US" dirty="0">
                <a:solidFill>
                  <a:srgbClr val="000042"/>
                </a:solidFill>
              </a:rPr>
              <a:t>指標で検査の特性を判断する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2239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9562" y="720348"/>
            <a:ext cx="7044876" cy="857250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rgbClr val="FF0066"/>
                </a:solidFill>
              </a:rPr>
              <a:t>検査の精度（</a:t>
            </a:r>
            <a:r>
              <a:rPr kumimoji="1" lang="ja-JP" altLang="en-US" dirty="0">
                <a:solidFill>
                  <a:srgbClr val="FF0066"/>
                </a:solidFill>
              </a:rPr>
              <a:t>感度・特異度）</a:t>
            </a: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024917"/>
              </p:ext>
            </p:extLst>
          </p:nvPr>
        </p:nvGraphicFramePr>
        <p:xfrm>
          <a:off x="1620981" y="1378690"/>
          <a:ext cx="5621481" cy="2559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6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169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169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18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924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180">
                <a:tc rowSpan="2"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＋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（真陽性）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（偽陽性）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18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（偽陰性）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（真陰性）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72218" y="4556973"/>
            <a:ext cx="82910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u="sng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感度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＝病気を持った人のうち、その所見がある人の割合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＝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A/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u="sng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特異度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＝病気を持たない人で、その所見がない人の割合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＝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D/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6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4694172" y="2885859"/>
            <a:ext cx="280934" cy="288576"/>
            <a:chOff x="4851991" y="1137684"/>
            <a:chExt cx="2160000" cy="2160000"/>
          </a:xfrm>
        </p:grpSpPr>
        <p:sp>
          <p:nvSpPr>
            <p:cNvPr id="9" name="楕円 8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十字形 10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十字形 11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6890548" y="2885859"/>
            <a:ext cx="288032" cy="288577"/>
            <a:chOff x="1903228" y="1137684"/>
            <a:chExt cx="2160000" cy="2160000"/>
          </a:xfrm>
        </p:grpSpPr>
        <p:sp>
          <p:nvSpPr>
            <p:cNvPr id="14" name="楕円 1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楕円 1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楕円 1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アーチ 1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694172" y="3607873"/>
            <a:ext cx="280934" cy="288576"/>
            <a:chOff x="4851991" y="1137684"/>
            <a:chExt cx="2160000" cy="2160000"/>
          </a:xfrm>
        </p:grpSpPr>
        <p:sp>
          <p:nvSpPr>
            <p:cNvPr id="19" name="楕円 18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5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十字形 20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十字形 21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6915606" y="3604811"/>
            <a:ext cx="288032" cy="288577"/>
            <a:chOff x="1903228" y="1137684"/>
            <a:chExt cx="2160000" cy="2160000"/>
          </a:xfrm>
        </p:grpSpPr>
        <p:sp>
          <p:nvSpPr>
            <p:cNvPr id="24" name="楕円 23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楕円 24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楕円 25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アーチ 26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098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9562" y="720348"/>
            <a:ext cx="7044876" cy="857250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rgbClr val="FF0066"/>
                </a:solidFill>
              </a:rPr>
              <a:t>検査の精度（</a:t>
            </a:r>
            <a:r>
              <a:rPr kumimoji="1" lang="ja-JP" altLang="en-US" dirty="0">
                <a:solidFill>
                  <a:srgbClr val="FF0066"/>
                </a:solidFill>
              </a:rPr>
              <a:t>感度・特異度）</a:t>
            </a: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/>
          </p:nvPr>
        </p:nvGraphicFramePr>
        <p:xfrm>
          <a:off x="1620981" y="1378690"/>
          <a:ext cx="5621481" cy="2559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6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169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169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18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924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180">
                <a:tc rowSpan="2"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＋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（真陽性）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（偽陽性）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18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（偽陰性）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（真陰性）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72218" y="4556973"/>
            <a:ext cx="82910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u="sng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感度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＝病気を持った人のうち、その所見がある人の割合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＝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A/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u="sng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特異度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＝病気を持たない人で、その所見がない人の割合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＝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D/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角丸四角形 2"/>
          <p:cNvSpPr/>
          <p:nvPr/>
        </p:nvSpPr>
        <p:spPr>
          <a:xfrm>
            <a:off x="2771800" y="1821920"/>
            <a:ext cx="2261382" cy="2372045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7"/>
          <p:cNvSpPr/>
          <p:nvPr/>
        </p:nvSpPr>
        <p:spPr>
          <a:xfrm>
            <a:off x="762317" y="4509120"/>
            <a:ext cx="893617" cy="48845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8"/>
          <p:cNvSpPr/>
          <p:nvPr/>
        </p:nvSpPr>
        <p:spPr>
          <a:xfrm>
            <a:off x="2884690" y="2645070"/>
            <a:ext cx="1759318" cy="48845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4694172" y="2885859"/>
            <a:ext cx="280934" cy="288576"/>
            <a:chOff x="4851991" y="1137684"/>
            <a:chExt cx="2160000" cy="2160000"/>
          </a:xfrm>
        </p:grpSpPr>
        <p:sp>
          <p:nvSpPr>
            <p:cNvPr id="12" name="楕円 1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十字形 1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十字形 1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6890548" y="2885859"/>
            <a:ext cx="288032" cy="288577"/>
            <a:chOff x="1903228" y="1137684"/>
            <a:chExt cx="2160000" cy="2160000"/>
          </a:xfrm>
        </p:grpSpPr>
        <p:sp>
          <p:nvSpPr>
            <p:cNvPr id="17" name="楕円 1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楕円 1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楕円 1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アーチ 1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4694172" y="3607873"/>
            <a:ext cx="280934" cy="288576"/>
            <a:chOff x="4851991" y="1137684"/>
            <a:chExt cx="2160000" cy="2160000"/>
          </a:xfrm>
        </p:grpSpPr>
        <p:sp>
          <p:nvSpPr>
            <p:cNvPr id="22" name="楕円 21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5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十字形 23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十字形 24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915606" y="3604811"/>
            <a:ext cx="288032" cy="288577"/>
            <a:chOff x="1903228" y="1137684"/>
            <a:chExt cx="2160000" cy="2160000"/>
          </a:xfrm>
        </p:grpSpPr>
        <p:sp>
          <p:nvSpPr>
            <p:cNvPr id="27" name="楕円 26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楕円 27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楕円 28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アーチ 29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8173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9562" y="720348"/>
            <a:ext cx="7044876" cy="857250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rgbClr val="FF0066"/>
                </a:solidFill>
              </a:rPr>
              <a:t>検査の精度（</a:t>
            </a:r>
            <a:r>
              <a:rPr kumimoji="1" lang="ja-JP" altLang="en-US" dirty="0">
                <a:solidFill>
                  <a:srgbClr val="FF0066"/>
                </a:solidFill>
              </a:rPr>
              <a:t>感度・特異度）</a:t>
            </a: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/>
          </p:nvPr>
        </p:nvGraphicFramePr>
        <p:xfrm>
          <a:off x="1620981" y="1378690"/>
          <a:ext cx="5621481" cy="2559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6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169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169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18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924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180">
                <a:tc rowSpan="2"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＋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（真陽性）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（偽陽性）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718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（偽陰性）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</a:t>
                      </a:r>
                      <a:r>
                        <a:rPr kumimoji="1" lang="ja-JP" altLang="en-US" sz="2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（真陰性）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72218" y="4556973"/>
            <a:ext cx="82910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u="sng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感度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＝病気を持った人のうち、その所見がある人の割合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＝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A/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u="sng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特異度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＝病気を持たない人で、その所見がない人の割合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＝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D/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lang="ja-JP" altLang="en-US" sz="2400" dirty="0">
                <a:solidFill>
                  <a:srgbClr val="00004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2400" dirty="0">
              <a:solidFill>
                <a:srgbClr val="00004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A9E2-FC48-4EEB-982B-DF76C69DF7F5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1" name="角丸四角形 2"/>
          <p:cNvSpPr/>
          <p:nvPr/>
        </p:nvSpPr>
        <p:spPr>
          <a:xfrm>
            <a:off x="5076056" y="1807315"/>
            <a:ext cx="2166406" cy="2360556"/>
          </a:xfrm>
          <a:prstGeom prst="roundRect">
            <a:avLst/>
          </a:prstGeom>
          <a:noFill/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7"/>
          <p:cNvSpPr/>
          <p:nvPr/>
        </p:nvSpPr>
        <p:spPr>
          <a:xfrm>
            <a:off x="777461" y="5211600"/>
            <a:ext cx="1061730" cy="488456"/>
          </a:xfrm>
          <a:prstGeom prst="roundRect">
            <a:avLst/>
          </a:prstGeom>
          <a:noFill/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8"/>
          <p:cNvSpPr/>
          <p:nvPr/>
        </p:nvSpPr>
        <p:spPr>
          <a:xfrm>
            <a:off x="5163013" y="3327704"/>
            <a:ext cx="1713243" cy="461336"/>
          </a:xfrm>
          <a:prstGeom prst="roundRect">
            <a:avLst/>
          </a:prstGeom>
          <a:noFill/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4" name="グループ化 33"/>
          <p:cNvGrpSpPr/>
          <p:nvPr/>
        </p:nvGrpSpPr>
        <p:grpSpPr>
          <a:xfrm>
            <a:off x="4694172" y="2885859"/>
            <a:ext cx="280934" cy="288576"/>
            <a:chOff x="4851991" y="1137684"/>
            <a:chExt cx="2160000" cy="2160000"/>
          </a:xfrm>
        </p:grpSpPr>
        <p:sp>
          <p:nvSpPr>
            <p:cNvPr id="35" name="楕円 3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十字形 3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十字形 3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6890548" y="2885859"/>
            <a:ext cx="288032" cy="288577"/>
            <a:chOff x="1903228" y="1137684"/>
            <a:chExt cx="2160000" cy="2160000"/>
          </a:xfrm>
        </p:grpSpPr>
        <p:sp>
          <p:nvSpPr>
            <p:cNvPr id="40" name="楕円 3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楕円 4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楕円 4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アーチ 4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4694172" y="3607873"/>
            <a:ext cx="280934" cy="288576"/>
            <a:chOff x="4851991" y="1137684"/>
            <a:chExt cx="2160000" cy="2160000"/>
          </a:xfrm>
        </p:grpSpPr>
        <p:sp>
          <p:nvSpPr>
            <p:cNvPr id="45" name="楕円 44"/>
            <p:cNvSpPr/>
            <p:nvPr/>
          </p:nvSpPr>
          <p:spPr>
            <a:xfrm>
              <a:off x="4851991" y="1137684"/>
              <a:ext cx="2160000" cy="2160000"/>
            </a:xfrm>
            <a:prstGeom prst="ellipse">
              <a:avLst/>
            </a:prstGeom>
            <a:solidFill>
              <a:srgbClr val="FFE5FF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5112624" y="2166384"/>
              <a:ext cx="1623233" cy="77883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十字形 46"/>
            <p:cNvSpPr/>
            <p:nvPr/>
          </p:nvSpPr>
          <p:spPr>
            <a:xfrm rot="2630339">
              <a:off x="5161986" y="1712893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十字形 47"/>
            <p:cNvSpPr/>
            <p:nvPr/>
          </p:nvSpPr>
          <p:spPr>
            <a:xfrm rot="2630339">
              <a:off x="6296441" y="1709835"/>
              <a:ext cx="401938" cy="424789"/>
            </a:xfrm>
            <a:prstGeom prst="plus">
              <a:avLst>
                <a:gd name="adj" fmla="val 38853"/>
              </a:avLst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6915606" y="3604811"/>
            <a:ext cx="288032" cy="288577"/>
            <a:chOff x="1903228" y="1137684"/>
            <a:chExt cx="2160000" cy="2160000"/>
          </a:xfrm>
        </p:grpSpPr>
        <p:sp>
          <p:nvSpPr>
            <p:cNvPr id="50" name="楕円 49"/>
            <p:cNvSpPr/>
            <p:nvPr/>
          </p:nvSpPr>
          <p:spPr>
            <a:xfrm>
              <a:off x="1903228" y="1137684"/>
              <a:ext cx="2160000" cy="21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楕円 50"/>
            <p:cNvSpPr/>
            <p:nvPr/>
          </p:nvSpPr>
          <p:spPr>
            <a:xfrm>
              <a:off x="2466751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楕円 51"/>
            <p:cNvSpPr/>
            <p:nvPr/>
          </p:nvSpPr>
          <p:spPr>
            <a:xfrm>
              <a:off x="3310265" y="2166384"/>
              <a:ext cx="233917" cy="233916"/>
            </a:xfrm>
            <a:prstGeom prst="ellipse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アーチ 52"/>
            <p:cNvSpPr/>
            <p:nvPr/>
          </p:nvSpPr>
          <p:spPr>
            <a:xfrm rot="10800000">
              <a:off x="2466750" y="2498652"/>
              <a:ext cx="1077431" cy="489097"/>
            </a:xfrm>
            <a:prstGeom prst="blockArc">
              <a:avLst/>
            </a:prstGeom>
            <a:solidFill>
              <a:srgbClr val="000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9176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" y="3836723"/>
            <a:ext cx="9144000" cy="259772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" y="1527851"/>
            <a:ext cx="9144000" cy="2324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54993"/>
            <a:ext cx="8229600" cy="936104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66"/>
                </a:solidFill>
              </a:rPr>
              <a:t>感度・特異度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899" y="1725278"/>
            <a:ext cx="6681355" cy="4987636"/>
          </a:xfrm>
        </p:spPr>
        <p:txBody>
          <a:bodyPr>
            <a:normAutofit fontScale="62500" lnSpcReduction="20000"/>
          </a:bodyPr>
          <a:lstStyle/>
          <a:p>
            <a:r>
              <a:rPr kumimoji="1" lang="ja-JP" altLang="en-US" b="1" u="sng" dirty="0">
                <a:solidFill>
                  <a:srgbClr val="000042"/>
                </a:solidFill>
              </a:rPr>
              <a:t>感度が高い</a:t>
            </a:r>
            <a:endParaRPr kumimoji="1" lang="en-US" altLang="ja-JP" b="1" u="sng" dirty="0">
              <a:solidFill>
                <a:srgbClr val="000042"/>
              </a:solidFill>
            </a:endParaRPr>
          </a:p>
          <a:p>
            <a:pPr lvl="1"/>
            <a:r>
              <a:rPr lang="ja-JP" altLang="en-US" dirty="0">
                <a:solidFill>
                  <a:srgbClr val="000042"/>
                </a:solidFill>
              </a:rPr>
              <a:t>偽陰性が少ない</a:t>
            </a:r>
            <a:endParaRPr lang="en-US" altLang="ja-JP" dirty="0">
              <a:solidFill>
                <a:srgbClr val="000042"/>
              </a:solidFill>
            </a:endParaRPr>
          </a:p>
          <a:p>
            <a:pPr lvl="1"/>
            <a:r>
              <a:rPr lang="ja-JP" altLang="en-US" b="1" dirty="0"/>
              <a:t>疾患がある人を、疾患ありと診断できるか</a:t>
            </a:r>
            <a:endParaRPr lang="en-US" altLang="ja-JP" b="1" dirty="0">
              <a:solidFill>
                <a:srgbClr val="000042"/>
              </a:solidFill>
            </a:endParaRPr>
          </a:p>
          <a:p>
            <a:pPr lvl="1"/>
            <a:r>
              <a:rPr lang="ja-JP" altLang="en-US" dirty="0">
                <a:solidFill>
                  <a:srgbClr val="000042"/>
                </a:solidFill>
              </a:rPr>
              <a:t>検査結果陰性の時に威力を発揮し、除外診断に有用</a:t>
            </a:r>
            <a:endParaRPr lang="en-US" altLang="ja-JP" dirty="0">
              <a:solidFill>
                <a:srgbClr val="000042"/>
              </a:solidFill>
            </a:endParaRPr>
          </a:p>
          <a:p>
            <a:pPr lvl="1"/>
            <a:r>
              <a:rPr lang="ja-JP" altLang="en-US" dirty="0">
                <a:solidFill>
                  <a:srgbClr val="000042"/>
                </a:solidFill>
              </a:rPr>
              <a:t>感度が高い検査＝この検査が陰性であればその病気を持っている</a:t>
            </a:r>
            <a:r>
              <a:rPr lang="ja-JP" altLang="en-US" dirty="0"/>
              <a:t>確率</a:t>
            </a:r>
            <a:r>
              <a:rPr lang="ja-JP" altLang="en-US" dirty="0">
                <a:solidFill>
                  <a:srgbClr val="000042"/>
                </a:solidFill>
              </a:rPr>
              <a:t>は非常に小さい！</a:t>
            </a:r>
            <a:endParaRPr lang="en-US" altLang="ja-JP" dirty="0">
              <a:solidFill>
                <a:srgbClr val="000042"/>
              </a:solidFill>
            </a:endParaRPr>
          </a:p>
          <a:p>
            <a:pPr lvl="1"/>
            <a:r>
              <a:rPr lang="ja-JP" altLang="en-US" dirty="0"/>
              <a:t>感度</a:t>
            </a:r>
            <a:r>
              <a:rPr lang="en-US" altLang="ja-JP" dirty="0"/>
              <a:t>99</a:t>
            </a:r>
            <a:r>
              <a:rPr lang="ja-JP" altLang="en-US" dirty="0"/>
              <a:t>％：患者さん</a:t>
            </a:r>
            <a:r>
              <a:rPr lang="en-US" altLang="ja-JP" dirty="0"/>
              <a:t>100</a:t>
            </a:r>
            <a:r>
              <a:rPr lang="ja-JP" altLang="en-US" dirty="0"/>
              <a:t>人を診察すれば、</a:t>
            </a:r>
            <a:r>
              <a:rPr lang="en-US" altLang="ja-JP" dirty="0"/>
              <a:t>99</a:t>
            </a:r>
            <a:r>
              <a:rPr lang="ja-JP" altLang="en-US" dirty="0"/>
              <a:t>人に所見が見られ、疾患があるのに所見が見られない人は１人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r>
              <a:rPr lang="ja-JP" altLang="en-US" b="1" u="sng" dirty="0">
                <a:solidFill>
                  <a:srgbClr val="000042"/>
                </a:solidFill>
              </a:rPr>
              <a:t>特異度が高い</a:t>
            </a:r>
            <a:endParaRPr lang="en-US" altLang="ja-JP" b="1" u="sng" dirty="0">
              <a:solidFill>
                <a:srgbClr val="000042"/>
              </a:solidFill>
            </a:endParaRPr>
          </a:p>
          <a:p>
            <a:pPr lvl="1"/>
            <a:r>
              <a:rPr lang="ja-JP" altLang="en-US" dirty="0"/>
              <a:t>偽陽性が少ない</a:t>
            </a:r>
            <a:endParaRPr lang="en-US" altLang="ja-JP" dirty="0"/>
          </a:p>
          <a:p>
            <a:pPr lvl="1"/>
            <a:r>
              <a:rPr lang="ja-JP" altLang="en-US" b="1" dirty="0"/>
              <a:t>疾患がない人を、きちんと健康と診断できるか</a:t>
            </a:r>
            <a:endParaRPr lang="en-US" altLang="ja-JP" b="1" dirty="0"/>
          </a:p>
          <a:p>
            <a:pPr lvl="1"/>
            <a:r>
              <a:rPr lang="ja-JP" altLang="en-US" dirty="0"/>
              <a:t>検査結果陽性の時に威力を発揮し、確定診断に有用</a:t>
            </a:r>
            <a:endParaRPr lang="en-US" altLang="ja-JP" dirty="0"/>
          </a:p>
          <a:p>
            <a:pPr lvl="1"/>
            <a:r>
              <a:rPr lang="ja-JP" altLang="en-US" dirty="0"/>
              <a:t>特異度が高い検査＝その検査が陽性であればその病気を持っている確率は非常に高い！</a:t>
            </a:r>
            <a:endParaRPr lang="en-US" altLang="ja-JP" dirty="0"/>
          </a:p>
          <a:p>
            <a:pPr lvl="1"/>
            <a:r>
              <a:rPr lang="ja-JP" altLang="en-US" dirty="0"/>
              <a:t>特異度</a:t>
            </a:r>
            <a:r>
              <a:rPr lang="en-US" altLang="ja-JP" dirty="0"/>
              <a:t>99</a:t>
            </a:r>
            <a:r>
              <a:rPr lang="ja-JP" altLang="en-US" dirty="0"/>
              <a:t>％：</a:t>
            </a:r>
            <a:r>
              <a:rPr lang="en-US" altLang="ja-JP" dirty="0"/>
              <a:t>100</a:t>
            </a:r>
            <a:r>
              <a:rPr lang="ja-JP" altLang="en-US" dirty="0"/>
              <a:t>人の健康な人を診察すると、</a:t>
            </a:r>
            <a:r>
              <a:rPr lang="en-US" altLang="ja-JP" dirty="0"/>
              <a:t>99</a:t>
            </a:r>
            <a:r>
              <a:rPr lang="ja-JP" altLang="en-US" dirty="0"/>
              <a:t>人に所見が見られない</a:t>
            </a:r>
          </a:p>
          <a:p>
            <a:endParaRPr kumimoji="1" lang="ja-JP" altLang="en-US" dirty="0">
              <a:solidFill>
                <a:srgbClr val="000042"/>
              </a:solidFill>
            </a:endParaRPr>
          </a:p>
        </p:txBody>
      </p:sp>
      <p:graphicFrame>
        <p:nvGraphicFramePr>
          <p:cNvPr id="4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736411"/>
              </p:ext>
            </p:extLst>
          </p:nvPr>
        </p:nvGraphicFramePr>
        <p:xfrm>
          <a:off x="6865346" y="2029947"/>
          <a:ext cx="1840084" cy="15345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8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37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93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17527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7527">
                <a:tc row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＋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752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845352"/>
              </p:ext>
            </p:extLst>
          </p:nvPr>
        </p:nvGraphicFramePr>
        <p:xfrm>
          <a:off x="6944800" y="4789152"/>
          <a:ext cx="1840084" cy="15345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8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37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93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17527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</a:t>
                      </a:r>
                    </a:p>
                  </a:txBody>
                  <a:tcPr marL="68580" marR="68580" marT="34290" marB="3429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あり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7527">
                <a:tc row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検査</a:t>
                      </a:r>
                    </a:p>
                  </a:txBody>
                  <a:tcPr marL="68580" marR="68580" marT="34290" marB="34290" anchor="ctr"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＋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752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rgbClr val="000042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</a:t>
                      </a:r>
                      <a:endParaRPr kumimoji="1" lang="ja-JP" altLang="en-US" sz="1400" dirty="0">
                        <a:solidFill>
                          <a:srgbClr val="000042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553200" y="6559552"/>
            <a:ext cx="2133600" cy="365125"/>
          </a:xfrm>
        </p:spPr>
        <p:txBody>
          <a:bodyPr/>
          <a:lstStyle/>
          <a:p>
            <a:fld id="{4C04A9E2-FC48-4EEB-982B-DF76C69DF7F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245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3903</TotalTime>
  <Words>1556</Words>
  <Application>Microsoft Office PowerPoint</Application>
  <PresentationFormat>画面に合わせる (4:3)</PresentationFormat>
  <Paragraphs>567</Paragraphs>
  <Slides>32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8" baseType="lpstr">
      <vt:lpstr>ＭＳ Ｐゴシック</vt:lpstr>
      <vt:lpstr>メイリオ</vt:lpstr>
      <vt:lpstr>游ゴシック</vt:lpstr>
      <vt:lpstr>Arial</vt:lpstr>
      <vt:lpstr>Calibri</vt:lpstr>
      <vt:lpstr>Office ​​テーマ</vt:lpstr>
      <vt:lpstr>感度・特異度・ROC曲線</vt:lpstr>
      <vt:lpstr>理想の検査</vt:lpstr>
      <vt:lpstr>検査の結果≠疾病の有無</vt:lpstr>
      <vt:lpstr>疾病の有無と検査結果の実際</vt:lpstr>
      <vt:lpstr>だから検査にも指標が必要！</vt:lpstr>
      <vt:lpstr>検査の精度（感度・特異度）</vt:lpstr>
      <vt:lpstr>検査の精度（感度・特異度）</vt:lpstr>
      <vt:lpstr>検査の精度（感度・特異度）</vt:lpstr>
      <vt:lpstr>感度・特異度</vt:lpstr>
      <vt:lpstr>感度が高い検査＝偽陰性が少ない</vt:lpstr>
      <vt:lpstr>感度が高い検査＝偽陰性が少ない 　　　　　　　＝陰性なら疾病なし</vt:lpstr>
      <vt:lpstr>特異度が高い検査＝偽陽性が少ない 　　　　　　　　</vt:lpstr>
      <vt:lpstr>特異度が高い検査＝偽陽性が少ない 　　　　　　　　＝陽性なら疾患あり</vt:lpstr>
      <vt:lpstr>事前確率と事後確率</vt:lpstr>
      <vt:lpstr>PowerPoint プレゼンテーション</vt:lpstr>
      <vt:lpstr>PowerPoint プレゼンテーション</vt:lpstr>
      <vt:lpstr>PowerPoint プレゼンテーション</vt:lpstr>
      <vt:lpstr>事後確率は有病率に左右される！ （感度90％、特異度90％の検査の場合）</vt:lpstr>
      <vt:lpstr>感度と特異度のトレード・オフ</vt:lpstr>
      <vt:lpstr>カットオフ値とトレード・オフ</vt:lpstr>
      <vt:lpstr>カットオフ値を設定する</vt:lpstr>
      <vt:lpstr>ROC曲線</vt:lpstr>
      <vt:lpstr>ROC曲線の例</vt:lpstr>
      <vt:lpstr>感度・特異度を計算して ROC曲線を描いてみよう！</vt:lpstr>
      <vt:lpstr>例　題</vt:lpstr>
      <vt:lpstr>まずは感度と特異度の計算</vt:lpstr>
      <vt:lpstr>計算方法</vt:lpstr>
      <vt:lpstr>まずは感度と特異度の計算</vt:lpstr>
      <vt:lpstr>計算方法</vt:lpstr>
      <vt:lpstr>まずは感度と特異度の計算</vt:lpstr>
      <vt:lpstr>ROC曲線をかいてみよう！</vt:lpstr>
      <vt:lpstr>ROC曲線をかいてみよう！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Masako</dc:creator>
  <cp:lastModifiedBy>西野雅子</cp:lastModifiedBy>
  <cp:revision>207</cp:revision>
  <cp:lastPrinted>2016-09-21T06:56:10Z</cp:lastPrinted>
  <dcterms:created xsi:type="dcterms:W3CDTF">2014-01-21T16:20:24Z</dcterms:created>
  <dcterms:modified xsi:type="dcterms:W3CDTF">2018-01-21T07:42:50Z</dcterms:modified>
</cp:coreProperties>
</file>