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89" r:id="rId2"/>
    <p:sldId id="411" r:id="rId3"/>
    <p:sldId id="346" r:id="rId4"/>
    <p:sldId id="413" r:id="rId5"/>
    <p:sldId id="405" r:id="rId6"/>
    <p:sldId id="366" r:id="rId7"/>
    <p:sldId id="368" r:id="rId8"/>
    <p:sldId id="370" r:id="rId9"/>
    <p:sldId id="373" r:id="rId10"/>
    <p:sldId id="374" r:id="rId11"/>
    <p:sldId id="409" r:id="rId12"/>
    <p:sldId id="418" r:id="rId13"/>
    <p:sldId id="410" r:id="rId14"/>
    <p:sldId id="379" r:id="rId15"/>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ruki" initials="H"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66483"/>
    <a:srgbClr val="993300"/>
    <a:srgbClr val="CC6600"/>
    <a:srgbClr val="E03C64"/>
    <a:srgbClr val="BC1E44"/>
    <a:srgbClr val="1F63E0"/>
    <a:srgbClr val="FF3300"/>
    <a:srgbClr val="5492F6"/>
    <a:srgbClr val="F9DBE2"/>
    <a:srgbClr val="ED8BA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3" autoAdjust="0"/>
    <p:restoredTop sz="86667" autoAdjust="0"/>
  </p:normalViewPr>
  <p:slideViewPr>
    <p:cSldViewPr>
      <p:cViewPr varScale="1">
        <p:scale>
          <a:sx n="64" d="100"/>
          <a:sy n="64" d="100"/>
        </p:scale>
        <p:origin x="1212" y="60"/>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100" d="100"/>
        <a:sy n="100" d="100"/>
      </p:scale>
      <p:origin x="0" y="1458"/>
    </p:cViewPr>
  </p:sorterViewPr>
  <p:notesViewPr>
    <p:cSldViewPr>
      <p:cViewPr varScale="1">
        <p:scale>
          <a:sx n="78" d="100"/>
          <a:sy n="78" d="100"/>
        </p:scale>
        <p:origin x="3388" y="5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8693"/>
          </a:xfrm>
          <a:prstGeom prst="rect">
            <a:avLst/>
          </a:prstGeom>
        </p:spPr>
        <p:txBody>
          <a:bodyPr vert="horz" lIns="92162" tIns="46081" rIns="92162" bIns="4608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9" y="0"/>
            <a:ext cx="2949786" cy="498693"/>
          </a:xfrm>
          <a:prstGeom prst="rect">
            <a:avLst/>
          </a:prstGeom>
        </p:spPr>
        <p:txBody>
          <a:bodyPr vert="horz" lIns="92162" tIns="46081" rIns="92162" bIns="46081" rtlCol="0"/>
          <a:lstStyle>
            <a:lvl1pPr algn="r">
              <a:defRPr sz="1200"/>
            </a:lvl1pPr>
          </a:lstStyle>
          <a:p>
            <a:fld id="{6E921AD2-FB4B-401A-B02D-3B1ED1F715AE}" type="datetimeFigureOut">
              <a:rPr kumimoji="1" lang="ja-JP" altLang="en-US" smtClean="0"/>
              <a:pPr/>
              <a:t>2018/1/21</a:t>
            </a:fld>
            <a:endParaRPr kumimoji="1" lang="ja-JP" altLang="en-US"/>
          </a:p>
        </p:txBody>
      </p:sp>
      <p:sp>
        <p:nvSpPr>
          <p:cNvPr id="4" name="フッター プレースホルダー 3"/>
          <p:cNvSpPr>
            <a:spLocks noGrp="1"/>
          </p:cNvSpPr>
          <p:nvPr>
            <p:ph type="ftr" sz="quarter" idx="2"/>
          </p:nvPr>
        </p:nvSpPr>
        <p:spPr>
          <a:xfrm>
            <a:off x="0" y="9440647"/>
            <a:ext cx="2949786" cy="498692"/>
          </a:xfrm>
          <a:prstGeom prst="rect">
            <a:avLst/>
          </a:prstGeom>
        </p:spPr>
        <p:txBody>
          <a:bodyPr vert="horz" lIns="92162" tIns="46081" rIns="92162" bIns="4608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9" y="9440647"/>
            <a:ext cx="2949786" cy="498692"/>
          </a:xfrm>
          <a:prstGeom prst="rect">
            <a:avLst/>
          </a:prstGeom>
        </p:spPr>
        <p:txBody>
          <a:bodyPr vert="horz" lIns="92162" tIns="46081" rIns="92162" bIns="46081" rtlCol="0" anchor="b"/>
          <a:lstStyle>
            <a:lvl1pPr algn="r">
              <a:defRPr sz="1200"/>
            </a:lvl1pPr>
          </a:lstStyle>
          <a:p>
            <a:fld id="{95925001-6CE4-4600-B42F-DD7AC73DD3B9}" type="slidenum">
              <a:rPr kumimoji="1" lang="ja-JP" altLang="en-US" smtClean="0"/>
              <a:pPr/>
              <a:t>‹#›</a:t>
            </a:fld>
            <a:endParaRPr kumimoji="1" lang="ja-JP" altLang="en-US"/>
          </a:p>
        </p:txBody>
      </p:sp>
    </p:spTree>
    <p:extLst>
      <p:ext uri="{BB962C8B-B14F-4D97-AF65-F5344CB8AC3E}">
        <p14:creationId xmlns:p14="http://schemas.microsoft.com/office/powerpoint/2010/main" val="13730453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6" cy="498693"/>
          </a:xfrm>
          <a:prstGeom prst="rect">
            <a:avLst/>
          </a:prstGeom>
        </p:spPr>
        <p:txBody>
          <a:bodyPr vert="horz" lIns="92162" tIns="46081" rIns="92162" bIns="46081"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2162" tIns="46081" rIns="92162" bIns="46081" rtlCol="0"/>
          <a:lstStyle>
            <a:lvl1pPr algn="r">
              <a:defRPr sz="1200"/>
            </a:lvl1pPr>
          </a:lstStyle>
          <a:p>
            <a:fld id="{8DD542D8-136D-4C1D-AECB-1A9D3122381F}" type="datetimeFigureOut">
              <a:rPr kumimoji="1" lang="ja-JP" altLang="en-US" smtClean="0"/>
              <a:pPr/>
              <a:t>2018/1/21</a:t>
            </a:fld>
            <a:endParaRPr kumimoji="1" lang="ja-JP" altLang="en-US"/>
          </a:p>
        </p:txBody>
      </p:sp>
      <p:sp>
        <p:nvSpPr>
          <p:cNvPr id="4" name="スライド イメージ プレースホルダー 3"/>
          <p:cNvSpPr>
            <a:spLocks noGrp="1" noRot="1" noChangeAspect="1"/>
          </p:cNvSpPr>
          <p:nvPr>
            <p:ph type="sldImg" idx="2"/>
          </p:nvPr>
        </p:nvSpPr>
        <p:spPr>
          <a:xfrm>
            <a:off x="1166813" y="1241425"/>
            <a:ext cx="4473575" cy="3354388"/>
          </a:xfrm>
          <a:prstGeom prst="rect">
            <a:avLst/>
          </a:prstGeom>
          <a:noFill/>
          <a:ln w="12700">
            <a:solidFill>
              <a:prstClr val="black"/>
            </a:solidFill>
          </a:ln>
        </p:spPr>
        <p:txBody>
          <a:bodyPr vert="horz" lIns="92162" tIns="46081" rIns="92162" bIns="46081"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4"/>
          </a:xfrm>
          <a:prstGeom prst="rect">
            <a:avLst/>
          </a:prstGeom>
        </p:spPr>
        <p:txBody>
          <a:bodyPr vert="horz" lIns="92162" tIns="46081" rIns="92162" bIns="460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6" cy="498692"/>
          </a:xfrm>
          <a:prstGeom prst="rect">
            <a:avLst/>
          </a:prstGeom>
        </p:spPr>
        <p:txBody>
          <a:bodyPr vert="horz" lIns="92162" tIns="46081" rIns="92162" bIns="46081"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2162" tIns="46081" rIns="92162" bIns="46081" rtlCol="0" anchor="b"/>
          <a:lstStyle>
            <a:lvl1pPr algn="r">
              <a:defRPr sz="1200"/>
            </a:lvl1pPr>
          </a:lstStyle>
          <a:p>
            <a:fld id="{893714FF-8CD2-4DD8-8D19-FFB7AFC71621}" type="slidenum">
              <a:rPr kumimoji="1" lang="ja-JP" altLang="en-US" smtClean="0"/>
              <a:pPr/>
              <a:t>‹#›</a:t>
            </a:fld>
            <a:endParaRPr kumimoji="1" lang="ja-JP" altLang="en-US"/>
          </a:p>
        </p:txBody>
      </p:sp>
    </p:spTree>
    <p:extLst>
      <p:ext uri="{BB962C8B-B14F-4D97-AF65-F5344CB8AC3E}">
        <p14:creationId xmlns:p14="http://schemas.microsoft.com/office/powerpoint/2010/main" val="12631242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93714FF-8CD2-4DD8-8D19-FFB7AFC71621}" type="slidenum">
              <a:rPr kumimoji="1" lang="ja-JP" altLang="en-US" smtClean="0"/>
              <a:pPr/>
              <a:t>1</a:t>
            </a:fld>
            <a:endParaRPr kumimoji="1" lang="ja-JP" altLang="en-US"/>
          </a:p>
        </p:txBody>
      </p:sp>
    </p:spTree>
    <p:extLst>
      <p:ext uri="{BB962C8B-B14F-4D97-AF65-F5344CB8AC3E}">
        <p14:creationId xmlns:p14="http://schemas.microsoft.com/office/powerpoint/2010/main" val="493990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3714FF-8CD2-4DD8-8D19-FFB7AFC71621}" type="slidenum">
              <a:rPr kumimoji="1" lang="ja-JP" altLang="en-US" smtClean="0"/>
              <a:pPr/>
              <a:t>2</a:t>
            </a:fld>
            <a:endParaRPr kumimoji="1" lang="ja-JP" altLang="en-US"/>
          </a:p>
        </p:txBody>
      </p:sp>
    </p:spTree>
    <p:extLst>
      <p:ext uri="{BB962C8B-B14F-4D97-AF65-F5344CB8AC3E}">
        <p14:creationId xmlns:p14="http://schemas.microsoft.com/office/powerpoint/2010/main" val="2175363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3714FF-8CD2-4DD8-8D19-FFB7AFC71621}" type="slidenum">
              <a:rPr kumimoji="1" lang="ja-JP" altLang="en-US" smtClean="0"/>
              <a:pPr/>
              <a:t>3</a:t>
            </a:fld>
            <a:endParaRPr kumimoji="1" lang="ja-JP" altLang="en-US"/>
          </a:p>
        </p:txBody>
      </p:sp>
    </p:spTree>
    <p:extLst>
      <p:ext uri="{BB962C8B-B14F-4D97-AF65-F5344CB8AC3E}">
        <p14:creationId xmlns:p14="http://schemas.microsoft.com/office/powerpoint/2010/main" val="747868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893714FF-8CD2-4DD8-8D19-FFB7AFC71621}" type="slidenum">
              <a:rPr kumimoji="1" lang="ja-JP" altLang="en-US" smtClean="0"/>
              <a:pPr/>
              <a:t>11</a:t>
            </a:fld>
            <a:endParaRPr kumimoji="1" lang="ja-JP" altLang="en-US"/>
          </a:p>
        </p:txBody>
      </p:sp>
    </p:spTree>
    <p:extLst>
      <p:ext uri="{BB962C8B-B14F-4D97-AF65-F5344CB8AC3E}">
        <p14:creationId xmlns:p14="http://schemas.microsoft.com/office/powerpoint/2010/main" val="20288656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93714FF-8CD2-4DD8-8D19-FFB7AFC71621}" type="slidenum">
              <a:rPr kumimoji="1" lang="ja-JP" altLang="en-US" smtClean="0"/>
              <a:pPr/>
              <a:t>12</a:t>
            </a:fld>
            <a:endParaRPr kumimoji="1" lang="ja-JP" altLang="en-US"/>
          </a:p>
        </p:txBody>
      </p:sp>
    </p:spTree>
    <p:extLst>
      <p:ext uri="{BB962C8B-B14F-4D97-AF65-F5344CB8AC3E}">
        <p14:creationId xmlns:p14="http://schemas.microsoft.com/office/powerpoint/2010/main" val="939230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a:prstGeom prst="rect">
            <a:avLst/>
          </a:prstGeom>
        </p:spPr>
        <p:txBody>
          <a:bodyPr/>
          <a:lstStyle>
            <a:lvl1pPr>
              <a:defRPr b="1">
                <a:solidFill>
                  <a:srgbClr val="E03C64"/>
                </a:solidFill>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Tree>
    <p:extLst>
      <p:ext uri="{BB962C8B-B14F-4D97-AF65-F5344CB8AC3E}">
        <p14:creationId xmlns:p14="http://schemas.microsoft.com/office/powerpoint/2010/main" val="241540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14" name="コンテンツ プレースホルダー 13"/>
          <p:cNvSpPr>
            <a:spLocks noGrp="1"/>
          </p:cNvSpPr>
          <p:nvPr>
            <p:ph sz="quarter" idx="10"/>
          </p:nvPr>
        </p:nvSpPr>
        <p:spPr>
          <a:xfrm>
            <a:off x="121220" y="908050"/>
            <a:ext cx="8901560" cy="5401270"/>
          </a:xfrm>
          <a:prstGeom prst="rect">
            <a:avLst/>
          </a:prstGeom>
        </p:spPr>
        <p:txBody>
          <a:bodyPr/>
          <a:lstStyle>
            <a:lvl1pPr marL="342900" indent="-342900">
              <a:buClr>
                <a:srgbClr val="E03C64"/>
              </a:buClr>
              <a:buFont typeface="Wingdings" panose="05000000000000000000" pitchFamily="2" charset="2"/>
              <a:buChar char="p"/>
              <a:defRPr baseline="0">
                <a:latin typeface="Segoe UI Semibold" panose="020B0702040204020203" pitchFamily="34" charset="0"/>
                <a:cs typeface="Microsoft Himalaya" panose="01010100010101010101" pitchFamily="2" charset="0"/>
              </a:defRPr>
            </a:lvl1pPr>
            <a:lvl2pPr marL="631825" marR="0" indent="-285750" algn="l" defTabSz="914400" rtl="0" eaLnBrk="1" fontAlgn="auto" latinLnBrk="0" hangingPunct="1">
              <a:lnSpc>
                <a:spcPct val="100000"/>
              </a:lnSpc>
              <a:spcBef>
                <a:spcPct val="20000"/>
              </a:spcBef>
              <a:spcAft>
                <a:spcPts val="0"/>
              </a:spcAft>
              <a:buClr>
                <a:srgbClr val="ED8BA2"/>
              </a:buClr>
              <a:buSzTx/>
              <a:buFont typeface="Wingdings" panose="05000000000000000000" pitchFamily="2" charset="2"/>
              <a:buChar char="u"/>
              <a:tabLst/>
              <a:defRPr baseline="0">
                <a:latin typeface="Segoe UI Semibold" panose="020B0702040204020203" pitchFamily="34" charset="0"/>
                <a:ea typeface="Meiryo UI" panose="020B0604030504040204" pitchFamily="50" charset="-128"/>
                <a:cs typeface="Meiryo UI" panose="020B0604030504040204" pitchFamily="50" charset="-128"/>
              </a:defRPr>
            </a:lvl2pPr>
            <a:lvl3pPr marL="720725" indent="-255588">
              <a:buClr>
                <a:srgbClr val="ED8BA2"/>
              </a:buClr>
              <a:buFont typeface="HGP創英角ｺﾞｼｯｸUB" panose="020B0900000000000000" pitchFamily="50" charset="-128"/>
              <a:buChar char="☞"/>
              <a:defRPr sz="1600">
                <a:solidFill>
                  <a:srgbClr val="1F63E0"/>
                </a:solidFill>
              </a:defRPr>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a:p>
            <a:pPr lvl="2"/>
            <a:r>
              <a:rPr kumimoji="1" lang="ja-JP" altLang="en-US" dirty="0"/>
              <a:t>あ</a:t>
            </a:r>
            <a:endParaRPr kumimoji="1" lang="en-US" altLang="ja-JP" dirty="0"/>
          </a:p>
          <a:p>
            <a:pPr lvl="1"/>
            <a:endParaRPr kumimoji="1" lang="ja-JP" altLang="en-US" dirty="0"/>
          </a:p>
        </p:txBody>
      </p:sp>
      <p:sp>
        <p:nvSpPr>
          <p:cNvPr id="3" name="Rectangle 2"/>
          <p:cNvSpPr>
            <a:spLocks noGrp="1" noChangeArrowheads="1"/>
          </p:cNvSpPr>
          <p:nvPr>
            <p:ph type="title"/>
          </p:nvPr>
        </p:nvSpPr>
        <p:spPr bwMode="auto">
          <a:xfrm>
            <a:off x="2627784" y="44624"/>
            <a:ext cx="6516216" cy="63408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2800" b="1">
                <a:solidFill>
                  <a:srgbClr val="E03C64"/>
                </a:solidFill>
                <a:latin typeface="Segoe UI" panose="020B0502040204020203" pitchFamily="34" charset="0"/>
                <a:ea typeface="Meiryo UI" panose="020B0604030504040204" pitchFamily="50" charset="-128"/>
                <a:cs typeface="Segoe UI" panose="020B0502040204020203" pitchFamily="34" charset="0"/>
              </a:defRPr>
            </a:lvl1pPr>
          </a:lstStyle>
          <a:p>
            <a:pPr lvl="0"/>
            <a:r>
              <a:rPr lang="ja-JP" altLang="en-US" dirty="0"/>
              <a:t>マスタ タイトルの書式設定</a:t>
            </a:r>
          </a:p>
        </p:txBody>
      </p:sp>
    </p:spTree>
    <p:extLst>
      <p:ext uri="{BB962C8B-B14F-4D97-AF65-F5344CB8AC3E}">
        <p14:creationId xmlns:p14="http://schemas.microsoft.com/office/powerpoint/2010/main" val="4090352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bwMode="auto">
          <a:xfrm>
            <a:off x="2627784" y="44624"/>
            <a:ext cx="6516216" cy="63408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2800" b="1">
                <a:solidFill>
                  <a:schemeClr val="tx1"/>
                </a:solidFill>
                <a:latin typeface="Segoe UI" panose="020B0502040204020203" pitchFamily="34" charset="0"/>
                <a:ea typeface="Meiryo UI" panose="020B0604030504040204" pitchFamily="50" charset="-128"/>
                <a:cs typeface="Segoe UI" panose="020B0502040204020203" pitchFamily="34" charset="0"/>
              </a:defRPr>
            </a:lvl1pPr>
          </a:lstStyle>
          <a:p>
            <a:pPr lvl="0"/>
            <a:r>
              <a:rPr lang="ja-JP" altLang="en-US" dirty="0"/>
              <a:t>マスタ タイトルの書式設定</a:t>
            </a:r>
          </a:p>
        </p:txBody>
      </p:sp>
      <p:sp>
        <p:nvSpPr>
          <p:cNvPr id="4" name="コンテンツ プレースホルダー 13"/>
          <p:cNvSpPr>
            <a:spLocks noGrp="1"/>
          </p:cNvSpPr>
          <p:nvPr>
            <p:ph sz="quarter" idx="10"/>
          </p:nvPr>
        </p:nvSpPr>
        <p:spPr>
          <a:xfrm>
            <a:off x="121220" y="908050"/>
            <a:ext cx="8901560" cy="5401270"/>
          </a:xfrm>
          <a:prstGeom prst="rect">
            <a:avLst/>
          </a:prstGeom>
        </p:spPr>
        <p:txBody>
          <a:bodyPr/>
          <a:lstStyle>
            <a:lvl1pPr marL="342900" indent="-342900">
              <a:buClr>
                <a:srgbClr val="E03C64"/>
              </a:buClr>
              <a:buFont typeface="Wingdings" panose="05000000000000000000" pitchFamily="2" charset="2"/>
              <a:buChar char="p"/>
              <a:defRPr b="1" baseline="0">
                <a:solidFill>
                  <a:srgbClr val="E03C64"/>
                </a:solidFill>
                <a:latin typeface="Segoe UI Semibold" panose="020B0702040204020203" pitchFamily="34" charset="0"/>
                <a:cs typeface="Microsoft Himalaya" panose="01010100010101010101" pitchFamily="2" charset="0"/>
              </a:defRPr>
            </a:lvl1pPr>
            <a:lvl2pPr marL="631825" marR="0" indent="-285750" algn="l" defTabSz="914400" rtl="0" eaLnBrk="1" fontAlgn="auto" latinLnBrk="0" hangingPunct="1">
              <a:lnSpc>
                <a:spcPct val="100000"/>
              </a:lnSpc>
              <a:spcBef>
                <a:spcPct val="20000"/>
              </a:spcBef>
              <a:spcAft>
                <a:spcPts val="0"/>
              </a:spcAft>
              <a:buClr>
                <a:srgbClr val="ED8BA2"/>
              </a:buClr>
              <a:buSzTx/>
              <a:buFont typeface="Wingdings" panose="05000000000000000000" pitchFamily="2" charset="2"/>
              <a:buChar char="u"/>
              <a:tabLst/>
              <a:defRPr baseline="0">
                <a:latin typeface="Segoe UI Semibold" panose="020B0702040204020203" pitchFamily="34" charset="0"/>
                <a:ea typeface="Meiryo UI" panose="020B0604030504040204" pitchFamily="50" charset="-128"/>
                <a:cs typeface="Meiryo UI" panose="020B0604030504040204" pitchFamily="50" charset="-128"/>
              </a:defRPr>
            </a:lvl2pPr>
            <a:lvl3pPr marL="1252538" indent="-338138">
              <a:buClr>
                <a:srgbClr val="ED8BA2"/>
              </a:buClr>
              <a:buFont typeface="HGP創英角ｺﾞｼｯｸUB" panose="020B0900000000000000" pitchFamily="50" charset="-128"/>
              <a:buChar char="☞"/>
              <a:defRPr>
                <a:solidFill>
                  <a:srgbClr val="1F63E0"/>
                </a:solidFill>
              </a:defRPr>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a:p>
            <a:pPr lvl="2"/>
            <a:endParaRPr kumimoji="1" lang="en-US" altLang="ja-JP" dirty="0"/>
          </a:p>
          <a:p>
            <a:pPr lvl="1"/>
            <a:endParaRPr kumimoji="1" lang="ja-JP" altLang="en-US" dirty="0"/>
          </a:p>
        </p:txBody>
      </p:sp>
    </p:spTree>
    <p:extLst>
      <p:ext uri="{BB962C8B-B14F-4D97-AF65-F5344CB8AC3E}">
        <p14:creationId xmlns:p14="http://schemas.microsoft.com/office/powerpoint/2010/main" val="1971893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タイトルとコンテンツ">
    <p:spTree>
      <p:nvGrpSpPr>
        <p:cNvPr id="1" name=""/>
        <p:cNvGrpSpPr/>
        <p:nvPr/>
      </p:nvGrpSpPr>
      <p:grpSpPr>
        <a:xfrm>
          <a:off x="0" y="0"/>
          <a:ext cx="0" cy="0"/>
          <a:chOff x="0" y="0"/>
          <a:chExt cx="0" cy="0"/>
        </a:xfrm>
      </p:grpSpPr>
      <p:sp>
        <p:nvSpPr>
          <p:cNvPr id="14" name="コンテンツ プレースホルダー 13"/>
          <p:cNvSpPr>
            <a:spLocks noGrp="1"/>
          </p:cNvSpPr>
          <p:nvPr>
            <p:ph sz="quarter" idx="10"/>
          </p:nvPr>
        </p:nvSpPr>
        <p:spPr>
          <a:xfrm>
            <a:off x="121220" y="908050"/>
            <a:ext cx="8901560" cy="5401270"/>
          </a:xfrm>
          <a:prstGeom prst="rect">
            <a:avLst/>
          </a:prstGeom>
        </p:spPr>
        <p:txBody>
          <a:bodyPr/>
          <a:lstStyle>
            <a:lvl1pPr marL="342900" indent="-342900">
              <a:buClr>
                <a:srgbClr val="E03C64"/>
              </a:buClr>
              <a:buFont typeface="Wingdings" panose="05000000000000000000" pitchFamily="2" charset="2"/>
              <a:buChar char="p"/>
              <a:defRPr sz="2400" baseline="0">
                <a:latin typeface="Segoe UI Semibold" panose="020B0702040204020203" pitchFamily="34" charset="0"/>
                <a:cs typeface="Microsoft Himalaya" panose="01010100010101010101" pitchFamily="2" charset="0"/>
              </a:defRPr>
            </a:lvl1pPr>
            <a:lvl2pPr marL="631825" marR="0" indent="-285750" algn="l" defTabSz="914400" rtl="0" eaLnBrk="1" fontAlgn="auto" latinLnBrk="0" hangingPunct="1">
              <a:lnSpc>
                <a:spcPct val="100000"/>
              </a:lnSpc>
              <a:spcBef>
                <a:spcPct val="20000"/>
              </a:spcBef>
              <a:spcAft>
                <a:spcPts val="0"/>
              </a:spcAft>
              <a:buClr>
                <a:srgbClr val="ED8BA2"/>
              </a:buClr>
              <a:buSzTx/>
              <a:buFont typeface="Wingdings" panose="05000000000000000000" pitchFamily="2" charset="2"/>
              <a:buChar char="u"/>
              <a:tabLst/>
              <a:defRPr sz="2000" baseline="0">
                <a:latin typeface="Segoe UI Semibold" panose="020B0702040204020203" pitchFamily="34" charset="0"/>
                <a:ea typeface="Meiryo UI" panose="020B0604030504040204" pitchFamily="50" charset="-128"/>
                <a:cs typeface="Meiryo UI" panose="020B0604030504040204" pitchFamily="50" charset="-128"/>
              </a:defRPr>
            </a:lvl2pPr>
            <a:lvl3pPr marL="1252538" indent="-338138">
              <a:buClr>
                <a:srgbClr val="ED8BA2"/>
              </a:buClr>
              <a:buFont typeface="HGP創英角ｺﾞｼｯｸUB" panose="020B0900000000000000" pitchFamily="50" charset="-128"/>
              <a:buChar char="☞"/>
              <a:defRPr sz="2000">
                <a:solidFill>
                  <a:srgbClr val="1F63E0"/>
                </a:solidFill>
              </a:defRPr>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a:p>
            <a:pPr lvl="2"/>
            <a:endParaRPr kumimoji="1" lang="en-US" altLang="ja-JP" dirty="0"/>
          </a:p>
          <a:p>
            <a:pPr lvl="1"/>
            <a:endParaRPr kumimoji="1" lang="ja-JP" altLang="en-US" dirty="0"/>
          </a:p>
        </p:txBody>
      </p:sp>
      <p:sp>
        <p:nvSpPr>
          <p:cNvPr id="3" name="Rectangle 2"/>
          <p:cNvSpPr>
            <a:spLocks noGrp="1" noChangeArrowheads="1"/>
          </p:cNvSpPr>
          <p:nvPr>
            <p:ph type="title"/>
          </p:nvPr>
        </p:nvSpPr>
        <p:spPr bwMode="auto">
          <a:xfrm>
            <a:off x="2627784" y="44624"/>
            <a:ext cx="6516216" cy="63408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2800" b="1">
                <a:solidFill>
                  <a:srgbClr val="E03C64"/>
                </a:solidFill>
                <a:latin typeface="Segoe UI" panose="020B0502040204020203" pitchFamily="34" charset="0"/>
                <a:ea typeface="Meiryo UI" panose="020B0604030504040204" pitchFamily="50" charset="-128"/>
                <a:cs typeface="Segoe UI" panose="020B0502040204020203" pitchFamily="34" charset="0"/>
              </a:defRPr>
            </a:lvl1pPr>
          </a:lstStyle>
          <a:p>
            <a:pPr lvl="0"/>
            <a:r>
              <a:rPr lang="ja-JP" altLang="en-US" dirty="0"/>
              <a:t>マスタ タイトルの書式設定</a:t>
            </a:r>
          </a:p>
        </p:txBody>
      </p:sp>
    </p:spTree>
    <p:extLst>
      <p:ext uri="{BB962C8B-B14F-4D97-AF65-F5344CB8AC3E}">
        <p14:creationId xmlns:p14="http://schemas.microsoft.com/office/powerpoint/2010/main" val="3186422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タイトルとコンテンツ">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bwMode="auto">
          <a:xfrm>
            <a:off x="2627784" y="44624"/>
            <a:ext cx="6516216" cy="63408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2800" b="1">
                <a:solidFill>
                  <a:schemeClr val="tx1"/>
                </a:solidFill>
                <a:latin typeface="Segoe UI" panose="020B0502040204020203" pitchFamily="34" charset="0"/>
                <a:ea typeface="Meiryo UI" panose="020B0604030504040204" pitchFamily="50" charset="-128"/>
                <a:cs typeface="Segoe UI" panose="020B0502040204020203" pitchFamily="34" charset="0"/>
              </a:defRPr>
            </a:lvl1pPr>
          </a:lstStyle>
          <a:p>
            <a:pPr lvl="0"/>
            <a:r>
              <a:rPr lang="ja-JP" altLang="en-US" dirty="0"/>
              <a:t>マスタ タイトルの書式設定</a:t>
            </a:r>
          </a:p>
        </p:txBody>
      </p:sp>
      <p:sp>
        <p:nvSpPr>
          <p:cNvPr id="4" name="コンテンツ プレースホルダー 13"/>
          <p:cNvSpPr>
            <a:spLocks noGrp="1"/>
          </p:cNvSpPr>
          <p:nvPr>
            <p:ph sz="quarter" idx="10"/>
          </p:nvPr>
        </p:nvSpPr>
        <p:spPr>
          <a:xfrm>
            <a:off x="121220" y="908050"/>
            <a:ext cx="8901560" cy="5401270"/>
          </a:xfrm>
          <a:prstGeom prst="rect">
            <a:avLst/>
          </a:prstGeom>
        </p:spPr>
        <p:txBody>
          <a:bodyPr/>
          <a:lstStyle>
            <a:lvl1pPr marL="342900" indent="-342900">
              <a:buClr>
                <a:srgbClr val="E03C64"/>
              </a:buClr>
              <a:buFont typeface="Wingdings" panose="05000000000000000000" pitchFamily="2" charset="2"/>
              <a:buChar char="p"/>
              <a:defRPr sz="2400" b="1" baseline="0">
                <a:solidFill>
                  <a:srgbClr val="E03C64"/>
                </a:solidFill>
                <a:latin typeface="Segoe UI Semibold" panose="020B0702040204020203" pitchFamily="34" charset="0"/>
                <a:cs typeface="Microsoft Himalaya" panose="01010100010101010101" pitchFamily="2" charset="0"/>
              </a:defRPr>
            </a:lvl1pPr>
            <a:lvl2pPr marL="631825" marR="0" indent="-285750" algn="l" defTabSz="914400" rtl="0" eaLnBrk="1" fontAlgn="auto" latinLnBrk="0" hangingPunct="1">
              <a:lnSpc>
                <a:spcPct val="100000"/>
              </a:lnSpc>
              <a:spcBef>
                <a:spcPct val="20000"/>
              </a:spcBef>
              <a:spcAft>
                <a:spcPts val="0"/>
              </a:spcAft>
              <a:buClr>
                <a:srgbClr val="ED8BA2"/>
              </a:buClr>
              <a:buSzTx/>
              <a:buFont typeface="Wingdings" panose="05000000000000000000" pitchFamily="2" charset="2"/>
              <a:buChar char="u"/>
              <a:tabLst/>
              <a:defRPr sz="2000" baseline="0">
                <a:latin typeface="Segoe UI Semibold" panose="020B0702040204020203" pitchFamily="34" charset="0"/>
                <a:ea typeface="Meiryo UI" panose="020B0604030504040204" pitchFamily="50" charset="-128"/>
                <a:cs typeface="Meiryo UI" panose="020B0604030504040204" pitchFamily="50" charset="-128"/>
              </a:defRPr>
            </a:lvl2pPr>
            <a:lvl3pPr marL="1252538" indent="-338138">
              <a:buClr>
                <a:srgbClr val="ED8BA2"/>
              </a:buClr>
              <a:buFont typeface="HGP創英角ｺﾞｼｯｸUB" panose="020B0900000000000000" pitchFamily="50" charset="-128"/>
              <a:buChar char="☞"/>
              <a:defRPr>
                <a:solidFill>
                  <a:srgbClr val="1F63E0"/>
                </a:solidFill>
              </a:defRPr>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a:p>
            <a:pPr lvl="2"/>
            <a:endParaRPr kumimoji="1" lang="en-US" altLang="ja-JP" dirty="0"/>
          </a:p>
          <a:p>
            <a:pPr lvl="1"/>
            <a:endParaRPr kumimoji="1" lang="ja-JP" altLang="en-US" dirty="0"/>
          </a:p>
        </p:txBody>
      </p:sp>
    </p:spTree>
    <p:extLst>
      <p:ext uri="{BB962C8B-B14F-4D97-AF65-F5344CB8AC3E}">
        <p14:creationId xmlns:p14="http://schemas.microsoft.com/office/powerpoint/2010/main" val="4181047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タイトルとコンテンツ">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bwMode="auto">
          <a:xfrm>
            <a:off x="2627784" y="44624"/>
            <a:ext cx="6516216" cy="63408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2800" b="1">
                <a:solidFill>
                  <a:srgbClr val="E03C64"/>
                </a:solidFill>
                <a:latin typeface="Segoe UI" panose="020B0502040204020203" pitchFamily="34" charset="0"/>
                <a:ea typeface="Meiryo UI" panose="020B0604030504040204" pitchFamily="50" charset="-128"/>
                <a:cs typeface="Segoe UI" panose="020B0502040204020203" pitchFamily="34" charset="0"/>
              </a:defRPr>
            </a:lvl1pPr>
          </a:lstStyle>
          <a:p>
            <a:pPr lvl="0"/>
            <a:r>
              <a:rPr lang="ja-JP" altLang="en-US" dirty="0"/>
              <a:t>マスタ タイトルの書式設定</a:t>
            </a:r>
          </a:p>
        </p:txBody>
      </p:sp>
      <p:sp>
        <p:nvSpPr>
          <p:cNvPr id="4" name="コンテンツ プレースホルダー 13"/>
          <p:cNvSpPr>
            <a:spLocks noGrp="1"/>
          </p:cNvSpPr>
          <p:nvPr>
            <p:ph sz="quarter" idx="11"/>
          </p:nvPr>
        </p:nvSpPr>
        <p:spPr>
          <a:xfrm>
            <a:off x="4595940" y="908050"/>
            <a:ext cx="4474908" cy="5401270"/>
          </a:xfrm>
          <a:prstGeom prst="rect">
            <a:avLst/>
          </a:prstGeom>
        </p:spPr>
        <p:txBody>
          <a:bodyPr/>
          <a:lstStyle>
            <a:lvl1pPr marL="342900" indent="-342900">
              <a:buClr>
                <a:srgbClr val="E03C64"/>
              </a:buClr>
              <a:buFont typeface="Wingdings" panose="05000000000000000000" pitchFamily="2" charset="2"/>
              <a:buChar char="p"/>
              <a:defRPr baseline="0">
                <a:latin typeface="Segoe UI Semibold" panose="020B0702040204020203" pitchFamily="34" charset="0"/>
                <a:cs typeface="Microsoft Himalaya" panose="01010100010101010101" pitchFamily="2" charset="0"/>
              </a:defRPr>
            </a:lvl1pPr>
            <a:lvl2pPr marL="447675" marR="0" indent="-285750" algn="l" defTabSz="914400" rtl="0" eaLnBrk="1" fontAlgn="auto" latinLnBrk="0" hangingPunct="1">
              <a:lnSpc>
                <a:spcPct val="100000"/>
              </a:lnSpc>
              <a:spcBef>
                <a:spcPct val="20000"/>
              </a:spcBef>
              <a:spcAft>
                <a:spcPts val="0"/>
              </a:spcAft>
              <a:buClr>
                <a:srgbClr val="ED8BA2"/>
              </a:buClr>
              <a:buSzTx/>
              <a:buFont typeface="Wingdings" panose="05000000000000000000" pitchFamily="2" charset="2"/>
              <a:buChar char="u"/>
              <a:tabLst/>
              <a:defRPr baseline="0">
                <a:latin typeface="Segoe UI Semibold" panose="020B0702040204020203" pitchFamily="34" charset="0"/>
                <a:ea typeface="Meiryo UI" panose="020B0604030504040204" pitchFamily="50" charset="-128"/>
                <a:cs typeface="Meiryo UI" panose="020B0604030504040204" pitchFamily="50" charset="-128"/>
              </a:defRPr>
            </a:lvl2pPr>
            <a:lvl3pPr marL="630238" indent="-255588">
              <a:buClr>
                <a:srgbClr val="ED8BA2"/>
              </a:buClr>
              <a:buFont typeface="HGP創英角ｺﾞｼｯｸUB" panose="020B0900000000000000" pitchFamily="50" charset="-128"/>
              <a:buChar char="☞"/>
              <a:defRPr sz="1400" b="0">
                <a:solidFill>
                  <a:srgbClr val="1F63E0"/>
                </a:solidFill>
              </a:defRPr>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a:p>
            <a:pPr lvl="2"/>
            <a:endParaRPr kumimoji="1" lang="en-US" altLang="ja-JP" dirty="0"/>
          </a:p>
          <a:p>
            <a:pPr lvl="1"/>
            <a:endParaRPr kumimoji="1" lang="ja-JP" altLang="en-US" dirty="0"/>
          </a:p>
        </p:txBody>
      </p:sp>
      <p:sp>
        <p:nvSpPr>
          <p:cNvPr id="5" name="コンテンツ プレースホルダー 13"/>
          <p:cNvSpPr>
            <a:spLocks noGrp="1"/>
          </p:cNvSpPr>
          <p:nvPr>
            <p:ph sz="quarter" idx="12"/>
          </p:nvPr>
        </p:nvSpPr>
        <p:spPr>
          <a:xfrm>
            <a:off x="64008" y="908050"/>
            <a:ext cx="4465764" cy="5401270"/>
          </a:xfrm>
          <a:prstGeom prst="rect">
            <a:avLst/>
          </a:prstGeom>
        </p:spPr>
        <p:txBody>
          <a:bodyPr/>
          <a:lstStyle>
            <a:lvl1pPr marL="342900" indent="-342900">
              <a:buClr>
                <a:srgbClr val="E03C64"/>
              </a:buClr>
              <a:buFont typeface="Wingdings" panose="05000000000000000000" pitchFamily="2" charset="2"/>
              <a:buChar char="p"/>
              <a:defRPr baseline="0">
                <a:latin typeface="Segoe UI Semibold" panose="020B0702040204020203" pitchFamily="34" charset="0"/>
                <a:cs typeface="Microsoft Himalaya" panose="01010100010101010101" pitchFamily="2" charset="0"/>
              </a:defRPr>
            </a:lvl1pPr>
            <a:lvl2pPr marL="631825" marR="0" indent="-285750" algn="l" defTabSz="914400" rtl="0" eaLnBrk="1" fontAlgn="auto" latinLnBrk="0" hangingPunct="1">
              <a:lnSpc>
                <a:spcPct val="100000"/>
              </a:lnSpc>
              <a:spcBef>
                <a:spcPct val="20000"/>
              </a:spcBef>
              <a:spcAft>
                <a:spcPts val="0"/>
              </a:spcAft>
              <a:buClr>
                <a:srgbClr val="ED8BA2"/>
              </a:buClr>
              <a:buSzTx/>
              <a:buFont typeface="Wingdings" panose="05000000000000000000" pitchFamily="2" charset="2"/>
              <a:buChar char="u"/>
              <a:tabLst/>
              <a:defRPr baseline="0">
                <a:latin typeface="Segoe UI Semibold" panose="020B0702040204020203" pitchFamily="34" charset="0"/>
                <a:ea typeface="Meiryo UI" panose="020B0604030504040204" pitchFamily="50" charset="-128"/>
                <a:cs typeface="Meiryo UI" panose="020B0604030504040204" pitchFamily="50" charset="-128"/>
              </a:defRPr>
            </a:lvl2pPr>
            <a:lvl3pPr marL="630238" indent="-255588">
              <a:buClr>
                <a:srgbClr val="ED8BA2"/>
              </a:buClr>
              <a:buFont typeface="HGP創英角ｺﾞｼｯｸUB" panose="020B0900000000000000" pitchFamily="50" charset="-128"/>
              <a:buChar char="☞"/>
              <a:defRPr sz="1400" b="0">
                <a:solidFill>
                  <a:srgbClr val="1F63E0"/>
                </a:solidFill>
              </a:defRPr>
            </a:lvl3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endParaRPr kumimoji="1" lang="en-US" altLang="ja-JP" dirty="0"/>
          </a:p>
          <a:p>
            <a:pPr lvl="2"/>
            <a:endParaRPr kumimoji="1" lang="en-US" altLang="ja-JP" dirty="0"/>
          </a:p>
          <a:p>
            <a:pPr lvl="1"/>
            <a:endParaRPr kumimoji="1" lang="ja-JP" altLang="en-US" dirty="0"/>
          </a:p>
        </p:txBody>
      </p:sp>
    </p:spTree>
    <p:extLst>
      <p:ext uri="{BB962C8B-B14F-4D97-AF65-F5344CB8AC3E}">
        <p14:creationId xmlns:p14="http://schemas.microsoft.com/office/powerpoint/2010/main" val="430433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2"/>
          <p:cNvSpPr>
            <a:spLocks noGrp="1" noChangeArrowheads="1"/>
          </p:cNvSpPr>
          <p:nvPr>
            <p:ph type="title"/>
          </p:nvPr>
        </p:nvSpPr>
        <p:spPr bwMode="auto">
          <a:xfrm>
            <a:off x="2627784" y="44624"/>
            <a:ext cx="6516216" cy="634082"/>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l">
              <a:defRPr sz="2800" b="1">
                <a:solidFill>
                  <a:srgbClr val="E03C64"/>
                </a:solidFill>
                <a:latin typeface="Segoe UI" panose="020B0502040204020203" pitchFamily="34" charset="0"/>
                <a:ea typeface="Meiryo UI" panose="020B0604030504040204" pitchFamily="50" charset="-128"/>
                <a:cs typeface="Segoe UI" panose="020B0502040204020203" pitchFamily="34" charset="0"/>
              </a:defRPr>
            </a:lvl1pPr>
          </a:lstStyle>
          <a:p>
            <a:pPr lvl="0"/>
            <a:r>
              <a:rPr lang="ja-JP" altLang="en-US" dirty="0"/>
              <a:t>マスタ タイトルの書式設定</a:t>
            </a:r>
          </a:p>
        </p:txBody>
      </p:sp>
    </p:spTree>
    <p:extLst>
      <p:ext uri="{BB962C8B-B14F-4D97-AF65-F5344CB8AC3E}">
        <p14:creationId xmlns:p14="http://schemas.microsoft.com/office/powerpoint/2010/main" val="10757221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9" cstate="print">
            <a:alphaModFix amt="50000"/>
            <a:lum/>
          </a:blip>
          <a:srcRect/>
          <a:tile tx="0" ty="0" sx="70000" sy="70000" flip="none" algn="ctr"/>
        </a:blipFill>
        <a:effectLst/>
      </p:bgPr>
    </p:bg>
    <p:spTree>
      <p:nvGrpSpPr>
        <p:cNvPr id="1" name=""/>
        <p:cNvGrpSpPr/>
        <p:nvPr/>
      </p:nvGrpSpPr>
      <p:grpSpPr>
        <a:xfrm>
          <a:off x="0" y="0"/>
          <a:ext cx="0" cy="0"/>
          <a:chOff x="0" y="0"/>
          <a:chExt cx="0" cy="0"/>
        </a:xfrm>
      </p:grpSpPr>
      <p:pic>
        <p:nvPicPr>
          <p:cNvPr id="7" name="図 6" descr="logo.png"/>
          <p:cNvPicPr>
            <a:picLocks noChangeAspect="1"/>
          </p:cNvPicPr>
          <p:nvPr userDrawn="1"/>
        </p:nvPicPr>
        <p:blipFill>
          <a:blip r:embed="rId10" cstate="print"/>
          <a:stretch>
            <a:fillRect/>
          </a:stretch>
        </p:blipFill>
        <p:spPr>
          <a:xfrm>
            <a:off x="467544" y="0"/>
            <a:ext cx="1997770" cy="701167"/>
          </a:xfrm>
          <a:prstGeom prst="rect">
            <a:avLst/>
          </a:prstGeom>
        </p:spPr>
      </p:pic>
      <p:sp>
        <p:nvSpPr>
          <p:cNvPr id="8" name="正方形/長方形 7"/>
          <p:cNvSpPr/>
          <p:nvPr userDrawn="1"/>
        </p:nvSpPr>
        <p:spPr>
          <a:xfrm>
            <a:off x="0" y="0"/>
            <a:ext cx="9144000" cy="45719"/>
          </a:xfrm>
          <a:prstGeom prst="rect">
            <a:avLst/>
          </a:prstGeom>
          <a:solidFill>
            <a:srgbClr val="3998C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 name="正方形/長方形 8"/>
          <p:cNvSpPr/>
          <p:nvPr userDrawn="1"/>
        </p:nvSpPr>
        <p:spPr>
          <a:xfrm>
            <a:off x="0" y="6812281"/>
            <a:ext cx="9144000" cy="45719"/>
          </a:xfrm>
          <a:prstGeom prst="rect">
            <a:avLst/>
          </a:prstGeom>
          <a:solidFill>
            <a:srgbClr val="3998C8"/>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 name="正方形/長方形 9"/>
          <p:cNvSpPr/>
          <p:nvPr userDrawn="1"/>
        </p:nvSpPr>
        <p:spPr>
          <a:xfrm>
            <a:off x="2472707" y="6381328"/>
            <a:ext cx="4198586" cy="230832"/>
          </a:xfrm>
          <a:prstGeom prst="rect">
            <a:avLst/>
          </a:prstGeom>
        </p:spPr>
        <p:txBody>
          <a:bodyPr wrap="none">
            <a:spAutoFit/>
          </a:bodyPr>
          <a:lstStyle/>
          <a:p>
            <a:pPr algn="ctr"/>
            <a:r>
              <a:rPr lang="en-US" altLang="ja-JP" sz="900" dirty="0">
                <a:solidFill>
                  <a:schemeClr val="tx1">
                    <a:lumMod val="65000"/>
                    <a:lumOff val="35000"/>
                  </a:schemeClr>
                </a:solidFill>
              </a:rPr>
              <a:t>Copyright © 2015 Japan Epidemiological Association. All rights reserved.</a:t>
            </a:r>
            <a:endParaRPr lang="ja-JP" altLang="en-US" sz="900" dirty="0">
              <a:solidFill>
                <a:schemeClr val="tx1">
                  <a:lumMod val="65000"/>
                  <a:lumOff val="35000"/>
                </a:schemeClr>
              </a:solidFill>
            </a:endParaRPr>
          </a:p>
        </p:txBody>
      </p:sp>
    </p:spTree>
    <p:extLst>
      <p:ext uri="{BB962C8B-B14F-4D97-AF65-F5344CB8AC3E}">
        <p14:creationId xmlns:p14="http://schemas.microsoft.com/office/powerpoint/2010/main" val="14948305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7" r:id="rId3"/>
    <p:sldLayoutId id="2147483658" r:id="rId4"/>
    <p:sldLayoutId id="2147483659" r:id="rId5"/>
    <p:sldLayoutId id="2147483660" r:id="rId6"/>
    <p:sldLayoutId id="2147483655" r:id="rId7"/>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lang="ja-JP" altLang="en-US" sz="2000" kern="1200" dirty="0" smtClean="0">
          <a:solidFill>
            <a:schemeClr val="tx1"/>
          </a:solidFill>
          <a:latin typeface="Segoe UI Semibold" pitchFamily="34" charset="0"/>
          <a:ea typeface="Meiryo UI" pitchFamily="50" charset="-128"/>
          <a:cs typeface="Meiryo UI" pitchFamily="50" charset="-128"/>
        </a:defRPr>
      </a:lvl1pPr>
      <a:lvl2pPr marL="742950" indent="-285750" algn="l" defTabSz="914400" rtl="0" eaLnBrk="1" latinLnBrk="0" hangingPunct="1">
        <a:spcBef>
          <a:spcPct val="20000"/>
        </a:spcBef>
        <a:buClr>
          <a:srgbClr val="ED8BA2"/>
        </a:buClr>
        <a:buFont typeface="Wingdings" panose="05000000000000000000" pitchFamily="2" charset="2"/>
        <a:buChar char="u"/>
        <a:defRPr kumimoji="1" lang="ja-JP" altLang="en-US" sz="1800" kern="1200" dirty="0" smtClean="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lang="ja-JP" altLang="en-US" sz="1800" kern="1200" dirty="0" smtClean="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lang="ja-JP" altLang="en-US" sz="1800" kern="1200" dirty="0" smtClean="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lang="ja-JP" altLang="en-US" sz="1800" kern="1200" dirty="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14.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jaee.umin.jp/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5.png"/><Relationship Id="rId5" Type="http://schemas.microsoft.com/office/2007/relationships/hdphoto" Target="../media/hdphoto1.wdp"/><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3.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png"/><Relationship Id="rId1" Type="http://schemas.openxmlformats.org/officeDocument/2006/relationships/slideLayout" Target="../slideLayouts/slideLayout6.xml"/><Relationship Id="rId5" Type="http://schemas.openxmlformats.org/officeDocument/2006/relationships/image" Target="../media/image5.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6.xml"/><Relationship Id="rId5" Type="http://schemas.microsoft.com/office/2007/relationships/hdphoto" Target="../media/hdphoto1.wdp"/><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09736" y="1196752"/>
            <a:ext cx="8924528" cy="2496068"/>
          </a:xfrm>
        </p:spPr>
        <p:txBody>
          <a:bodyPr anchor="ctr" anchorCtr="1">
            <a:noAutofit/>
          </a:bodyPr>
          <a:lstStyle/>
          <a:p>
            <a:pPr>
              <a:lnSpc>
                <a:spcPct val="120000"/>
              </a:lnSpc>
            </a:pPr>
            <a:r>
              <a:rPr lang="ja-JP" altLang="en-US" sz="3600" dirty="0"/>
              <a:t>「○○は健康</a:t>
            </a:r>
            <a:r>
              <a:rPr lang="ja-JP" altLang="en-US" sz="3600" dirty="0" smtClean="0"/>
              <a:t>にいい</a:t>
            </a:r>
            <a:r>
              <a:rPr lang="ja-JP" altLang="en-US" sz="3600" dirty="0"/>
              <a:t>」と言うためには？</a:t>
            </a:r>
            <a:r>
              <a:rPr kumimoji="1" lang="en-US" altLang="ja-JP" sz="4000" dirty="0"/>
              <a:t/>
            </a:r>
            <a:br>
              <a:rPr kumimoji="1" lang="en-US" altLang="ja-JP" sz="4000" dirty="0"/>
            </a:br>
            <a:r>
              <a:rPr kumimoji="1" lang="ja-JP" altLang="en-US" sz="2800" dirty="0">
                <a:solidFill>
                  <a:srgbClr val="4D4D4D"/>
                </a:solidFill>
              </a:rPr>
              <a:t>～ 身近な疑問に答えを出す疫学手法 ～</a:t>
            </a:r>
          </a:p>
        </p:txBody>
      </p:sp>
      <p:sp>
        <p:nvSpPr>
          <p:cNvPr id="5" name="サブタイトル 4"/>
          <p:cNvSpPr>
            <a:spLocks noGrp="1"/>
          </p:cNvSpPr>
          <p:nvPr>
            <p:ph type="subTitle" idx="1"/>
          </p:nvPr>
        </p:nvSpPr>
        <p:spPr>
          <a:xfrm>
            <a:off x="1371600" y="5229200"/>
            <a:ext cx="6400800" cy="409600"/>
          </a:xfrm>
        </p:spPr>
        <p:txBody>
          <a:bodyPr/>
          <a:lstStyle/>
          <a:p>
            <a:r>
              <a:rPr lang="ja-JP" altLang="en-US" b="1" dirty="0">
                <a:solidFill>
                  <a:srgbClr val="5492F6"/>
                </a:solidFill>
                <a:hlinkClick r:id="rId3" action="ppaction://hlinksldjump"/>
              </a:rPr>
              <a:t>日本運動疫学会スライドショーコンテストＷＧ</a:t>
            </a:r>
            <a:endParaRPr kumimoji="1" lang="ja-JP" altLang="en-US" b="1" dirty="0">
              <a:solidFill>
                <a:srgbClr val="5492F6"/>
              </a:solidFill>
              <a:hlinkClick r:id="" action="ppaction://noaction"/>
            </a:endParaRPr>
          </a:p>
        </p:txBody>
      </p:sp>
      <p:sp>
        <p:nvSpPr>
          <p:cNvPr id="6" name="テキスト ボックス 5"/>
          <p:cNvSpPr txBox="1"/>
          <p:nvPr/>
        </p:nvSpPr>
        <p:spPr>
          <a:xfrm>
            <a:off x="6716732" y="76538"/>
            <a:ext cx="2427268" cy="261610"/>
          </a:xfrm>
          <a:prstGeom prst="rect">
            <a:avLst/>
          </a:prstGeom>
          <a:noFill/>
        </p:spPr>
        <p:txBody>
          <a:bodyPr wrap="none" rtlCol="0">
            <a:spAutoFit/>
          </a:bodyPr>
          <a:lstStyle/>
          <a:p>
            <a:pPr algn="r"/>
            <a:r>
              <a:rPr lang="ja-JP" altLang="en-US" sz="1100" dirty="0"/>
              <a:t>一般の方向け 疫学紹介スライドショー</a:t>
            </a:r>
            <a:endParaRPr kumimoji="1" lang="ja-JP" altLang="en-US" sz="1100" dirty="0"/>
          </a:p>
        </p:txBody>
      </p:sp>
      <p:sp>
        <p:nvSpPr>
          <p:cNvPr id="7" name="テキスト ボックス 6"/>
          <p:cNvSpPr txBox="1"/>
          <p:nvPr/>
        </p:nvSpPr>
        <p:spPr>
          <a:xfrm>
            <a:off x="1799692" y="1161368"/>
            <a:ext cx="5544615" cy="369332"/>
          </a:xfrm>
          <a:prstGeom prst="rect">
            <a:avLst/>
          </a:prstGeom>
          <a:noFill/>
          <a:ln w="25400" cmpd="dbl">
            <a:solidFill>
              <a:srgbClr val="FF0000"/>
            </a:solidFill>
          </a:ln>
        </p:spPr>
        <p:txBody>
          <a:bodyPr wrap="square" rtlCol="0">
            <a:spAutoFit/>
          </a:bodyPr>
          <a:lstStyle/>
          <a:p>
            <a:r>
              <a:rPr lang="en-US" altLang="ja-JP" b="1" dirty="0" smtClean="0">
                <a:latin typeface="+mn-ea"/>
              </a:rPr>
              <a:t>2016</a:t>
            </a:r>
            <a:r>
              <a:rPr lang="ja-JP" altLang="ja-JP" b="1" dirty="0" smtClean="0">
                <a:latin typeface="+mn-ea"/>
              </a:rPr>
              <a:t>年度</a:t>
            </a:r>
            <a:r>
              <a:rPr lang="ja-JP" altLang="ja-JP" b="1" dirty="0">
                <a:latin typeface="+mn-ea"/>
              </a:rPr>
              <a:t>日本疫学会スライドコンテスト受賞作品</a:t>
            </a:r>
            <a:endParaRPr kumimoji="1" lang="ja-JP" altLang="en-US" b="1" dirty="0">
              <a:latin typeface="+mn-ea"/>
            </a:endParaRPr>
          </a:p>
        </p:txBody>
      </p:sp>
    </p:spTree>
    <p:extLst>
      <p:ext uri="{BB962C8B-B14F-4D97-AF65-F5344CB8AC3E}">
        <p14:creationId xmlns:p14="http://schemas.microsoft.com/office/powerpoint/2010/main" val="3371098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ランダム化比較試験｜</a:t>
            </a:r>
            <a:r>
              <a:rPr kumimoji="1" lang="ja-JP" altLang="en-US" sz="2400" dirty="0"/>
              <a:t>最強</a:t>
            </a:r>
            <a:r>
              <a:rPr kumimoji="1" lang="ja-JP" altLang="en-US" sz="2000" dirty="0"/>
              <a:t>と名高い研究方法</a:t>
            </a:r>
            <a:endParaRPr kumimoji="1" lang="ja-JP" altLang="en-US" sz="2400" dirty="0"/>
          </a:p>
        </p:txBody>
      </p:sp>
      <p:sp>
        <p:nvSpPr>
          <p:cNvPr id="52" name="コンテンツ プレースホルダー 51"/>
          <p:cNvSpPr>
            <a:spLocks noGrp="1"/>
          </p:cNvSpPr>
          <p:nvPr>
            <p:ph sz="quarter" idx="11"/>
          </p:nvPr>
        </p:nvSpPr>
        <p:spPr/>
        <p:txBody>
          <a:bodyPr/>
          <a:lstStyle/>
          <a:p>
            <a:r>
              <a:rPr kumimoji="1" lang="ja-JP" altLang="en-US" dirty="0">
                <a:solidFill>
                  <a:srgbClr val="E03C64"/>
                </a:solidFill>
              </a:rPr>
              <a:t>「</a:t>
            </a:r>
            <a:r>
              <a:rPr lang="ja-JP" altLang="en-US" dirty="0">
                <a:solidFill>
                  <a:srgbClr val="E03C64"/>
                </a:solidFill>
              </a:rPr>
              <a:t>くじ引き（ランダム）</a:t>
            </a:r>
            <a:r>
              <a:rPr kumimoji="1" lang="ja-JP" altLang="en-US" dirty="0">
                <a:solidFill>
                  <a:srgbClr val="E03C64"/>
                </a:solidFill>
              </a:rPr>
              <a:t>で決める」 だけ</a:t>
            </a:r>
            <a:r>
              <a:rPr kumimoji="1" lang="ja-JP" altLang="en-US" dirty="0"/>
              <a:t>で結果の信頼度は劇的に向上します。</a:t>
            </a:r>
            <a:endParaRPr kumimoji="1" lang="en-US" altLang="ja-JP" dirty="0"/>
          </a:p>
          <a:p>
            <a:pPr lvl="2"/>
            <a:r>
              <a:rPr lang="ja-JP" altLang="en-US" dirty="0"/>
              <a:t>条件をランダムに決める＝ </a:t>
            </a:r>
            <a:r>
              <a:rPr lang="ja-JP" altLang="en-US" b="1" u="sng" dirty="0"/>
              <a:t>ランダム化</a:t>
            </a:r>
            <a:r>
              <a:rPr lang="ja-JP" altLang="en-US" b="1" dirty="0"/>
              <a:t> </a:t>
            </a:r>
            <a:endParaRPr lang="en-US" altLang="ja-JP" dirty="0"/>
          </a:p>
          <a:p>
            <a:endParaRPr lang="en-US" altLang="ja-JP" dirty="0"/>
          </a:p>
          <a:p>
            <a:endParaRPr lang="en-US" altLang="ja-JP" dirty="0"/>
          </a:p>
          <a:p>
            <a:r>
              <a:rPr lang="ja-JP" altLang="en-US" dirty="0"/>
              <a:t>ランダム化の効果</a:t>
            </a:r>
            <a:endParaRPr lang="en-US" altLang="ja-JP" dirty="0"/>
          </a:p>
          <a:p>
            <a:pPr lvl="1"/>
            <a:r>
              <a:rPr lang="ja-JP" altLang="en-US" dirty="0"/>
              <a:t>運動好きだから運動部を選ぶことがなくなる。</a:t>
            </a:r>
            <a:endParaRPr lang="en-US" altLang="ja-JP" dirty="0"/>
          </a:p>
          <a:p>
            <a:pPr lvl="2"/>
            <a:r>
              <a:rPr lang="ja-JP" altLang="en-US" b="1" dirty="0"/>
              <a:t>部活の条件のみ </a:t>
            </a:r>
            <a:r>
              <a:rPr lang="ja-JP" altLang="en-US" dirty="0"/>
              <a:t>が</a:t>
            </a:r>
            <a:r>
              <a:rPr lang="ja-JP" altLang="en-US" dirty="0" smtClean="0"/>
              <a:t>違う状況になります。</a:t>
            </a:r>
            <a:endParaRPr lang="en-US" altLang="ja-JP" dirty="0"/>
          </a:p>
          <a:p>
            <a:pPr lvl="2"/>
            <a:r>
              <a:rPr kumimoji="1" lang="ja-JP" altLang="en-US" b="1" dirty="0"/>
              <a:t>フェアな比較</a:t>
            </a:r>
            <a:r>
              <a:rPr kumimoji="1" lang="ja-JP" altLang="en-US" dirty="0"/>
              <a:t> が可能になります。</a:t>
            </a:r>
            <a:endParaRPr kumimoji="1" lang="en-US" altLang="ja-JP" dirty="0"/>
          </a:p>
          <a:p>
            <a:endParaRPr kumimoji="1" lang="en-US" altLang="ja-JP" dirty="0" smtClean="0"/>
          </a:p>
          <a:p>
            <a:endParaRPr kumimoji="1" lang="en-US" altLang="ja-JP" dirty="0"/>
          </a:p>
          <a:p>
            <a:r>
              <a:rPr kumimoji="1" lang="ja-JP" altLang="en-US" dirty="0"/>
              <a:t>ただし</a:t>
            </a:r>
            <a:r>
              <a:rPr kumimoji="1" lang="en-US" altLang="ja-JP" dirty="0"/>
              <a:t>…</a:t>
            </a:r>
          </a:p>
          <a:p>
            <a:pPr lvl="1"/>
            <a:r>
              <a:rPr kumimoji="1" lang="ja-JP" altLang="en-US" dirty="0" smtClean="0"/>
              <a:t>「部活を自由に選べないのってどうなの？」とツッコまれます。</a:t>
            </a:r>
            <a:endParaRPr kumimoji="1" lang="en-US" altLang="ja-JP" dirty="0" smtClean="0"/>
          </a:p>
          <a:p>
            <a:pPr lvl="2"/>
            <a:r>
              <a:rPr kumimoji="1" lang="ja-JP" altLang="en-US" dirty="0" smtClean="0"/>
              <a:t>この</a:t>
            </a:r>
            <a:r>
              <a:rPr kumimoji="1" lang="ja-JP" altLang="en-US" dirty="0"/>
              <a:t>ように</a:t>
            </a:r>
            <a:r>
              <a:rPr kumimoji="1" lang="ja-JP" altLang="en-US" dirty="0" smtClean="0">
                <a:solidFill>
                  <a:schemeClr val="accent5"/>
                </a:solidFill>
              </a:rPr>
              <a:t>、</a:t>
            </a:r>
            <a:r>
              <a:rPr lang="ja-JP" altLang="en-US" b="1" dirty="0" smtClean="0">
                <a:solidFill>
                  <a:schemeClr val="accent5"/>
                </a:solidFill>
              </a:rPr>
              <a:t>倫理的な問題</a:t>
            </a:r>
            <a:r>
              <a:rPr lang="ja-JP" altLang="en-US" dirty="0" smtClean="0">
                <a:solidFill>
                  <a:schemeClr val="accent5"/>
                </a:solidFill>
              </a:rPr>
              <a:t> でこの方法を</a:t>
            </a:r>
            <a:r>
              <a:rPr lang="en-US" altLang="ja-JP" dirty="0" smtClean="0">
                <a:solidFill>
                  <a:schemeClr val="accent5"/>
                </a:solidFill>
              </a:rPr>
              <a:t/>
            </a:r>
            <a:br>
              <a:rPr lang="en-US" altLang="ja-JP" dirty="0" smtClean="0">
                <a:solidFill>
                  <a:schemeClr val="accent5"/>
                </a:solidFill>
              </a:rPr>
            </a:br>
            <a:r>
              <a:rPr lang="ja-JP" altLang="en-US" dirty="0" smtClean="0">
                <a:solidFill>
                  <a:schemeClr val="accent5"/>
                </a:solidFill>
              </a:rPr>
              <a:t>使用できない</a:t>
            </a:r>
            <a:r>
              <a:rPr kumimoji="1" lang="ja-JP" altLang="en-US" dirty="0" smtClean="0">
                <a:solidFill>
                  <a:schemeClr val="accent5"/>
                </a:solidFill>
              </a:rPr>
              <a:t>場合が多く</a:t>
            </a:r>
            <a:r>
              <a:rPr kumimoji="1" lang="ja-JP" altLang="en-US" dirty="0">
                <a:solidFill>
                  <a:schemeClr val="accent5"/>
                </a:solidFill>
              </a:rPr>
              <a:t>存在します。</a:t>
            </a:r>
            <a:endParaRPr kumimoji="1" lang="en-US" altLang="ja-JP" dirty="0">
              <a:solidFill>
                <a:schemeClr val="accent5"/>
              </a:solidFill>
            </a:endParaRPr>
          </a:p>
        </p:txBody>
      </p:sp>
      <p:sp>
        <p:nvSpPr>
          <p:cNvPr id="54" name="正方形/長方形 53"/>
          <p:cNvSpPr/>
          <p:nvPr/>
        </p:nvSpPr>
        <p:spPr>
          <a:xfrm>
            <a:off x="251520" y="984001"/>
            <a:ext cx="4083132" cy="523220"/>
          </a:xfrm>
          <a:prstGeom prst="rect">
            <a:avLst/>
          </a:prstGeom>
        </p:spPr>
        <p:txBody>
          <a:bodyPr wrap="square">
            <a:spAutoFit/>
          </a:bodyPr>
          <a:lstStyle/>
          <a:p>
            <a:pPr marL="223838" indent="-223838">
              <a:buFont typeface="+mj-ea"/>
              <a:buAutoNum type="circleNumDbPlain"/>
            </a:pPr>
            <a:r>
              <a:rPr lang="ja-JP" altLang="en-US" sz="1400" dirty="0"/>
              <a:t>今度は入部する部活を</a:t>
            </a:r>
            <a:r>
              <a:rPr lang="ja-JP" altLang="en-US" sz="1400" dirty="0">
                <a:solidFill>
                  <a:srgbClr val="E03C64"/>
                </a:solidFill>
              </a:rPr>
              <a:t>くじ引き</a:t>
            </a:r>
            <a:r>
              <a:rPr lang="ja-JP" altLang="en-US" sz="1400" dirty="0"/>
              <a:t>で決めます。それ以外は先ほどと同じです。</a:t>
            </a:r>
          </a:p>
        </p:txBody>
      </p:sp>
      <p:grpSp>
        <p:nvGrpSpPr>
          <p:cNvPr id="55" name="グループ化 54"/>
          <p:cNvGrpSpPr/>
          <p:nvPr/>
        </p:nvGrpSpPr>
        <p:grpSpPr>
          <a:xfrm>
            <a:off x="437862" y="1519537"/>
            <a:ext cx="3710448" cy="604692"/>
            <a:chOff x="437862" y="1519537"/>
            <a:chExt cx="3710448" cy="604692"/>
          </a:xfrm>
        </p:grpSpPr>
        <p:pic>
          <p:nvPicPr>
            <p:cNvPr id="56" name="図 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862" y="1519537"/>
              <a:ext cx="604694" cy="604692"/>
            </a:xfrm>
            <a:prstGeom prst="rect">
              <a:avLst/>
            </a:prstGeom>
          </p:spPr>
        </p:pic>
        <p:pic>
          <p:nvPicPr>
            <p:cNvPr id="57" name="図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8198" y="1519537"/>
              <a:ext cx="604694" cy="604692"/>
            </a:xfrm>
            <a:prstGeom prst="rect">
              <a:avLst/>
            </a:prstGeom>
          </p:spPr>
        </p:pic>
        <p:pic>
          <p:nvPicPr>
            <p:cNvPr id="58" name="図 5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947" y="1519537"/>
              <a:ext cx="604692" cy="604692"/>
            </a:xfrm>
            <a:prstGeom prst="rect">
              <a:avLst/>
            </a:prstGeom>
          </p:spPr>
        </p:pic>
        <p:pic>
          <p:nvPicPr>
            <p:cNvPr id="59" name="図 5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030" y="1519537"/>
              <a:ext cx="604694" cy="604692"/>
            </a:xfrm>
            <a:prstGeom prst="rect">
              <a:avLst/>
            </a:prstGeom>
          </p:spPr>
        </p:pic>
        <p:pic>
          <p:nvPicPr>
            <p:cNvPr id="60" name="図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3115" y="1519537"/>
              <a:ext cx="604692" cy="604692"/>
            </a:xfrm>
            <a:prstGeom prst="rect">
              <a:avLst/>
            </a:prstGeom>
          </p:spPr>
        </p:pic>
        <p:pic>
          <p:nvPicPr>
            <p:cNvPr id="61" name="図 6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3283" y="1519537"/>
              <a:ext cx="604692" cy="604692"/>
            </a:xfrm>
            <a:prstGeom prst="rect">
              <a:avLst/>
            </a:prstGeom>
          </p:spPr>
        </p:pic>
        <p:pic>
          <p:nvPicPr>
            <p:cNvPr id="62" name="図 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3616" y="1519537"/>
              <a:ext cx="604694" cy="604692"/>
            </a:xfrm>
            <a:prstGeom prst="rect">
              <a:avLst/>
            </a:prstGeom>
          </p:spPr>
        </p:pic>
        <p:pic>
          <p:nvPicPr>
            <p:cNvPr id="63" name="図 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8366" y="1519537"/>
              <a:ext cx="604694" cy="604692"/>
            </a:xfrm>
            <a:prstGeom prst="rect">
              <a:avLst/>
            </a:prstGeom>
          </p:spPr>
        </p:pic>
        <p:pic>
          <p:nvPicPr>
            <p:cNvPr id="64" name="図 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3451" y="1519537"/>
              <a:ext cx="604692" cy="604692"/>
            </a:xfrm>
            <a:prstGeom prst="rect">
              <a:avLst/>
            </a:prstGeom>
          </p:spPr>
        </p:pic>
        <p:pic>
          <p:nvPicPr>
            <p:cNvPr id="65" name="図 6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8535" y="1519537"/>
              <a:ext cx="604692" cy="604692"/>
            </a:xfrm>
            <a:prstGeom prst="rect">
              <a:avLst/>
            </a:prstGeom>
          </p:spPr>
        </p:pic>
      </p:grpSp>
      <p:grpSp>
        <p:nvGrpSpPr>
          <p:cNvPr id="66" name="グループ化 65"/>
          <p:cNvGrpSpPr/>
          <p:nvPr/>
        </p:nvGrpSpPr>
        <p:grpSpPr>
          <a:xfrm>
            <a:off x="741028" y="3479670"/>
            <a:ext cx="1072730" cy="338554"/>
            <a:chOff x="621313" y="5970766"/>
            <a:chExt cx="1072730" cy="338554"/>
          </a:xfrm>
        </p:grpSpPr>
        <p:sp>
          <p:nvSpPr>
            <p:cNvPr id="67" name="テキスト ボックス 66"/>
            <p:cNvSpPr txBox="1"/>
            <p:nvPr/>
          </p:nvSpPr>
          <p:spPr>
            <a:xfrm>
              <a:off x="621313" y="5970766"/>
              <a:ext cx="1072730"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運動部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8" name="図 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260" y="6010039"/>
              <a:ext cx="252000" cy="251998"/>
            </a:xfrm>
            <a:prstGeom prst="rect">
              <a:avLst/>
            </a:prstGeom>
          </p:spPr>
        </p:pic>
      </p:grpSp>
      <p:sp>
        <p:nvSpPr>
          <p:cNvPr id="69" name="テキスト ボックス 68"/>
          <p:cNvSpPr txBox="1"/>
          <p:nvPr/>
        </p:nvSpPr>
        <p:spPr>
          <a:xfrm>
            <a:off x="2918384" y="3479670"/>
            <a:ext cx="1005403"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非運動部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0" name="カギ線コネクタ 69"/>
          <p:cNvCxnSpPr>
            <a:stCxn id="112" idx="2"/>
            <a:endCxn id="94" idx="0"/>
          </p:cNvCxnSpPr>
          <p:nvPr/>
        </p:nvCxnSpPr>
        <p:spPr>
          <a:xfrm rot="5400000">
            <a:off x="1561601" y="2117224"/>
            <a:ext cx="447281" cy="1015696"/>
          </a:xfrm>
          <a:prstGeom prst="bentConnector3">
            <a:avLst>
              <a:gd name="adj1" fmla="val 50000"/>
            </a:avLst>
          </a:prstGeom>
          <a:ln w="28575">
            <a:solidFill>
              <a:srgbClr val="4D4D4D"/>
            </a:solidFill>
            <a:tailEnd type="triangle"/>
          </a:ln>
        </p:spPr>
        <p:style>
          <a:lnRef idx="1">
            <a:schemeClr val="accent1"/>
          </a:lnRef>
          <a:fillRef idx="0">
            <a:schemeClr val="accent1"/>
          </a:fillRef>
          <a:effectRef idx="0">
            <a:schemeClr val="accent1"/>
          </a:effectRef>
          <a:fontRef idx="minor">
            <a:schemeClr val="tx1"/>
          </a:fontRef>
        </p:style>
      </p:cxnSp>
      <p:cxnSp>
        <p:nvCxnSpPr>
          <p:cNvPr id="71" name="カギ線コネクタ 70"/>
          <p:cNvCxnSpPr>
            <a:stCxn id="112" idx="2"/>
            <a:endCxn id="105" idx="0"/>
          </p:cNvCxnSpPr>
          <p:nvPr/>
        </p:nvCxnSpPr>
        <p:spPr>
          <a:xfrm rot="16200000" flipH="1">
            <a:off x="2633447" y="2061073"/>
            <a:ext cx="447281" cy="1127997"/>
          </a:xfrm>
          <a:prstGeom prst="bentConnector3">
            <a:avLst>
              <a:gd name="adj1" fmla="val 50000"/>
            </a:avLst>
          </a:prstGeom>
          <a:ln w="28575">
            <a:solidFill>
              <a:srgbClr val="4D4D4D"/>
            </a:solidFill>
            <a:tailEnd type="triangle"/>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a:off x="251520" y="5887000"/>
            <a:ext cx="4083132" cy="307777"/>
          </a:xfrm>
          <a:prstGeom prst="rect">
            <a:avLst/>
          </a:prstGeom>
        </p:spPr>
        <p:txBody>
          <a:bodyPr wrap="square">
            <a:spAutoFit/>
          </a:bodyPr>
          <a:lstStyle/>
          <a:p>
            <a:pPr marL="223838" indent="-223838">
              <a:buClr>
                <a:schemeClr val="tx1"/>
              </a:buClr>
              <a:buFont typeface="+mj-ea"/>
              <a:buAutoNum type="circleNumDbPlain" startAt="2"/>
            </a:pPr>
            <a:r>
              <a:rPr lang="ja-JP" altLang="en-US" sz="1400" dirty="0">
                <a:solidFill>
                  <a:srgbClr val="E03C64"/>
                </a:solidFill>
              </a:rPr>
              <a:t>肥満になった人の数</a:t>
            </a:r>
            <a:r>
              <a:rPr lang="ja-JP" altLang="en-US" sz="1400" dirty="0"/>
              <a:t>を比べます。</a:t>
            </a:r>
          </a:p>
        </p:txBody>
      </p:sp>
      <p:grpSp>
        <p:nvGrpSpPr>
          <p:cNvPr id="91" name="グループ化 90"/>
          <p:cNvGrpSpPr/>
          <p:nvPr/>
        </p:nvGrpSpPr>
        <p:grpSpPr>
          <a:xfrm>
            <a:off x="284878" y="2848713"/>
            <a:ext cx="4128720" cy="604692"/>
            <a:chOff x="284878" y="2550365"/>
            <a:chExt cx="4128720" cy="604692"/>
          </a:xfrm>
        </p:grpSpPr>
        <p:pic>
          <p:nvPicPr>
            <p:cNvPr id="92" name="図 9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9963" y="2550365"/>
              <a:ext cx="604692" cy="604692"/>
            </a:xfrm>
            <a:prstGeom prst="rect">
              <a:avLst/>
            </a:prstGeom>
          </p:spPr>
        </p:pic>
        <p:pic>
          <p:nvPicPr>
            <p:cNvPr id="93" name="図 9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643" y="2900677"/>
              <a:ext cx="252000" cy="251998"/>
            </a:xfrm>
            <a:prstGeom prst="rect">
              <a:avLst/>
            </a:prstGeom>
          </p:spPr>
        </p:pic>
        <p:pic>
          <p:nvPicPr>
            <p:cNvPr id="94" name="図 9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46" y="2550365"/>
              <a:ext cx="604694" cy="604692"/>
            </a:xfrm>
            <a:prstGeom prst="rect">
              <a:avLst/>
            </a:prstGeom>
          </p:spPr>
        </p:pic>
        <p:pic>
          <p:nvPicPr>
            <p:cNvPr id="95" name="図 9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131" y="2550365"/>
              <a:ext cx="604692" cy="604692"/>
            </a:xfrm>
            <a:prstGeom prst="rect">
              <a:avLst/>
            </a:prstGeom>
          </p:spPr>
        </p:pic>
        <p:pic>
          <p:nvPicPr>
            <p:cNvPr id="96" name="図 9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878" y="2550365"/>
              <a:ext cx="604694" cy="604692"/>
            </a:xfrm>
            <a:prstGeom prst="rect">
              <a:avLst/>
            </a:prstGeom>
          </p:spPr>
        </p:pic>
        <p:pic>
          <p:nvPicPr>
            <p:cNvPr id="97" name="図 9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5214" y="2550365"/>
              <a:ext cx="604694" cy="604692"/>
            </a:xfrm>
            <a:prstGeom prst="rect">
              <a:avLst/>
            </a:prstGeom>
          </p:spPr>
        </p:pic>
        <p:pic>
          <p:nvPicPr>
            <p:cNvPr id="98" name="図 9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4895" y="2900677"/>
              <a:ext cx="252000" cy="251998"/>
            </a:xfrm>
            <a:prstGeom prst="rect">
              <a:avLst/>
            </a:prstGeom>
          </p:spPr>
        </p:pic>
        <p:pic>
          <p:nvPicPr>
            <p:cNvPr id="99" name="図 9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559" y="2900677"/>
              <a:ext cx="252000" cy="251998"/>
            </a:xfrm>
            <a:prstGeom prst="rect">
              <a:avLst/>
            </a:prstGeom>
          </p:spPr>
        </p:pic>
        <p:pic>
          <p:nvPicPr>
            <p:cNvPr id="100" name="図 9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727" y="2900677"/>
              <a:ext cx="252000" cy="251998"/>
            </a:xfrm>
            <a:prstGeom prst="rect">
              <a:avLst/>
            </a:prstGeom>
          </p:spPr>
        </p:pic>
        <p:pic>
          <p:nvPicPr>
            <p:cNvPr id="101" name="図 10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9811" y="2900677"/>
              <a:ext cx="252000" cy="251998"/>
            </a:xfrm>
            <a:prstGeom prst="rect">
              <a:avLst/>
            </a:prstGeom>
          </p:spPr>
        </p:pic>
        <p:pic>
          <p:nvPicPr>
            <p:cNvPr id="102" name="図 10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8572" y="2550365"/>
              <a:ext cx="604692" cy="604692"/>
            </a:xfrm>
            <a:prstGeom prst="rect">
              <a:avLst/>
            </a:prstGeom>
          </p:spPr>
        </p:pic>
        <p:pic>
          <p:nvPicPr>
            <p:cNvPr id="103" name="図 10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906" y="2550365"/>
              <a:ext cx="604692" cy="604692"/>
            </a:xfrm>
            <a:prstGeom prst="rect">
              <a:avLst/>
            </a:prstGeom>
          </p:spPr>
        </p:pic>
        <p:pic>
          <p:nvPicPr>
            <p:cNvPr id="104" name="図 10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3655" y="2550365"/>
              <a:ext cx="604694" cy="604692"/>
            </a:xfrm>
            <a:prstGeom prst="rect">
              <a:avLst/>
            </a:prstGeom>
          </p:spPr>
        </p:pic>
        <p:pic>
          <p:nvPicPr>
            <p:cNvPr id="105" name="図 10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18740" y="2550365"/>
              <a:ext cx="604692" cy="604692"/>
            </a:xfrm>
            <a:prstGeom prst="rect">
              <a:avLst/>
            </a:prstGeom>
          </p:spPr>
        </p:pic>
        <p:pic>
          <p:nvPicPr>
            <p:cNvPr id="106" name="図 10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3824" y="2550365"/>
              <a:ext cx="604692" cy="604692"/>
            </a:xfrm>
            <a:prstGeom prst="rect">
              <a:avLst/>
            </a:prstGeom>
          </p:spPr>
        </p:pic>
      </p:grpSp>
      <p:sp>
        <p:nvSpPr>
          <p:cNvPr id="107" name="右矢印 106"/>
          <p:cNvSpPr/>
          <p:nvPr/>
        </p:nvSpPr>
        <p:spPr>
          <a:xfrm rot="5400000">
            <a:off x="3030786" y="4198456"/>
            <a:ext cx="780597" cy="189837"/>
          </a:xfrm>
          <a:prstGeom prst="rightArrow">
            <a:avLst>
              <a:gd name="adj1" fmla="val 50000"/>
              <a:gd name="adj2" fmla="val 86077"/>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右矢印 107"/>
          <p:cNvSpPr/>
          <p:nvPr/>
        </p:nvSpPr>
        <p:spPr>
          <a:xfrm rot="5400000">
            <a:off x="887095" y="4198456"/>
            <a:ext cx="780597" cy="189837"/>
          </a:xfrm>
          <a:prstGeom prst="rightArrow">
            <a:avLst>
              <a:gd name="adj1" fmla="val 50000"/>
              <a:gd name="adj2" fmla="val 86077"/>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9" name="テキスト ボックス 108"/>
          <p:cNvSpPr txBox="1"/>
          <p:nvPr/>
        </p:nvSpPr>
        <p:spPr>
          <a:xfrm>
            <a:off x="1650997" y="4124097"/>
            <a:ext cx="1353255" cy="338554"/>
          </a:xfrm>
          <a:prstGeom prst="rect">
            <a:avLst/>
          </a:prstGeom>
          <a:noFill/>
        </p:spPr>
        <p:txBody>
          <a:bodyPr wrap="none" rtlCol="0" anchor="ctr" anchorCtr="1">
            <a:spAutoFit/>
          </a:bodyPr>
          <a:lstStyle/>
          <a:p>
            <a:pPr algn="ctr"/>
            <a:r>
              <a:rPr lang="ja-JP" altLang="en-US"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卒業まで追跡</a:t>
            </a:r>
            <a:endParaRPr lang="en-US" altLang="ja-JP"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テキスト ボックス 111"/>
          <p:cNvSpPr txBox="1"/>
          <p:nvPr/>
        </p:nvSpPr>
        <p:spPr>
          <a:xfrm>
            <a:off x="560082" y="2124433"/>
            <a:ext cx="3466013" cy="276999"/>
          </a:xfrm>
          <a:prstGeom prst="rect">
            <a:avLst/>
          </a:prstGeom>
          <a:noFill/>
        </p:spPr>
        <p:txBody>
          <a:bodyPr wrap="none" rtlCol="0" anchor="ctr" anchorCtr="1">
            <a:spAutoFit/>
          </a:bodyPr>
          <a:lstStyle/>
          <a:p>
            <a:pPr algn="ctr"/>
            <a:r>
              <a:rPr lang="ja-JP" altLang="en-US" sz="1200" b="1" u="sng"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どちらの部活に入るかはくじ引き（ランダム）で決まる</a:t>
            </a:r>
            <a:endParaRPr lang="en-US" altLang="ja-JP" sz="1200" b="1" u="sng"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88048" y="4683530"/>
            <a:ext cx="4327401" cy="1140029"/>
            <a:chOff x="88048" y="4683530"/>
            <a:chExt cx="4327401" cy="1140029"/>
          </a:xfrm>
        </p:grpSpPr>
        <p:pic>
          <p:nvPicPr>
            <p:cNvPr id="72" name="図 7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9963" y="4768524"/>
              <a:ext cx="604692" cy="604692"/>
            </a:xfrm>
            <a:prstGeom prst="rect">
              <a:avLst/>
            </a:prstGeom>
          </p:spPr>
        </p:pic>
        <p:pic>
          <p:nvPicPr>
            <p:cNvPr id="73" name="図 7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643" y="5118836"/>
              <a:ext cx="252000" cy="251998"/>
            </a:xfrm>
            <a:prstGeom prst="rect">
              <a:avLst/>
            </a:prstGeom>
          </p:spPr>
        </p:pic>
        <p:pic>
          <p:nvPicPr>
            <p:cNvPr id="74" name="図 7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46" y="4768524"/>
              <a:ext cx="604694" cy="604692"/>
            </a:xfrm>
            <a:prstGeom prst="rect">
              <a:avLst/>
            </a:prstGeom>
          </p:spPr>
        </p:pic>
        <p:pic>
          <p:nvPicPr>
            <p:cNvPr id="75" name="図 7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131" y="4768524"/>
              <a:ext cx="604692" cy="604692"/>
            </a:xfrm>
            <a:prstGeom prst="rect">
              <a:avLst/>
            </a:prstGeom>
          </p:spPr>
        </p:pic>
        <p:pic>
          <p:nvPicPr>
            <p:cNvPr id="76" name="図 75"/>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05083" y="4768524"/>
              <a:ext cx="764284" cy="604692"/>
            </a:xfrm>
            <a:prstGeom prst="rect">
              <a:avLst/>
            </a:prstGeom>
          </p:spPr>
        </p:pic>
        <p:pic>
          <p:nvPicPr>
            <p:cNvPr id="77" name="図 7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5214" y="4768524"/>
              <a:ext cx="604694" cy="604692"/>
            </a:xfrm>
            <a:prstGeom prst="rect">
              <a:avLst/>
            </a:prstGeom>
          </p:spPr>
        </p:pic>
        <p:pic>
          <p:nvPicPr>
            <p:cNvPr id="78" name="図 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4895" y="5118836"/>
              <a:ext cx="252000" cy="251998"/>
            </a:xfrm>
            <a:prstGeom prst="rect">
              <a:avLst/>
            </a:prstGeom>
          </p:spPr>
        </p:pic>
        <p:pic>
          <p:nvPicPr>
            <p:cNvPr id="79" name="図 7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559" y="5118836"/>
              <a:ext cx="252000" cy="251998"/>
            </a:xfrm>
            <a:prstGeom prst="rect">
              <a:avLst/>
            </a:prstGeom>
          </p:spPr>
        </p:pic>
        <p:sp>
          <p:nvSpPr>
            <p:cNvPr id="80" name="円形吹き出し 79"/>
            <p:cNvSpPr/>
            <p:nvPr/>
          </p:nvSpPr>
          <p:spPr>
            <a:xfrm>
              <a:off x="88048"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pic>
          <p:nvPicPr>
            <p:cNvPr id="81" name="図 8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727" y="5118836"/>
              <a:ext cx="252000" cy="251998"/>
            </a:xfrm>
            <a:prstGeom prst="rect">
              <a:avLst/>
            </a:prstGeom>
          </p:spPr>
        </p:pic>
        <p:pic>
          <p:nvPicPr>
            <p:cNvPr id="82" name="図 8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9811" y="5118836"/>
              <a:ext cx="252000" cy="251998"/>
            </a:xfrm>
            <a:prstGeom prst="rect">
              <a:avLst/>
            </a:prstGeom>
          </p:spPr>
        </p:pic>
        <p:pic>
          <p:nvPicPr>
            <p:cNvPr id="83" name="図 82"/>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348777" y="4768524"/>
              <a:ext cx="764282" cy="604692"/>
            </a:xfrm>
            <a:prstGeom prst="rect">
              <a:avLst/>
            </a:prstGeom>
          </p:spPr>
        </p:pic>
        <p:pic>
          <p:nvPicPr>
            <p:cNvPr id="84" name="図 8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906" y="4768524"/>
              <a:ext cx="604692" cy="604692"/>
            </a:xfrm>
            <a:prstGeom prst="rect">
              <a:avLst/>
            </a:prstGeom>
          </p:spPr>
        </p:pic>
        <p:pic>
          <p:nvPicPr>
            <p:cNvPr id="85" name="図 84"/>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693860" y="4768524"/>
              <a:ext cx="764284" cy="604692"/>
            </a:xfrm>
            <a:prstGeom prst="rect">
              <a:avLst/>
            </a:prstGeom>
          </p:spPr>
        </p:pic>
        <p:pic>
          <p:nvPicPr>
            <p:cNvPr id="86" name="図 85"/>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038945" y="4768524"/>
              <a:ext cx="764282" cy="604692"/>
            </a:xfrm>
            <a:prstGeom prst="rect">
              <a:avLst/>
            </a:prstGeom>
          </p:spPr>
        </p:pic>
        <p:pic>
          <p:nvPicPr>
            <p:cNvPr id="87" name="図 8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3824" y="4768524"/>
              <a:ext cx="604692" cy="604692"/>
            </a:xfrm>
            <a:prstGeom prst="rect">
              <a:avLst/>
            </a:prstGeom>
          </p:spPr>
        </p:pic>
        <p:sp>
          <p:nvSpPr>
            <p:cNvPr id="88" name="円形吹き出し 87"/>
            <p:cNvSpPr/>
            <p:nvPr/>
          </p:nvSpPr>
          <p:spPr>
            <a:xfrm>
              <a:off x="2248288"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89" name="円形吹き出し 88"/>
            <p:cNvSpPr/>
            <p:nvPr/>
          </p:nvSpPr>
          <p:spPr>
            <a:xfrm>
              <a:off x="2631899"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10" name="テキスト ボックス 109"/>
            <p:cNvSpPr txBox="1"/>
            <p:nvPr/>
          </p:nvSpPr>
          <p:spPr>
            <a:xfrm>
              <a:off x="330369" y="5423449"/>
              <a:ext cx="1887055"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肥満になりにくい</a:t>
              </a:r>
              <a:endParaRPr lang="en-US" altLang="ja-JP"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1" name="テキスト ボックス 110"/>
            <p:cNvSpPr txBox="1"/>
            <p:nvPr/>
          </p:nvSpPr>
          <p:spPr>
            <a:xfrm>
              <a:off x="2449846" y="5423449"/>
              <a:ext cx="1965603"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肥満になりやすい</a:t>
              </a:r>
              <a:endParaRPr lang="en-US" altLang="ja-JP"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3" name="円形吹き出し 112"/>
            <p:cNvSpPr/>
            <p:nvPr/>
          </p:nvSpPr>
          <p:spPr>
            <a:xfrm>
              <a:off x="3015510"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grpSp>
    </p:spTree>
    <p:extLst>
      <p:ext uri="{BB962C8B-B14F-4D97-AF65-F5344CB8AC3E}">
        <p14:creationId xmlns:p14="http://schemas.microsoft.com/office/powerpoint/2010/main" val="4277279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up)">
                                      <p:cBhvr>
                                        <p:cTn id="7" dur="500"/>
                                        <p:tgtEl>
                                          <p:spTgt spid="54"/>
                                        </p:tgtEl>
                                      </p:cBhvr>
                                    </p:animEffect>
                                  </p:childTnLst>
                                </p:cTn>
                              </p:par>
                              <p:par>
                                <p:cTn id="8" presetID="22" presetClass="entr" presetSubtype="1" fill="hold"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wipe(up)">
                                      <p:cBhvr>
                                        <p:cTn id="10" dur="500"/>
                                        <p:tgtEl>
                                          <p:spTgt spid="55"/>
                                        </p:tgtEl>
                                      </p:cBhvr>
                                    </p:animEffect>
                                  </p:childTnLst>
                                </p:cTn>
                              </p:par>
                              <p:par>
                                <p:cTn id="11" presetID="22" presetClass="entr" presetSubtype="1" fill="hold" grpId="0" nodeType="withEffect">
                                  <p:stCondLst>
                                    <p:cond delay="0"/>
                                  </p:stCondLst>
                                  <p:childTnLst>
                                    <p:set>
                                      <p:cBhvr>
                                        <p:cTn id="12" dur="1" fill="hold">
                                          <p:stCondLst>
                                            <p:cond delay="0"/>
                                          </p:stCondLst>
                                        </p:cTn>
                                        <p:tgtEl>
                                          <p:spTgt spid="112"/>
                                        </p:tgtEl>
                                        <p:attrNameLst>
                                          <p:attrName>style.visibility</p:attrName>
                                        </p:attrNameLst>
                                      </p:cBhvr>
                                      <p:to>
                                        <p:strVal val="visible"/>
                                      </p:to>
                                    </p:set>
                                    <p:animEffect transition="in" filter="wipe(up)">
                                      <p:cBhvr>
                                        <p:cTn id="13" dur="500"/>
                                        <p:tgtEl>
                                          <p:spTgt spid="112"/>
                                        </p:tgtEl>
                                      </p:cBhvr>
                                    </p:animEffect>
                                  </p:childTnLst>
                                </p:cTn>
                              </p:par>
                              <p:par>
                                <p:cTn id="14" presetID="22" presetClass="entr" presetSubtype="1" fill="hold" nodeType="withEffect">
                                  <p:stCondLst>
                                    <p:cond delay="0"/>
                                  </p:stCondLst>
                                  <p:childTnLst>
                                    <p:set>
                                      <p:cBhvr>
                                        <p:cTn id="15" dur="1" fill="hold">
                                          <p:stCondLst>
                                            <p:cond delay="0"/>
                                          </p:stCondLst>
                                        </p:cTn>
                                        <p:tgtEl>
                                          <p:spTgt spid="70"/>
                                        </p:tgtEl>
                                        <p:attrNameLst>
                                          <p:attrName>style.visibility</p:attrName>
                                        </p:attrNameLst>
                                      </p:cBhvr>
                                      <p:to>
                                        <p:strVal val="visible"/>
                                      </p:to>
                                    </p:set>
                                    <p:animEffect transition="in" filter="wipe(up)">
                                      <p:cBhvr>
                                        <p:cTn id="16" dur="500"/>
                                        <p:tgtEl>
                                          <p:spTgt spid="70"/>
                                        </p:tgtEl>
                                      </p:cBhvr>
                                    </p:animEffect>
                                  </p:childTnLst>
                                </p:cTn>
                              </p:par>
                              <p:par>
                                <p:cTn id="17" presetID="22" presetClass="entr" presetSubtype="1" fill="hold" nodeType="withEffect">
                                  <p:stCondLst>
                                    <p:cond delay="0"/>
                                  </p:stCondLst>
                                  <p:childTnLst>
                                    <p:set>
                                      <p:cBhvr>
                                        <p:cTn id="18" dur="1" fill="hold">
                                          <p:stCondLst>
                                            <p:cond delay="0"/>
                                          </p:stCondLst>
                                        </p:cTn>
                                        <p:tgtEl>
                                          <p:spTgt spid="71"/>
                                        </p:tgtEl>
                                        <p:attrNameLst>
                                          <p:attrName>style.visibility</p:attrName>
                                        </p:attrNameLst>
                                      </p:cBhvr>
                                      <p:to>
                                        <p:strVal val="visible"/>
                                      </p:to>
                                    </p:set>
                                    <p:animEffect transition="in" filter="wipe(up)">
                                      <p:cBhvr>
                                        <p:cTn id="19" dur="500"/>
                                        <p:tgtEl>
                                          <p:spTgt spid="71"/>
                                        </p:tgtEl>
                                      </p:cBhvr>
                                    </p:animEffect>
                                  </p:childTnLst>
                                </p:cTn>
                              </p:par>
                              <p:par>
                                <p:cTn id="20" presetID="22" presetClass="entr" presetSubtype="1" fill="hold" nodeType="withEffect">
                                  <p:stCondLst>
                                    <p:cond delay="0"/>
                                  </p:stCondLst>
                                  <p:childTnLst>
                                    <p:set>
                                      <p:cBhvr>
                                        <p:cTn id="21" dur="1" fill="hold">
                                          <p:stCondLst>
                                            <p:cond delay="0"/>
                                          </p:stCondLst>
                                        </p:cTn>
                                        <p:tgtEl>
                                          <p:spTgt spid="91"/>
                                        </p:tgtEl>
                                        <p:attrNameLst>
                                          <p:attrName>style.visibility</p:attrName>
                                        </p:attrNameLst>
                                      </p:cBhvr>
                                      <p:to>
                                        <p:strVal val="visible"/>
                                      </p:to>
                                    </p:set>
                                    <p:animEffect transition="in" filter="wipe(up)">
                                      <p:cBhvr>
                                        <p:cTn id="22" dur="500"/>
                                        <p:tgtEl>
                                          <p:spTgt spid="91"/>
                                        </p:tgtEl>
                                      </p:cBhvr>
                                    </p:animEffect>
                                  </p:childTnLst>
                                </p:cTn>
                              </p:par>
                              <p:par>
                                <p:cTn id="23" presetID="22" presetClass="entr" presetSubtype="1" fill="hold" nodeType="withEffect">
                                  <p:stCondLst>
                                    <p:cond delay="0"/>
                                  </p:stCondLst>
                                  <p:childTnLst>
                                    <p:set>
                                      <p:cBhvr>
                                        <p:cTn id="24" dur="1" fill="hold">
                                          <p:stCondLst>
                                            <p:cond delay="0"/>
                                          </p:stCondLst>
                                        </p:cTn>
                                        <p:tgtEl>
                                          <p:spTgt spid="66"/>
                                        </p:tgtEl>
                                        <p:attrNameLst>
                                          <p:attrName>style.visibility</p:attrName>
                                        </p:attrNameLst>
                                      </p:cBhvr>
                                      <p:to>
                                        <p:strVal val="visible"/>
                                      </p:to>
                                    </p:set>
                                    <p:animEffect transition="in" filter="wipe(up)">
                                      <p:cBhvr>
                                        <p:cTn id="25" dur="500"/>
                                        <p:tgtEl>
                                          <p:spTgt spid="66"/>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69"/>
                                        </p:tgtEl>
                                        <p:attrNameLst>
                                          <p:attrName>style.visibility</p:attrName>
                                        </p:attrNameLst>
                                      </p:cBhvr>
                                      <p:to>
                                        <p:strVal val="visible"/>
                                      </p:to>
                                    </p:set>
                                    <p:animEffect transition="in" filter="wipe(up)">
                                      <p:cBhvr>
                                        <p:cTn id="28" dur="500"/>
                                        <p:tgtEl>
                                          <p:spTgt spid="69"/>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08"/>
                                        </p:tgtEl>
                                        <p:attrNameLst>
                                          <p:attrName>style.visibility</p:attrName>
                                        </p:attrNameLst>
                                      </p:cBhvr>
                                      <p:to>
                                        <p:strVal val="visible"/>
                                      </p:to>
                                    </p:set>
                                    <p:animEffect transition="in" filter="wipe(up)">
                                      <p:cBhvr>
                                        <p:cTn id="33" dur="500"/>
                                        <p:tgtEl>
                                          <p:spTgt spid="108"/>
                                        </p:tgtEl>
                                      </p:cBhvr>
                                    </p:animEffect>
                                  </p:childTnLst>
                                </p:cTn>
                              </p:par>
                              <p:par>
                                <p:cTn id="34" presetID="22" presetClass="entr" presetSubtype="1" fill="hold" grpId="0" nodeType="withEffect">
                                  <p:stCondLst>
                                    <p:cond delay="0"/>
                                  </p:stCondLst>
                                  <p:childTnLst>
                                    <p:set>
                                      <p:cBhvr>
                                        <p:cTn id="35" dur="1" fill="hold">
                                          <p:stCondLst>
                                            <p:cond delay="0"/>
                                          </p:stCondLst>
                                        </p:cTn>
                                        <p:tgtEl>
                                          <p:spTgt spid="109"/>
                                        </p:tgtEl>
                                        <p:attrNameLst>
                                          <p:attrName>style.visibility</p:attrName>
                                        </p:attrNameLst>
                                      </p:cBhvr>
                                      <p:to>
                                        <p:strVal val="visible"/>
                                      </p:to>
                                    </p:set>
                                    <p:animEffect transition="in" filter="wipe(up)">
                                      <p:cBhvr>
                                        <p:cTn id="36" dur="500"/>
                                        <p:tgtEl>
                                          <p:spTgt spid="109"/>
                                        </p:tgtEl>
                                      </p:cBhvr>
                                    </p:animEffect>
                                  </p:childTnLst>
                                </p:cTn>
                              </p:par>
                              <p:par>
                                <p:cTn id="37" presetID="22" presetClass="entr" presetSubtype="1" fill="hold" grpId="0" nodeType="withEffect">
                                  <p:stCondLst>
                                    <p:cond delay="0"/>
                                  </p:stCondLst>
                                  <p:childTnLst>
                                    <p:set>
                                      <p:cBhvr>
                                        <p:cTn id="38" dur="1" fill="hold">
                                          <p:stCondLst>
                                            <p:cond delay="0"/>
                                          </p:stCondLst>
                                        </p:cTn>
                                        <p:tgtEl>
                                          <p:spTgt spid="107"/>
                                        </p:tgtEl>
                                        <p:attrNameLst>
                                          <p:attrName>style.visibility</p:attrName>
                                        </p:attrNameLst>
                                      </p:cBhvr>
                                      <p:to>
                                        <p:strVal val="visible"/>
                                      </p:to>
                                    </p:set>
                                    <p:animEffect transition="in" filter="wipe(up)">
                                      <p:cBhvr>
                                        <p:cTn id="39" dur="500"/>
                                        <p:tgtEl>
                                          <p:spTgt spid="107"/>
                                        </p:tgtEl>
                                      </p:cBhvr>
                                    </p:animEffect>
                                  </p:childTnLst>
                                </p:cTn>
                              </p:par>
                            </p:childTnLst>
                          </p:cTn>
                        </p:par>
                        <p:par>
                          <p:cTn id="40" fill="hold">
                            <p:stCondLst>
                              <p:cond delay="500"/>
                            </p:stCondLst>
                            <p:childTnLst>
                              <p:par>
                                <p:cTn id="41" presetID="22" presetClass="entr" presetSubtype="1" fill="hold" nodeType="afterEffect">
                                  <p:stCondLst>
                                    <p:cond delay="0"/>
                                  </p:stCondLst>
                                  <p:childTnLst>
                                    <p:set>
                                      <p:cBhvr>
                                        <p:cTn id="42" dur="1" fill="hold">
                                          <p:stCondLst>
                                            <p:cond delay="0"/>
                                          </p:stCondLst>
                                        </p:cTn>
                                        <p:tgtEl>
                                          <p:spTgt spid="2"/>
                                        </p:tgtEl>
                                        <p:attrNameLst>
                                          <p:attrName>style.visibility</p:attrName>
                                        </p:attrNameLst>
                                      </p:cBhvr>
                                      <p:to>
                                        <p:strVal val="visible"/>
                                      </p:to>
                                    </p:set>
                                    <p:animEffect transition="in" filter="wipe(up)">
                                      <p:cBhvr>
                                        <p:cTn id="43" dur="500"/>
                                        <p:tgtEl>
                                          <p:spTgt spid="2"/>
                                        </p:tgtEl>
                                      </p:cBhvr>
                                    </p:animEffect>
                                  </p:childTnLst>
                                </p:cTn>
                              </p:par>
                              <p:par>
                                <p:cTn id="44" presetID="22" presetClass="entr" presetSubtype="1" fill="hold" grpId="0" nodeType="withEffect">
                                  <p:stCondLst>
                                    <p:cond delay="0"/>
                                  </p:stCondLst>
                                  <p:childTnLst>
                                    <p:set>
                                      <p:cBhvr>
                                        <p:cTn id="45" dur="1" fill="hold">
                                          <p:stCondLst>
                                            <p:cond delay="0"/>
                                          </p:stCondLst>
                                        </p:cTn>
                                        <p:tgtEl>
                                          <p:spTgt spid="90"/>
                                        </p:tgtEl>
                                        <p:attrNameLst>
                                          <p:attrName>style.visibility</p:attrName>
                                        </p:attrNameLst>
                                      </p:cBhvr>
                                      <p:to>
                                        <p:strVal val="visible"/>
                                      </p:to>
                                    </p:set>
                                    <p:animEffect transition="in" filter="wipe(up)">
                                      <p:cBhvr>
                                        <p:cTn id="46" dur="500"/>
                                        <p:tgtEl>
                                          <p:spTgt spid="90"/>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nodeType="clickEffect">
                                  <p:stCondLst>
                                    <p:cond delay="0"/>
                                  </p:stCondLst>
                                  <p:childTnLst>
                                    <p:set>
                                      <p:cBhvr>
                                        <p:cTn id="50" dur="1" fill="hold">
                                          <p:stCondLst>
                                            <p:cond delay="0"/>
                                          </p:stCondLst>
                                        </p:cTn>
                                        <p:tgtEl>
                                          <p:spTgt spid="52">
                                            <p:txEl>
                                              <p:pRg st="0" end="0"/>
                                            </p:txEl>
                                          </p:spTgt>
                                        </p:tgtEl>
                                        <p:attrNameLst>
                                          <p:attrName>style.visibility</p:attrName>
                                        </p:attrNameLst>
                                      </p:cBhvr>
                                      <p:to>
                                        <p:strVal val="visible"/>
                                      </p:to>
                                    </p:set>
                                    <p:animEffect transition="in" filter="wipe(left)">
                                      <p:cBhvr>
                                        <p:cTn id="51" dur="500"/>
                                        <p:tgtEl>
                                          <p:spTgt spid="52">
                                            <p:txEl>
                                              <p:pRg st="0" end="0"/>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nodeType="clickEffect">
                                  <p:stCondLst>
                                    <p:cond delay="0"/>
                                  </p:stCondLst>
                                  <p:childTnLst>
                                    <p:set>
                                      <p:cBhvr>
                                        <p:cTn id="55" dur="1" fill="hold">
                                          <p:stCondLst>
                                            <p:cond delay="0"/>
                                          </p:stCondLst>
                                        </p:cTn>
                                        <p:tgtEl>
                                          <p:spTgt spid="52">
                                            <p:txEl>
                                              <p:pRg st="1" end="1"/>
                                            </p:txEl>
                                          </p:spTgt>
                                        </p:tgtEl>
                                        <p:attrNameLst>
                                          <p:attrName>style.visibility</p:attrName>
                                        </p:attrNameLst>
                                      </p:cBhvr>
                                      <p:to>
                                        <p:strVal val="visible"/>
                                      </p:to>
                                    </p:set>
                                    <p:animEffect transition="in" filter="wipe(left)">
                                      <p:cBhvr>
                                        <p:cTn id="56" dur="500"/>
                                        <p:tgtEl>
                                          <p:spTgt spid="52">
                                            <p:txEl>
                                              <p:pRg st="1" end="1"/>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nodeType="clickEffect">
                                  <p:stCondLst>
                                    <p:cond delay="0"/>
                                  </p:stCondLst>
                                  <p:childTnLst>
                                    <p:set>
                                      <p:cBhvr>
                                        <p:cTn id="60" dur="1" fill="hold">
                                          <p:stCondLst>
                                            <p:cond delay="0"/>
                                          </p:stCondLst>
                                        </p:cTn>
                                        <p:tgtEl>
                                          <p:spTgt spid="52">
                                            <p:txEl>
                                              <p:pRg st="4" end="4"/>
                                            </p:txEl>
                                          </p:spTgt>
                                        </p:tgtEl>
                                        <p:attrNameLst>
                                          <p:attrName>style.visibility</p:attrName>
                                        </p:attrNameLst>
                                      </p:cBhvr>
                                      <p:to>
                                        <p:strVal val="visible"/>
                                      </p:to>
                                    </p:set>
                                    <p:animEffect transition="in" filter="wipe(left)">
                                      <p:cBhvr>
                                        <p:cTn id="61" dur="500"/>
                                        <p:tgtEl>
                                          <p:spTgt spid="52">
                                            <p:txEl>
                                              <p:pRg st="4" end="4"/>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52">
                                            <p:txEl>
                                              <p:pRg st="5" end="5"/>
                                            </p:txEl>
                                          </p:spTgt>
                                        </p:tgtEl>
                                        <p:attrNameLst>
                                          <p:attrName>style.visibility</p:attrName>
                                        </p:attrNameLst>
                                      </p:cBhvr>
                                      <p:to>
                                        <p:strVal val="visible"/>
                                      </p:to>
                                    </p:set>
                                    <p:animEffect transition="in" filter="wipe(left)">
                                      <p:cBhvr>
                                        <p:cTn id="66" dur="500"/>
                                        <p:tgtEl>
                                          <p:spTgt spid="52">
                                            <p:txEl>
                                              <p:pRg st="5" end="5"/>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22" presetClass="entr" presetSubtype="8" fill="hold" nodeType="clickEffect">
                                  <p:stCondLst>
                                    <p:cond delay="0"/>
                                  </p:stCondLst>
                                  <p:childTnLst>
                                    <p:set>
                                      <p:cBhvr>
                                        <p:cTn id="70" dur="1" fill="hold">
                                          <p:stCondLst>
                                            <p:cond delay="0"/>
                                          </p:stCondLst>
                                        </p:cTn>
                                        <p:tgtEl>
                                          <p:spTgt spid="52">
                                            <p:txEl>
                                              <p:pRg st="6" end="6"/>
                                            </p:txEl>
                                          </p:spTgt>
                                        </p:tgtEl>
                                        <p:attrNameLst>
                                          <p:attrName>style.visibility</p:attrName>
                                        </p:attrNameLst>
                                      </p:cBhvr>
                                      <p:to>
                                        <p:strVal val="visible"/>
                                      </p:to>
                                    </p:set>
                                    <p:animEffect transition="in" filter="wipe(left)">
                                      <p:cBhvr>
                                        <p:cTn id="71" dur="500"/>
                                        <p:tgtEl>
                                          <p:spTgt spid="52">
                                            <p:txEl>
                                              <p:pRg st="6" end="6"/>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22" presetClass="entr" presetSubtype="8" fill="hold" nodeType="clickEffect">
                                  <p:stCondLst>
                                    <p:cond delay="0"/>
                                  </p:stCondLst>
                                  <p:childTnLst>
                                    <p:set>
                                      <p:cBhvr>
                                        <p:cTn id="75" dur="1" fill="hold">
                                          <p:stCondLst>
                                            <p:cond delay="0"/>
                                          </p:stCondLst>
                                        </p:cTn>
                                        <p:tgtEl>
                                          <p:spTgt spid="52">
                                            <p:txEl>
                                              <p:pRg st="7" end="7"/>
                                            </p:txEl>
                                          </p:spTgt>
                                        </p:tgtEl>
                                        <p:attrNameLst>
                                          <p:attrName>style.visibility</p:attrName>
                                        </p:attrNameLst>
                                      </p:cBhvr>
                                      <p:to>
                                        <p:strVal val="visible"/>
                                      </p:to>
                                    </p:set>
                                    <p:animEffect transition="in" filter="wipe(left)">
                                      <p:cBhvr>
                                        <p:cTn id="76" dur="500"/>
                                        <p:tgtEl>
                                          <p:spTgt spid="52">
                                            <p:txEl>
                                              <p:pRg st="7" end="7"/>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22" presetClass="entr" presetSubtype="8" fill="hold" nodeType="clickEffect">
                                  <p:stCondLst>
                                    <p:cond delay="0"/>
                                  </p:stCondLst>
                                  <p:childTnLst>
                                    <p:set>
                                      <p:cBhvr>
                                        <p:cTn id="80" dur="1" fill="hold">
                                          <p:stCondLst>
                                            <p:cond delay="0"/>
                                          </p:stCondLst>
                                        </p:cTn>
                                        <p:tgtEl>
                                          <p:spTgt spid="52">
                                            <p:txEl>
                                              <p:pRg st="10" end="10"/>
                                            </p:txEl>
                                          </p:spTgt>
                                        </p:tgtEl>
                                        <p:attrNameLst>
                                          <p:attrName>style.visibility</p:attrName>
                                        </p:attrNameLst>
                                      </p:cBhvr>
                                      <p:to>
                                        <p:strVal val="visible"/>
                                      </p:to>
                                    </p:set>
                                    <p:animEffect transition="in" filter="wipe(left)">
                                      <p:cBhvr>
                                        <p:cTn id="81" dur="500"/>
                                        <p:tgtEl>
                                          <p:spTgt spid="52">
                                            <p:txEl>
                                              <p:pRg st="10" end="10"/>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22" presetClass="entr" presetSubtype="8" fill="hold" nodeType="clickEffect">
                                  <p:stCondLst>
                                    <p:cond delay="0"/>
                                  </p:stCondLst>
                                  <p:childTnLst>
                                    <p:set>
                                      <p:cBhvr>
                                        <p:cTn id="85" dur="1" fill="hold">
                                          <p:stCondLst>
                                            <p:cond delay="0"/>
                                          </p:stCondLst>
                                        </p:cTn>
                                        <p:tgtEl>
                                          <p:spTgt spid="52">
                                            <p:txEl>
                                              <p:pRg st="11" end="11"/>
                                            </p:txEl>
                                          </p:spTgt>
                                        </p:tgtEl>
                                        <p:attrNameLst>
                                          <p:attrName>style.visibility</p:attrName>
                                        </p:attrNameLst>
                                      </p:cBhvr>
                                      <p:to>
                                        <p:strVal val="visible"/>
                                      </p:to>
                                    </p:set>
                                    <p:animEffect transition="in" filter="wipe(left)">
                                      <p:cBhvr>
                                        <p:cTn id="86" dur="500"/>
                                        <p:tgtEl>
                                          <p:spTgt spid="52">
                                            <p:txEl>
                                              <p:pRg st="11" end="11"/>
                                            </p:txEl>
                                          </p:spTgt>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8" fill="hold" nodeType="clickEffect">
                                  <p:stCondLst>
                                    <p:cond delay="0"/>
                                  </p:stCondLst>
                                  <p:childTnLst>
                                    <p:set>
                                      <p:cBhvr>
                                        <p:cTn id="90" dur="1" fill="hold">
                                          <p:stCondLst>
                                            <p:cond delay="0"/>
                                          </p:stCondLst>
                                        </p:cTn>
                                        <p:tgtEl>
                                          <p:spTgt spid="52">
                                            <p:txEl>
                                              <p:pRg st="12" end="12"/>
                                            </p:txEl>
                                          </p:spTgt>
                                        </p:tgtEl>
                                        <p:attrNameLst>
                                          <p:attrName>style.visibility</p:attrName>
                                        </p:attrNameLst>
                                      </p:cBhvr>
                                      <p:to>
                                        <p:strVal val="visible"/>
                                      </p:to>
                                    </p:set>
                                    <p:animEffect transition="in" filter="wipe(left)">
                                      <p:cBhvr>
                                        <p:cTn id="91" dur="500"/>
                                        <p:tgtEl>
                                          <p:spTgt spid="52">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9" grpId="0"/>
      <p:bldP spid="90" grpId="0"/>
      <p:bldP spid="107" grpId="0" animBg="1"/>
      <p:bldP spid="108" grpId="0" animBg="1"/>
      <p:bldP spid="109" grpId="0"/>
      <p:bldP spid="1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システマティックレビュー｜</a:t>
            </a:r>
            <a:r>
              <a:rPr kumimoji="1" lang="ja-JP" altLang="en-US" sz="2000" dirty="0"/>
              <a:t>さらなる</a:t>
            </a:r>
            <a:r>
              <a:rPr kumimoji="1" lang="ja-JP" altLang="en-US" sz="2400" dirty="0"/>
              <a:t>確信</a:t>
            </a:r>
            <a:r>
              <a:rPr kumimoji="1" lang="ja-JP" altLang="en-US" sz="2000" dirty="0"/>
              <a:t>を目指して</a:t>
            </a:r>
            <a:endParaRPr kumimoji="1" lang="ja-JP" altLang="en-US" dirty="0"/>
          </a:p>
        </p:txBody>
      </p:sp>
      <p:sp>
        <p:nvSpPr>
          <p:cNvPr id="17" name="コンテンツ プレースホルダー 16"/>
          <p:cNvSpPr>
            <a:spLocks noGrp="1"/>
          </p:cNvSpPr>
          <p:nvPr>
            <p:ph sz="quarter" idx="11"/>
          </p:nvPr>
        </p:nvSpPr>
        <p:spPr/>
        <p:txBody>
          <a:bodyPr/>
          <a:lstStyle/>
          <a:p>
            <a:r>
              <a:rPr kumimoji="1" lang="ja-JP" altLang="en-US" dirty="0" smtClean="0"/>
              <a:t>各研究の結果がいつも一致するとは</a:t>
            </a:r>
            <a:r>
              <a:rPr kumimoji="1" lang="en-US" altLang="ja-JP" dirty="0" smtClean="0"/>
              <a:t/>
            </a:r>
            <a:br>
              <a:rPr kumimoji="1" lang="en-US" altLang="ja-JP" dirty="0" smtClean="0"/>
            </a:br>
            <a:r>
              <a:rPr kumimoji="1" lang="ja-JP" altLang="en-US" dirty="0" smtClean="0"/>
              <a:t>限りません。</a:t>
            </a:r>
            <a:endParaRPr kumimoji="1" lang="en-US" altLang="ja-JP" dirty="0" smtClean="0"/>
          </a:p>
          <a:p>
            <a:pPr lvl="2"/>
            <a:r>
              <a:rPr kumimoji="1" lang="ja-JP" altLang="en-US" dirty="0" smtClean="0"/>
              <a:t>もし結果が食い違った場合、どの結果を</a:t>
            </a:r>
            <a:r>
              <a:rPr kumimoji="1" lang="en-US" altLang="ja-JP" dirty="0" smtClean="0"/>
              <a:t/>
            </a:r>
            <a:br>
              <a:rPr kumimoji="1" lang="en-US" altLang="ja-JP" dirty="0" smtClean="0"/>
            </a:br>
            <a:r>
              <a:rPr kumimoji="1" lang="ja-JP" altLang="en-US" dirty="0" smtClean="0"/>
              <a:t>選べばよいのでしょうか？</a:t>
            </a:r>
            <a:endParaRPr kumimoji="1" lang="en-US" altLang="ja-JP" dirty="0" smtClean="0"/>
          </a:p>
          <a:p>
            <a:endParaRPr lang="en-US" altLang="ja-JP" dirty="0" smtClean="0"/>
          </a:p>
          <a:p>
            <a:endParaRPr kumimoji="1" lang="en-US" altLang="ja-JP" dirty="0" smtClean="0"/>
          </a:p>
          <a:p>
            <a:r>
              <a:rPr kumimoji="1" lang="ja-JP" altLang="en-US" dirty="0" smtClean="0"/>
              <a:t>さらなる確信を得る</a:t>
            </a:r>
            <a:r>
              <a:rPr lang="ja-JP" altLang="en-US" dirty="0" smtClean="0"/>
              <a:t>ため、同じテーマ・</a:t>
            </a:r>
            <a:r>
              <a:rPr lang="en-US" altLang="ja-JP" dirty="0" smtClean="0"/>
              <a:t/>
            </a:r>
            <a:br>
              <a:rPr lang="en-US" altLang="ja-JP" dirty="0" smtClean="0"/>
            </a:br>
            <a:r>
              <a:rPr lang="ja-JP" altLang="en-US" dirty="0" smtClean="0"/>
              <a:t>同じ</a:t>
            </a:r>
            <a:r>
              <a:rPr kumimoji="1" lang="ja-JP" altLang="en-US" dirty="0" smtClean="0"/>
              <a:t>疫学手法の </a:t>
            </a:r>
            <a:r>
              <a:rPr kumimoji="1" lang="ja-JP" altLang="en-US" b="1" dirty="0" smtClean="0">
                <a:solidFill>
                  <a:srgbClr val="E03C64"/>
                </a:solidFill>
              </a:rPr>
              <a:t>研究結果を統合 </a:t>
            </a:r>
            <a:r>
              <a:rPr kumimoji="1" lang="en-US" altLang="ja-JP" b="1" dirty="0" smtClean="0">
                <a:solidFill>
                  <a:srgbClr val="E03C64"/>
                </a:solidFill>
              </a:rPr>
              <a:t/>
            </a:r>
            <a:br>
              <a:rPr kumimoji="1" lang="en-US" altLang="ja-JP" b="1" dirty="0" smtClean="0">
                <a:solidFill>
                  <a:srgbClr val="E03C64"/>
                </a:solidFill>
              </a:rPr>
            </a:br>
            <a:r>
              <a:rPr kumimoji="1" lang="ja-JP" altLang="en-US" dirty="0" smtClean="0"/>
              <a:t>して確認します。</a:t>
            </a:r>
            <a:endParaRPr kumimoji="1" lang="en-US" altLang="ja-JP" dirty="0" smtClean="0"/>
          </a:p>
          <a:p>
            <a:endParaRPr kumimoji="1" lang="en-US" altLang="ja-JP" dirty="0" smtClean="0"/>
          </a:p>
          <a:p>
            <a:endParaRPr kumimoji="1" lang="en-US" altLang="ja-JP" dirty="0" smtClean="0"/>
          </a:p>
          <a:p>
            <a:r>
              <a:rPr lang="ja-JP" altLang="en-US" dirty="0"/>
              <a:t>この方法は </a:t>
            </a:r>
            <a:r>
              <a:rPr lang="ja-JP" altLang="en-US" b="1" dirty="0" smtClean="0">
                <a:solidFill>
                  <a:schemeClr val="accent1"/>
                </a:solidFill>
              </a:rPr>
              <a:t>システマティックレビュー</a:t>
            </a:r>
            <a:r>
              <a:rPr lang="en-US" altLang="ja-JP" b="1" dirty="0" smtClean="0"/>
              <a:t/>
            </a:r>
            <a:br>
              <a:rPr lang="en-US" altLang="ja-JP" b="1" dirty="0" smtClean="0"/>
            </a:br>
            <a:r>
              <a:rPr lang="ja-JP" altLang="en-US" dirty="0" smtClean="0"/>
              <a:t>（と</a:t>
            </a:r>
            <a:r>
              <a:rPr lang="ja-JP" altLang="en-US" dirty="0" smtClean="0">
                <a:solidFill>
                  <a:schemeClr val="accent1"/>
                </a:solidFill>
              </a:rPr>
              <a:t>メタアナリシス</a:t>
            </a:r>
            <a:r>
              <a:rPr lang="ja-JP" altLang="en-US" dirty="0" smtClean="0">
                <a:solidFill>
                  <a:schemeClr val="tx2"/>
                </a:solidFill>
              </a:rPr>
              <a:t>）</a:t>
            </a:r>
            <a:r>
              <a:rPr lang="ja-JP" altLang="en-US" dirty="0" smtClean="0"/>
              <a:t>と</a:t>
            </a:r>
            <a:r>
              <a:rPr lang="ja-JP" altLang="en-US" dirty="0"/>
              <a:t>呼ばれます。</a:t>
            </a:r>
            <a:endParaRPr kumimoji="1" lang="en-US" altLang="ja-JP" dirty="0"/>
          </a:p>
        </p:txBody>
      </p:sp>
      <p:grpSp>
        <p:nvGrpSpPr>
          <p:cNvPr id="48" name="グループ化 47"/>
          <p:cNvGrpSpPr/>
          <p:nvPr/>
        </p:nvGrpSpPr>
        <p:grpSpPr>
          <a:xfrm>
            <a:off x="221716" y="1268760"/>
            <a:ext cx="4062252" cy="1055447"/>
            <a:chOff x="266749" y="1268760"/>
            <a:chExt cx="4062252" cy="1055447"/>
          </a:xfrm>
        </p:grpSpPr>
        <p:grpSp>
          <p:nvGrpSpPr>
            <p:cNvPr id="21" name="グループ化 20"/>
            <p:cNvGrpSpPr/>
            <p:nvPr/>
          </p:nvGrpSpPr>
          <p:grpSpPr>
            <a:xfrm>
              <a:off x="301882" y="1268760"/>
              <a:ext cx="576064" cy="720080"/>
              <a:chOff x="827584" y="1628800"/>
              <a:chExt cx="576064" cy="720080"/>
            </a:xfrm>
          </p:grpSpPr>
          <p:sp>
            <p:nvSpPr>
              <p:cNvPr id="19" name="正方形/長方形 18"/>
              <p:cNvSpPr/>
              <p:nvPr/>
            </p:nvSpPr>
            <p:spPr>
              <a:xfrm>
                <a:off x="827584" y="1988880"/>
                <a:ext cx="216024" cy="360000"/>
              </a:xfrm>
              <a:prstGeom prst="rect">
                <a:avLst/>
              </a:prstGeom>
              <a:solidFill>
                <a:srgbClr val="E03C64"/>
              </a:solidFill>
              <a:ln>
                <a:noFill/>
              </a:ln>
              <a:scene3d>
                <a:camera prst="obliqueTopRight"/>
                <a:lightRig rig="balanced" dir="t"/>
              </a:scene3d>
              <a:sp3d extrusionH="381000">
                <a:bevelT w="0" h="0"/>
                <a:extrusionClr>
                  <a:srgbClr val="E03C64"/>
                </a:extrusionClr>
                <a:contourClr>
                  <a:srgbClr val="E03C64"/>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187624" y="1628800"/>
                <a:ext cx="216024" cy="720080"/>
              </a:xfrm>
              <a:prstGeom prst="rect">
                <a:avLst/>
              </a:prstGeom>
              <a:solidFill>
                <a:srgbClr val="5492F6"/>
              </a:solidFill>
              <a:ln>
                <a:noFill/>
              </a:ln>
              <a:scene3d>
                <a:camera prst="obliqueTopRight"/>
                <a:lightRig rig="balanced" dir="t"/>
              </a:scene3d>
              <a:sp3d extrusionH="381000">
                <a:bevelT w="0" h="0"/>
                <a:extrusionClr>
                  <a:srgbClr val="5492F6"/>
                </a:extrusionClr>
                <a:contourClr>
                  <a:srgbClr val="5492F6"/>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2" name="グループ化 21"/>
            <p:cNvGrpSpPr/>
            <p:nvPr/>
          </p:nvGrpSpPr>
          <p:grpSpPr>
            <a:xfrm>
              <a:off x="1145889" y="1376840"/>
              <a:ext cx="576064" cy="612000"/>
              <a:chOff x="827584" y="1736880"/>
              <a:chExt cx="576064" cy="612000"/>
            </a:xfrm>
          </p:grpSpPr>
          <p:sp>
            <p:nvSpPr>
              <p:cNvPr id="23" name="正方形/長方形 22"/>
              <p:cNvSpPr/>
              <p:nvPr/>
            </p:nvSpPr>
            <p:spPr>
              <a:xfrm>
                <a:off x="827584" y="1880880"/>
                <a:ext cx="216024" cy="468000"/>
              </a:xfrm>
              <a:prstGeom prst="rect">
                <a:avLst/>
              </a:prstGeom>
              <a:solidFill>
                <a:srgbClr val="E03C64"/>
              </a:solidFill>
              <a:ln>
                <a:noFill/>
              </a:ln>
              <a:scene3d>
                <a:camera prst="obliqueTopRight"/>
                <a:lightRig rig="balanced" dir="t"/>
              </a:scene3d>
              <a:sp3d extrusionH="381000">
                <a:bevelT w="0" h="0"/>
                <a:extrusionClr>
                  <a:srgbClr val="E03C64"/>
                </a:extrusionClr>
                <a:contourClr>
                  <a:srgbClr val="E03C64"/>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1187624" y="1736880"/>
                <a:ext cx="216024" cy="612000"/>
              </a:xfrm>
              <a:prstGeom prst="rect">
                <a:avLst/>
              </a:prstGeom>
              <a:solidFill>
                <a:srgbClr val="5492F6"/>
              </a:solidFill>
              <a:ln>
                <a:noFill/>
              </a:ln>
              <a:scene3d>
                <a:camera prst="obliqueTopRight"/>
                <a:lightRig rig="balanced" dir="t"/>
              </a:scene3d>
              <a:sp3d extrusionH="381000">
                <a:bevelT w="0" h="0"/>
                <a:extrusionClr>
                  <a:srgbClr val="5492F6"/>
                </a:extrusionClr>
                <a:contourClr>
                  <a:srgbClr val="5492F6"/>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25" name="グループ化 24"/>
            <p:cNvGrpSpPr/>
            <p:nvPr/>
          </p:nvGrpSpPr>
          <p:grpSpPr>
            <a:xfrm>
              <a:off x="1997968" y="1520840"/>
              <a:ext cx="576064" cy="468000"/>
              <a:chOff x="827584" y="1880880"/>
              <a:chExt cx="576064" cy="468000"/>
            </a:xfrm>
          </p:grpSpPr>
          <p:sp>
            <p:nvSpPr>
              <p:cNvPr id="26" name="正方形/長方形 25"/>
              <p:cNvSpPr/>
              <p:nvPr/>
            </p:nvSpPr>
            <p:spPr>
              <a:xfrm>
                <a:off x="827584" y="1880880"/>
                <a:ext cx="216024" cy="468000"/>
              </a:xfrm>
              <a:prstGeom prst="rect">
                <a:avLst/>
              </a:prstGeom>
              <a:solidFill>
                <a:srgbClr val="E03C64"/>
              </a:solidFill>
              <a:ln>
                <a:noFill/>
              </a:ln>
              <a:scene3d>
                <a:camera prst="obliqueTopRight"/>
                <a:lightRig rig="balanced" dir="t"/>
              </a:scene3d>
              <a:sp3d extrusionH="381000">
                <a:bevelT w="0" h="0"/>
                <a:extrusionClr>
                  <a:srgbClr val="E03C64"/>
                </a:extrusionClr>
                <a:contourClr>
                  <a:srgbClr val="E03C64"/>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1187624" y="1952880"/>
                <a:ext cx="216024" cy="396000"/>
              </a:xfrm>
              <a:prstGeom prst="rect">
                <a:avLst/>
              </a:prstGeom>
              <a:solidFill>
                <a:srgbClr val="5492F6"/>
              </a:solidFill>
              <a:ln>
                <a:noFill/>
              </a:ln>
              <a:scene3d>
                <a:camera prst="obliqueTopRight"/>
                <a:lightRig rig="balanced" dir="t"/>
              </a:scene3d>
              <a:sp3d extrusionH="381000">
                <a:bevelT w="0" h="0"/>
                <a:extrusionClr>
                  <a:srgbClr val="5492F6"/>
                </a:extrusionClr>
                <a:contourClr>
                  <a:srgbClr val="5492F6"/>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34" name="グループ化 33"/>
            <p:cNvGrpSpPr/>
            <p:nvPr/>
          </p:nvGrpSpPr>
          <p:grpSpPr>
            <a:xfrm>
              <a:off x="3702126" y="1268760"/>
              <a:ext cx="576064" cy="720080"/>
              <a:chOff x="827584" y="1628800"/>
              <a:chExt cx="576064" cy="720080"/>
            </a:xfrm>
          </p:grpSpPr>
          <p:sp>
            <p:nvSpPr>
              <p:cNvPr id="35" name="正方形/長方形 34"/>
              <p:cNvSpPr/>
              <p:nvPr/>
            </p:nvSpPr>
            <p:spPr>
              <a:xfrm>
                <a:off x="827584" y="1772880"/>
                <a:ext cx="216024" cy="576000"/>
              </a:xfrm>
              <a:prstGeom prst="rect">
                <a:avLst/>
              </a:prstGeom>
              <a:solidFill>
                <a:srgbClr val="E03C64"/>
              </a:solidFill>
              <a:ln>
                <a:noFill/>
              </a:ln>
              <a:scene3d>
                <a:camera prst="obliqueTopRight"/>
                <a:lightRig rig="balanced" dir="t"/>
              </a:scene3d>
              <a:sp3d extrusionH="381000">
                <a:bevelT w="0" h="0"/>
                <a:extrusionClr>
                  <a:srgbClr val="E03C64"/>
                </a:extrusionClr>
                <a:contourClr>
                  <a:srgbClr val="E03C64"/>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p:cNvSpPr/>
              <p:nvPr/>
            </p:nvSpPr>
            <p:spPr>
              <a:xfrm>
                <a:off x="1187624" y="1628800"/>
                <a:ext cx="216024" cy="720080"/>
              </a:xfrm>
              <a:prstGeom prst="rect">
                <a:avLst/>
              </a:prstGeom>
              <a:solidFill>
                <a:srgbClr val="5492F6"/>
              </a:solidFill>
              <a:ln>
                <a:noFill/>
              </a:ln>
              <a:scene3d>
                <a:camera prst="obliqueTopRight"/>
                <a:lightRig rig="balanced" dir="t"/>
              </a:scene3d>
              <a:sp3d extrusionH="381000">
                <a:bevelT w="0" h="0"/>
                <a:extrusionClr>
                  <a:srgbClr val="5492F6"/>
                </a:extrusionClr>
                <a:contourClr>
                  <a:srgbClr val="5492F6"/>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 name="テキスト ボックス 39"/>
            <p:cNvSpPr txBox="1"/>
            <p:nvPr/>
          </p:nvSpPr>
          <p:spPr>
            <a:xfrm>
              <a:off x="2775017" y="1428745"/>
              <a:ext cx="849913" cy="400110"/>
            </a:xfrm>
            <a:prstGeom prst="rect">
              <a:avLst/>
            </a:prstGeom>
            <a:noFill/>
          </p:spPr>
          <p:txBody>
            <a:bodyPr wrap="none" rtlCol="0" anchor="ctr" anchorCtr="0">
              <a:spAutoFit/>
            </a:bodyPr>
            <a:lstStyle/>
            <a:p>
              <a:pPr algn="ct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266749" y="2047208"/>
              <a:ext cx="646331" cy="276999"/>
            </a:xfrm>
            <a:prstGeom prst="rect">
              <a:avLst/>
            </a:prstGeom>
            <a:noFill/>
          </p:spPr>
          <p:txBody>
            <a:bodyPr wrap="none" rtlCol="0" anchor="ctr" anchorCtr="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研究Ａ</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1115157" y="2047208"/>
              <a:ext cx="646331" cy="276999"/>
            </a:xfrm>
            <a:prstGeom prst="rect">
              <a:avLst/>
            </a:prstGeom>
            <a:noFill/>
          </p:spPr>
          <p:txBody>
            <a:bodyPr wrap="none" rtlCol="0" anchor="ctr" anchorCtr="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研究Ｂ</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1958269" y="2047208"/>
              <a:ext cx="646331" cy="276999"/>
            </a:xfrm>
            <a:prstGeom prst="rect">
              <a:avLst/>
            </a:prstGeom>
            <a:noFill/>
          </p:spPr>
          <p:txBody>
            <a:bodyPr wrap="none" rtlCol="0" anchor="ctr" anchorCtr="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研究Ｃ</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3682670" y="2047208"/>
              <a:ext cx="646331" cy="276999"/>
            </a:xfrm>
            <a:prstGeom prst="rect">
              <a:avLst/>
            </a:prstGeom>
            <a:noFill/>
          </p:spPr>
          <p:txBody>
            <a:bodyPr wrap="none" rtlCol="0" anchor="ctr" anchorCtr="0">
              <a:spAutoFit/>
            </a:bodyPr>
            <a:lstStyle/>
            <a:p>
              <a:pPr algn="ct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研究Ｘ</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49" name="右中かっこ 48"/>
          <p:cNvSpPr/>
          <p:nvPr/>
        </p:nvSpPr>
        <p:spPr>
          <a:xfrm rot="5400000">
            <a:off x="2129397" y="564421"/>
            <a:ext cx="363339" cy="4178702"/>
          </a:xfrm>
          <a:prstGeom prst="rightBrace">
            <a:avLst>
              <a:gd name="adj1" fmla="val 44533"/>
              <a:gd name="adj2" fmla="val 50000"/>
            </a:avLst>
          </a:prstGeom>
          <a:ln w="190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テキスト ボックス 51"/>
          <p:cNvSpPr txBox="1"/>
          <p:nvPr/>
        </p:nvSpPr>
        <p:spPr>
          <a:xfrm>
            <a:off x="157279" y="2959327"/>
            <a:ext cx="4307589"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それぞれの研究結果を</a:t>
            </a:r>
            <a:r>
              <a:rPr lang="ja-JP" altLang="en-US" sz="1600"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統合</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600" b="1" dirty="0">
                <a:solidFill>
                  <a:schemeClr val="accent1"/>
                </a:solidFill>
                <a:latin typeface="Meiryo UI" panose="020B0604030504040204" pitchFamily="50" charset="-128"/>
                <a:ea typeface="Meiryo UI" panose="020B0604030504040204" pitchFamily="50" charset="-128"/>
                <a:cs typeface="Meiryo UI" panose="020B0604030504040204" pitchFamily="50" charset="-128"/>
              </a:rPr>
              <a:t>メタアナリシス</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4" name="グループ化 3"/>
          <p:cNvGrpSpPr/>
          <p:nvPr/>
        </p:nvGrpSpPr>
        <p:grpSpPr>
          <a:xfrm>
            <a:off x="243840" y="3585019"/>
            <a:ext cx="4134465" cy="2580085"/>
            <a:chOff x="243840" y="3585019"/>
            <a:chExt cx="4134465" cy="2580085"/>
          </a:xfrm>
        </p:grpSpPr>
        <p:grpSp>
          <p:nvGrpSpPr>
            <p:cNvPr id="64" name="グループ化 63"/>
            <p:cNvGrpSpPr/>
            <p:nvPr/>
          </p:nvGrpSpPr>
          <p:grpSpPr>
            <a:xfrm>
              <a:off x="1742527" y="3861048"/>
              <a:ext cx="1137079" cy="1179199"/>
              <a:chOff x="1829832" y="3861048"/>
              <a:chExt cx="1137079" cy="1179199"/>
            </a:xfrm>
          </p:grpSpPr>
          <p:sp>
            <p:nvSpPr>
              <p:cNvPr id="50" name="正方形/長方形 49"/>
              <p:cNvSpPr/>
              <p:nvPr/>
            </p:nvSpPr>
            <p:spPr>
              <a:xfrm>
                <a:off x="1829832" y="4310475"/>
                <a:ext cx="437912" cy="729772"/>
              </a:xfrm>
              <a:prstGeom prst="rect">
                <a:avLst/>
              </a:prstGeom>
              <a:solidFill>
                <a:srgbClr val="E03C64"/>
              </a:solidFill>
              <a:ln>
                <a:noFill/>
              </a:ln>
              <a:scene3d>
                <a:camera prst="obliqueTopRight"/>
                <a:lightRig rig="balanced" dir="t"/>
              </a:scene3d>
              <a:sp3d extrusionH="762000">
                <a:bevelT w="0" h="0"/>
                <a:extrusionClr>
                  <a:srgbClr val="E03C64"/>
                </a:extrusionClr>
                <a:contourClr>
                  <a:srgbClr val="E03C64"/>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2528999" y="3861048"/>
                <a:ext cx="437912" cy="1179199"/>
              </a:xfrm>
              <a:prstGeom prst="rect">
                <a:avLst/>
              </a:prstGeom>
              <a:solidFill>
                <a:srgbClr val="5492F6"/>
              </a:solidFill>
              <a:ln>
                <a:noFill/>
              </a:ln>
              <a:scene3d>
                <a:camera prst="obliqueTopRight"/>
                <a:lightRig rig="balanced" dir="t"/>
              </a:scene3d>
              <a:sp3d extrusionH="762000">
                <a:bevelT w="0" h="0"/>
                <a:extrusionClr>
                  <a:srgbClr val="5492F6"/>
                </a:extrusionClr>
                <a:contourClr>
                  <a:srgbClr val="5492F6"/>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7" name="テキスト ボックス 56"/>
            <p:cNvSpPr txBox="1"/>
            <p:nvPr/>
          </p:nvSpPr>
          <p:spPr>
            <a:xfrm>
              <a:off x="1325861" y="5179117"/>
              <a:ext cx="1970411" cy="400110"/>
            </a:xfrm>
            <a:prstGeom prst="rect">
              <a:avLst/>
            </a:prstGeom>
            <a:noFill/>
          </p:spPr>
          <p:txBody>
            <a:bodyPr vert="horz" wrap="none" rtlCol="0" anchor="ctr" anchorCtr="0">
              <a:spAutoFit/>
            </a:bodyPr>
            <a:lstStyle/>
            <a:p>
              <a:pPr algn="ct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肥満のなりやすさ</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62" name="グループ化 61"/>
            <p:cNvGrpSpPr/>
            <p:nvPr/>
          </p:nvGrpSpPr>
          <p:grpSpPr>
            <a:xfrm>
              <a:off x="899970" y="3585019"/>
              <a:ext cx="929716" cy="534866"/>
              <a:chOff x="724913" y="3658635"/>
              <a:chExt cx="929716" cy="534866"/>
            </a:xfrm>
          </p:grpSpPr>
          <p:sp>
            <p:nvSpPr>
              <p:cNvPr id="58" name="テキスト ボックス 57"/>
              <p:cNvSpPr txBox="1"/>
              <p:nvPr/>
            </p:nvSpPr>
            <p:spPr>
              <a:xfrm>
                <a:off x="854410" y="3658635"/>
                <a:ext cx="646331" cy="276999"/>
              </a:xfrm>
              <a:prstGeom prst="rect">
                <a:avLst/>
              </a:prstGeom>
              <a:noFill/>
            </p:spPr>
            <p:txBody>
              <a:bodyPr wrap="none" rtlCol="0" anchor="ctr" anchorCtr="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運動部</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9" name="テキスト ボックス 58"/>
              <p:cNvSpPr txBox="1"/>
              <p:nvPr/>
            </p:nvSpPr>
            <p:spPr>
              <a:xfrm>
                <a:off x="854410" y="3916502"/>
                <a:ext cx="800219" cy="276999"/>
              </a:xfrm>
              <a:prstGeom prst="rect">
                <a:avLst/>
              </a:prstGeom>
              <a:noFill/>
            </p:spPr>
            <p:txBody>
              <a:bodyPr wrap="none" rtlCol="0" anchor="ctr" anchorCtr="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非運動部</a:t>
                </a:r>
                <a:endParaRPr lang="en-US" altLang="ja-JP"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正方形/長方形 59"/>
              <p:cNvSpPr/>
              <p:nvPr/>
            </p:nvSpPr>
            <p:spPr>
              <a:xfrm>
                <a:off x="724913" y="3759144"/>
                <a:ext cx="108000" cy="108000"/>
              </a:xfrm>
              <a:prstGeom prst="rect">
                <a:avLst/>
              </a:prstGeom>
              <a:solidFill>
                <a:srgbClr val="E03C64"/>
              </a:solidFill>
              <a:ln>
                <a:noFill/>
              </a:ln>
              <a:scene3d>
                <a:camera prst="obliqueTopRight"/>
                <a:lightRig rig="balanced" dir="t"/>
              </a:scene3d>
              <a:sp3d extrusionH="171450">
                <a:bevelT w="0" h="0"/>
                <a:extrusionClr>
                  <a:srgbClr val="E03C64"/>
                </a:extrusionClr>
                <a:contourClr>
                  <a:srgbClr val="E03C64"/>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p:cNvSpPr/>
              <p:nvPr/>
            </p:nvSpPr>
            <p:spPr>
              <a:xfrm>
                <a:off x="724913" y="4019221"/>
                <a:ext cx="108000" cy="108000"/>
              </a:xfrm>
              <a:prstGeom prst="rect">
                <a:avLst/>
              </a:prstGeom>
              <a:solidFill>
                <a:srgbClr val="5492F6"/>
              </a:solidFill>
              <a:ln>
                <a:noFill/>
              </a:ln>
              <a:scene3d>
                <a:camera prst="obliqueTopRight"/>
                <a:lightRig rig="balanced" dir="t"/>
              </a:scene3d>
              <a:sp3d extrusionH="171450">
                <a:bevelT w="0" h="0"/>
                <a:extrusionClr>
                  <a:srgbClr val="5492F6"/>
                </a:extrusionClr>
                <a:contourClr>
                  <a:srgbClr val="5492F6"/>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3" name="テキスト ボックス 62"/>
            <p:cNvSpPr txBox="1"/>
            <p:nvPr/>
          </p:nvSpPr>
          <p:spPr>
            <a:xfrm>
              <a:off x="243840" y="5703439"/>
              <a:ext cx="4134465" cy="461665"/>
            </a:xfrm>
            <a:prstGeom prst="rect">
              <a:avLst/>
            </a:prstGeom>
            <a:noFill/>
          </p:spPr>
          <p:txBody>
            <a:bodyPr wrap="none" rtlCol="0" anchor="ctr" anchorCtr="0">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なかには運動部で肥満になりにくいとは言えない結果もありますが、</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全体的に見れば運動部に入ることは肥満になりにくい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と言えます。</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24246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wipe(left)">
                                      <p:cBhvr>
                                        <p:cTn id="7" dur="500"/>
                                        <p:tgtEl>
                                          <p:spTgt spid="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7">
                                            <p:txEl>
                                              <p:pRg st="1" end="1"/>
                                            </p:txEl>
                                          </p:spTgt>
                                        </p:tgtEl>
                                        <p:attrNameLst>
                                          <p:attrName>style.visibility</p:attrName>
                                        </p:attrNameLst>
                                      </p:cBhvr>
                                      <p:to>
                                        <p:strVal val="visible"/>
                                      </p:to>
                                    </p:set>
                                    <p:animEffect transition="in" filter="wipe(left)">
                                      <p:cBhvr>
                                        <p:cTn id="12" dur="500"/>
                                        <p:tgtEl>
                                          <p:spTgt spid="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7">
                                            <p:txEl>
                                              <p:pRg st="4" end="4"/>
                                            </p:txEl>
                                          </p:spTgt>
                                        </p:tgtEl>
                                        <p:attrNameLst>
                                          <p:attrName>style.visibility</p:attrName>
                                        </p:attrNameLst>
                                      </p:cBhvr>
                                      <p:to>
                                        <p:strVal val="visible"/>
                                      </p:to>
                                    </p:set>
                                    <p:animEffect transition="in" filter="wipe(left)">
                                      <p:cBhvr>
                                        <p:cTn id="17" dur="500"/>
                                        <p:tgtEl>
                                          <p:spTgt spid="17">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48"/>
                                        </p:tgtEl>
                                        <p:attrNameLst>
                                          <p:attrName>style.visibility</p:attrName>
                                        </p:attrNameLst>
                                      </p:cBhvr>
                                      <p:to>
                                        <p:strVal val="visible"/>
                                      </p:to>
                                    </p:set>
                                    <p:animEffect transition="in" filter="wipe(up)">
                                      <p:cBhvr>
                                        <p:cTn id="22" dur="500"/>
                                        <p:tgtEl>
                                          <p:spTgt spid="4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49"/>
                                        </p:tgtEl>
                                        <p:attrNameLst>
                                          <p:attrName>style.visibility</p:attrName>
                                        </p:attrNameLst>
                                      </p:cBhvr>
                                      <p:to>
                                        <p:strVal val="visible"/>
                                      </p:to>
                                    </p:set>
                                    <p:animEffect transition="in" filter="wipe(up)">
                                      <p:cBhvr>
                                        <p:cTn id="27" dur="500"/>
                                        <p:tgtEl>
                                          <p:spTgt spid="49"/>
                                        </p:tgtEl>
                                      </p:cBhvr>
                                    </p:animEffect>
                                  </p:childTnLst>
                                </p:cTn>
                              </p:par>
                            </p:childTnLst>
                          </p:cTn>
                        </p:par>
                        <p:par>
                          <p:cTn id="28" fill="hold">
                            <p:stCondLst>
                              <p:cond delay="500"/>
                            </p:stCondLst>
                            <p:childTnLst>
                              <p:par>
                                <p:cTn id="29" presetID="22" presetClass="entr" presetSubtype="1"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Effect transition="in" filter="wipe(up)">
                                      <p:cBhvr>
                                        <p:cTn id="31" dur="500"/>
                                        <p:tgtEl>
                                          <p:spTgt spid="52"/>
                                        </p:tgtEl>
                                      </p:cBhvr>
                                    </p:animEffect>
                                  </p:childTnLst>
                                </p:cTn>
                              </p:par>
                            </p:childTnLst>
                          </p:cTn>
                        </p:par>
                        <p:par>
                          <p:cTn id="32" fill="hold">
                            <p:stCondLst>
                              <p:cond delay="1000"/>
                            </p:stCondLst>
                            <p:childTnLst>
                              <p:par>
                                <p:cTn id="33" presetID="22" presetClass="entr" presetSubtype="1" fill="hold" nodeType="after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up)">
                                      <p:cBhvr>
                                        <p:cTn id="35" dur="5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7">
                                            <p:txEl>
                                              <p:pRg st="7" end="7"/>
                                            </p:txEl>
                                          </p:spTgt>
                                        </p:tgtEl>
                                        <p:attrNameLst>
                                          <p:attrName>style.visibility</p:attrName>
                                        </p:attrNameLst>
                                      </p:cBhvr>
                                      <p:to>
                                        <p:strVal val="visible"/>
                                      </p:to>
                                    </p:set>
                                    <p:animEffect transition="in" filter="wipe(left)">
                                      <p:cBhvr>
                                        <p:cTn id="40" dur="500"/>
                                        <p:tgtEl>
                                          <p:spTgt spid="17">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5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エビデンスレベル｜</a:t>
            </a:r>
            <a:r>
              <a:rPr kumimoji="1" lang="ja-JP" altLang="en-US" sz="2400" dirty="0"/>
              <a:t>結果</a:t>
            </a:r>
            <a:r>
              <a:rPr kumimoji="1" lang="ja-JP" altLang="en-US" sz="2000" dirty="0"/>
              <a:t>の</a:t>
            </a:r>
            <a:r>
              <a:rPr kumimoji="1" lang="ja-JP" altLang="en-US" sz="2400" dirty="0"/>
              <a:t>信頼度</a:t>
            </a:r>
            <a:r>
              <a:rPr kumimoji="1" lang="ja-JP" altLang="en-US" sz="2000" dirty="0"/>
              <a:t>レベル</a:t>
            </a:r>
            <a:endParaRPr kumimoji="1" lang="ja-JP" altLang="en-US" dirty="0"/>
          </a:p>
        </p:txBody>
      </p:sp>
      <p:sp>
        <p:nvSpPr>
          <p:cNvPr id="3" name="コンテンツ プレースホルダー 2"/>
          <p:cNvSpPr>
            <a:spLocks noGrp="1"/>
          </p:cNvSpPr>
          <p:nvPr>
            <p:ph sz="quarter" idx="11"/>
          </p:nvPr>
        </p:nvSpPr>
        <p:spPr/>
        <p:txBody>
          <a:bodyPr/>
          <a:lstStyle/>
          <a:p>
            <a:endParaRPr kumimoji="1" lang="en-US" altLang="ja-JP" dirty="0" smtClean="0"/>
          </a:p>
          <a:p>
            <a:r>
              <a:rPr kumimoji="1" lang="ja-JP" altLang="en-US" dirty="0" smtClean="0"/>
              <a:t>最後</a:t>
            </a:r>
            <a:r>
              <a:rPr kumimoji="1" lang="ja-JP" altLang="en-US" dirty="0"/>
              <a:t>に、結果の信頼度は “</a:t>
            </a:r>
            <a:r>
              <a:rPr kumimoji="1" lang="ja-JP" altLang="en-US" b="1" dirty="0">
                <a:solidFill>
                  <a:schemeClr val="accent1"/>
                </a:solidFill>
              </a:rPr>
              <a:t>エビデンスレベル</a:t>
            </a:r>
            <a:r>
              <a:rPr kumimoji="1" lang="ja-JP" altLang="en-US" dirty="0"/>
              <a:t>” と呼ばれています。</a:t>
            </a:r>
            <a:endParaRPr kumimoji="1" lang="en-US" altLang="ja-JP" dirty="0"/>
          </a:p>
          <a:p>
            <a:endParaRPr lang="en-US" altLang="ja-JP" dirty="0"/>
          </a:p>
          <a:p>
            <a:endParaRPr lang="en-US" altLang="ja-JP" dirty="0"/>
          </a:p>
          <a:p>
            <a:r>
              <a:rPr kumimoji="1" lang="ja-JP" altLang="en-US" dirty="0"/>
              <a:t>最もエビデンスレベルが高いのは、</a:t>
            </a:r>
            <a:r>
              <a:rPr kumimoji="1" lang="en-US" altLang="ja-JP" dirty="0"/>
              <a:t/>
            </a:r>
            <a:br>
              <a:rPr kumimoji="1" lang="en-US" altLang="ja-JP" dirty="0"/>
            </a:br>
            <a:r>
              <a:rPr kumimoji="1" lang="ja-JP" altLang="en-US" dirty="0"/>
              <a:t>ランダム化比較試験の結果を統合したシステマティックレビューです。</a:t>
            </a:r>
            <a:endParaRPr kumimoji="1" lang="en-US" altLang="ja-JP" dirty="0"/>
          </a:p>
          <a:p>
            <a:endParaRPr lang="en-US" altLang="ja-JP" dirty="0"/>
          </a:p>
          <a:p>
            <a:endParaRPr lang="en-US" altLang="ja-JP" dirty="0"/>
          </a:p>
          <a:p>
            <a:r>
              <a:rPr kumimoji="1" lang="ja-JP" altLang="en-US" dirty="0"/>
              <a:t>ただし、コホート研究や症例対照研究でも</a:t>
            </a:r>
            <a:r>
              <a:rPr lang="ja-JP" altLang="en-US" dirty="0" smtClean="0"/>
              <a:t>、ツッコミに注意深く対処することで、</a:t>
            </a:r>
            <a:r>
              <a:rPr lang="en-US" altLang="ja-JP" dirty="0" smtClean="0"/>
              <a:t/>
            </a:r>
            <a:br>
              <a:rPr lang="en-US" altLang="ja-JP" dirty="0" smtClean="0"/>
            </a:br>
            <a:r>
              <a:rPr lang="ja-JP" altLang="en-US" dirty="0" smtClean="0"/>
              <a:t>信頼できる情報を示すことができます。</a:t>
            </a:r>
            <a:endParaRPr lang="en-US" altLang="ja-JP" dirty="0"/>
          </a:p>
          <a:p>
            <a:pPr lvl="2"/>
            <a:r>
              <a:rPr lang="ja-JP" altLang="en-US" dirty="0" smtClean="0"/>
              <a:t>メカニズム</a:t>
            </a:r>
            <a:r>
              <a:rPr lang="ja-JP" altLang="en-US" dirty="0"/>
              <a:t>や動物実験などの結果も参照する。</a:t>
            </a:r>
            <a:endParaRPr kumimoji="1" lang="ja-JP" altLang="en-US" dirty="0"/>
          </a:p>
        </p:txBody>
      </p:sp>
      <p:grpSp>
        <p:nvGrpSpPr>
          <p:cNvPr id="6" name="グループ化 5"/>
          <p:cNvGrpSpPr/>
          <p:nvPr/>
        </p:nvGrpSpPr>
        <p:grpSpPr>
          <a:xfrm>
            <a:off x="180561" y="1547500"/>
            <a:ext cx="4319431" cy="4093766"/>
            <a:chOff x="180561" y="1547500"/>
            <a:chExt cx="4319431" cy="4093766"/>
          </a:xfrm>
        </p:grpSpPr>
        <p:sp>
          <p:nvSpPr>
            <p:cNvPr id="44" name="テキスト ボックス 43"/>
            <p:cNvSpPr txBox="1"/>
            <p:nvPr/>
          </p:nvSpPr>
          <p:spPr>
            <a:xfrm>
              <a:off x="1568318" y="5333489"/>
              <a:ext cx="2931674" cy="307777"/>
            </a:xfrm>
            <a:prstGeom prst="rect">
              <a:avLst/>
            </a:prstGeom>
            <a:noFill/>
          </p:spPr>
          <p:txBody>
            <a:bodyPr wrap="none" rtlCol="0" anchor="ctr" anchorCtr="0">
              <a:spAutoFit/>
            </a:bodyP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中田</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体育の科学</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 2015 </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を改変</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180561" y="1547500"/>
              <a:ext cx="617477" cy="369332"/>
            </a:xfrm>
            <a:prstGeom prst="rect">
              <a:avLst/>
            </a:prstGeom>
            <a:noFill/>
          </p:spPr>
          <p:txBody>
            <a:bodyPr wrap="none" rtlCol="0" anchor="ctr" anchorCtr="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高い</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180561" y="5229200"/>
              <a:ext cx="617477" cy="369332"/>
            </a:xfrm>
            <a:prstGeom prst="rect">
              <a:avLst/>
            </a:prstGeom>
            <a:noFill/>
          </p:spPr>
          <p:txBody>
            <a:bodyPr wrap="none" rtlCol="0" anchor="ctr" anchorCtr="0">
              <a:spAutoFit/>
            </a:bodyPr>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低い</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8" name="グループ化 7"/>
            <p:cNvGrpSpPr/>
            <p:nvPr/>
          </p:nvGrpSpPr>
          <p:grpSpPr>
            <a:xfrm>
              <a:off x="968538" y="1910448"/>
              <a:ext cx="3276003" cy="3286602"/>
              <a:chOff x="690544" y="2107292"/>
              <a:chExt cx="2970292" cy="3286602"/>
            </a:xfrm>
          </p:grpSpPr>
          <p:sp>
            <p:nvSpPr>
              <p:cNvPr id="43" name="正方形/長方形 42"/>
              <p:cNvSpPr/>
              <p:nvPr/>
            </p:nvSpPr>
            <p:spPr>
              <a:xfrm>
                <a:off x="690545" y="2107292"/>
                <a:ext cx="1995139" cy="468000"/>
              </a:xfrm>
              <a:prstGeom prst="rect">
                <a:avLst/>
              </a:prstGeom>
              <a:solidFill>
                <a:srgbClr val="E03C64">
                  <a:alpha val="10196"/>
                </a:srgb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システマティックレビュー</a:t>
                </a:r>
              </a:p>
            </p:txBody>
          </p:sp>
          <p:sp>
            <p:nvSpPr>
              <p:cNvPr id="42" name="正方形/長方形 41"/>
              <p:cNvSpPr/>
              <p:nvPr/>
            </p:nvSpPr>
            <p:spPr>
              <a:xfrm>
                <a:off x="690545" y="2576681"/>
                <a:ext cx="2154276" cy="468000"/>
              </a:xfrm>
              <a:prstGeom prst="rect">
                <a:avLst/>
              </a:prstGeom>
              <a:solidFill>
                <a:srgbClr val="E03C64">
                  <a:alpha val="25098"/>
                </a:srgb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ランダム化比較試験</a:t>
                </a:r>
              </a:p>
            </p:txBody>
          </p:sp>
          <p:sp>
            <p:nvSpPr>
              <p:cNvPr id="41" name="正方形/長方形 40"/>
              <p:cNvSpPr/>
              <p:nvPr/>
            </p:nvSpPr>
            <p:spPr>
              <a:xfrm>
                <a:off x="690545" y="3045978"/>
                <a:ext cx="2317478" cy="468000"/>
              </a:xfrm>
              <a:prstGeom prst="rect">
                <a:avLst/>
              </a:prstGeom>
              <a:solidFill>
                <a:srgbClr val="E03C64">
                  <a:alpha val="40000"/>
                </a:srgb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コホート研究</a:t>
                </a:r>
              </a:p>
            </p:txBody>
          </p:sp>
          <p:sp>
            <p:nvSpPr>
              <p:cNvPr id="40" name="正方形/長方形 39"/>
              <p:cNvSpPr/>
              <p:nvPr/>
            </p:nvSpPr>
            <p:spPr>
              <a:xfrm>
                <a:off x="690544" y="3517799"/>
                <a:ext cx="2480681" cy="468000"/>
              </a:xfrm>
              <a:prstGeom prst="rect">
                <a:avLst/>
              </a:prstGeom>
              <a:solidFill>
                <a:srgbClr val="E03C64">
                  <a:alpha val="54902"/>
                </a:srgb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症例対照研究</a:t>
                </a:r>
              </a:p>
            </p:txBody>
          </p:sp>
          <p:sp>
            <p:nvSpPr>
              <p:cNvPr id="39" name="正方形/長方形 38"/>
              <p:cNvSpPr/>
              <p:nvPr/>
            </p:nvSpPr>
            <p:spPr>
              <a:xfrm>
                <a:off x="690545" y="3987096"/>
                <a:ext cx="2643884" cy="468000"/>
              </a:xfrm>
              <a:prstGeom prst="rect">
                <a:avLst/>
              </a:prstGeom>
              <a:solidFill>
                <a:srgbClr val="E03C64">
                  <a:alpha val="69804"/>
                </a:srgb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事例報告</a:t>
                </a:r>
              </a:p>
            </p:txBody>
          </p:sp>
          <p:sp>
            <p:nvSpPr>
              <p:cNvPr id="32" name="正方形/長方形 31"/>
              <p:cNvSpPr/>
              <p:nvPr/>
            </p:nvSpPr>
            <p:spPr>
              <a:xfrm>
                <a:off x="690545" y="4457894"/>
                <a:ext cx="2807086" cy="468000"/>
              </a:xfrm>
              <a:prstGeom prst="rect">
                <a:avLst/>
              </a:prstGeom>
              <a:solidFill>
                <a:srgbClr val="E03C64">
                  <a:alpha val="85098"/>
                </a:srgbClr>
              </a:solidFill>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kumimoji="1" lang="ja-JP" altLang="en-US" dirty="0">
                    <a:latin typeface="Meiryo UI" panose="020B0604030504040204" pitchFamily="50" charset="-128"/>
                    <a:ea typeface="Meiryo UI" panose="020B0604030504040204" pitchFamily="50" charset="-128"/>
                    <a:cs typeface="Meiryo UI" panose="020B0604030504040204" pitchFamily="50" charset="-128"/>
                  </a:rPr>
                  <a:t>専門家の意見や考え</a:t>
                </a:r>
              </a:p>
            </p:txBody>
          </p:sp>
          <p:sp>
            <p:nvSpPr>
              <p:cNvPr id="4" name="正方形/長方形 3"/>
              <p:cNvSpPr/>
              <p:nvPr/>
            </p:nvSpPr>
            <p:spPr>
              <a:xfrm>
                <a:off x="690546" y="4925894"/>
                <a:ext cx="2970290" cy="468000"/>
              </a:xfrm>
              <a:prstGeom prst="rect">
                <a:avLst/>
              </a:prstGeom>
              <a:ln w="952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細胞・動物を用いた実験</a:t>
                </a: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 name="テキスト ボックス 4"/>
            <p:cNvSpPr txBox="1"/>
            <p:nvPr/>
          </p:nvSpPr>
          <p:spPr>
            <a:xfrm>
              <a:off x="258466" y="2488019"/>
              <a:ext cx="461665" cy="2092762"/>
            </a:xfrm>
            <a:prstGeom prst="rect">
              <a:avLst/>
            </a:prstGeom>
            <a:noFill/>
          </p:spPr>
          <p:txBody>
            <a:bodyPr vert="eaVert" wrap="square" rtlCol="0" anchor="ctr" anchorCtr="1">
              <a:spAutoFit/>
            </a:bodyPr>
            <a:lstStyle/>
            <a:p>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エビデンスレベル</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 name="直線矢印コネクタ 6"/>
            <p:cNvCxnSpPr>
              <a:stCxn id="5" idx="0"/>
              <a:endCxn id="45" idx="2"/>
            </p:cNvCxnSpPr>
            <p:nvPr/>
          </p:nvCxnSpPr>
          <p:spPr>
            <a:xfrm flipV="1">
              <a:off x="489299" y="1916832"/>
              <a:ext cx="1" cy="571187"/>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p:cNvCxnSpPr>
              <a:stCxn id="5" idx="2"/>
              <a:endCxn id="47" idx="0"/>
            </p:cNvCxnSpPr>
            <p:nvPr/>
          </p:nvCxnSpPr>
          <p:spPr>
            <a:xfrm>
              <a:off x="489299" y="4580781"/>
              <a:ext cx="1" cy="648419"/>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88393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8"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left)">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8"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animEffect transition="in" filter="wipe(left)">
                                      <p:cBhvr>
                                        <p:cTn id="15" dur="500"/>
                                        <p:tgtEl>
                                          <p:spTgt spid="3">
                                            <p:txEl>
                                              <p:pRg st="4" end="4"/>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wipe(left)">
                                      <p:cBhvr>
                                        <p:cTn id="20" dur="500"/>
                                        <p:tgtEl>
                                          <p:spTgt spid="3">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wipe(left)">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0"/>
          </p:nvPr>
        </p:nvSpPr>
        <p:spPr>
          <a:xfrm>
            <a:off x="121220" y="908050"/>
            <a:ext cx="9022780" cy="5401270"/>
          </a:xfrm>
        </p:spPr>
        <p:txBody>
          <a:bodyPr/>
          <a:lstStyle/>
          <a:p>
            <a:r>
              <a:rPr lang="ja-JP" altLang="en-US" dirty="0"/>
              <a:t>いかがでしたか</a:t>
            </a:r>
            <a:r>
              <a:rPr lang="ja-JP" altLang="en-US" dirty="0" smtClean="0"/>
              <a:t>？　「どっちがいいの？」 という素朴な疑問に対して、信頼できる根拠を</a:t>
            </a:r>
            <a:r>
              <a:rPr lang="en-US" altLang="ja-JP" dirty="0" smtClean="0"/>
              <a:t/>
            </a:r>
            <a:br>
              <a:rPr lang="en-US" altLang="ja-JP" dirty="0" smtClean="0"/>
            </a:br>
            <a:r>
              <a:rPr lang="ja-JP" altLang="en-US" dirty="0" smtClean="0"/>
              <a:t>示すことがいかに容易ではないかを実感していただけたと思います。</a:t>
            </a:r>
            <a:endParaRPr lang="en-US" altLang="ja-JP" dirty="0"/>
          </a:p>
          <a:p>
            <a:endParaRPr lang="en-US" altLang="ja-JP" dirty="0"/>
          </a:p>
          <a:p>
            <a:r>
              <a:rPr lang="ja-JP" altLang="en-US" dirty="0" smtClean="0"/>
              <a:t>信頼できる根拠を示すためには、</a:t>
            </a:r>
            <a:r>
              <a:rPr lang="ja-JP" altLang="en-US" dirty="0"/>
              <a:t>多くの困難（批判</a:t>
            </a:r>
            <a:r>
              <a:rPr lang="ja-JP" altLang="en-US" dirty="0" smtClean="0"/>
              <a:t>やツッコミ）</a:t>
            </a:r>
            <a:r>
              <a:rPr lang="ja-JP" altLang="en-US" dirty="0"/>
              <a:t>を乗り越える必要</a:t>
            </a:r>
            <a:r>
              <a:rPr lang="ja-JP" altLang="en-US" dirty="0" smtClean="0"/>
              <a:t>が</a:t>
            </a:r>
            <a:r>
              <a:rPr lang="en-US" altLang="ja-JP" dirty="0" smtClean="0"/>
              <a:t/>
            </a:r>
            <a:br>
              <a:rPr lang="en-US" altLang="ja-JP" dirty="0" smtClean="0"/>
            </a:br>
            <a:r>
              <a:rPr lang="ja-JP" altLang="en-US" dirty="0" smtClean="0"/>
              <a:t>あります</a:t>
            </a:r>
            <a:r>
              <a:rPr lang="ja-JP" altLang="en-US" dirty="0"/>
              <a:t>。</a:t>
            </a:r>
            <a:endParaRPr lang="en-US" altLang="ja-JP" dirty="0"/>
          </a:p>
          <a:p>
            <a:endParaRPr lang="en-US" altLang="ja-JP" dirty="0"/>
          </a:p>
          <a:p>
            <a:r>
              <a:rPr lang="ja-JP" altLang="en-US" dirty="0"/>
              <a:t>疫学手法はその困難を乗り越えるために生み出されてきた先人たちの </a:t>
            </a:r>
            <a:r>
              <a:rPr lang="ja-JP" altLang="en-US" b="1" dirty="0">
                <a:solidFill>
                  <a:srgbClr val="E03C64"/>
                </a:solidFill>
              </a:rPr>
              <a:t>知恵</a:t>
            </a:r>
            <a:r>
              <a:rPr lang="ja-JP" altLang="en-US" dirty="0"/>
              <a:t> であり、</a:t>
            </a:r>
            <a:r>
              <a:rPr lang="en-US" altLang="ja-JP" dirty="0"/>
              <a:t/>
            </a:r>
            <a:br>
              <a:rPr lang="en-US" altLang="ja-JP" dirty="0"/>
            </a:br>
            <a:r>
              <a:rPr lang="ja-JP" altLang="en-US" b="1" dirty="0">
                <a:solidFill>
                  <a:srgbClr val="E03C64"/>
                </a:solidFill>
              </a:rPr>
              <a:t>努力の結晶</a:t>
            </a:r>
            <a:r>
              <a:rPr lang="ja-JP" altLang="en-US" dirty="0"/>
              <a:t> なのです。</a:t>
            </a:r>
            <a:endParaRPr lang="en-US" altLang="ja-JP" dirty="0"/>
          </a:p>
          <a:p>
            <a:endParaRPr lang="en-US" altLang="ja-JP" dirty="0"/>
          </a:p>
          <a:p>
            <a:r>
              <a:rPr lang="ja-JP" altLang="en-US" dirty="0"/>
              <a:t>世の中に</a:t>
            </a:r>
            <a:r>
              <a:rPr lang="ja-JP" altLang="en-US" dirty="0" smtClean="0"/>
              <a:t>はさまざまな </a:t>
            </a:r>
            <a:r>
              <a:rPr lang="ja-JP" altLang="en-US" dirty="0"/>
              <a:t>「○○は健康にいい」 情報が溢れていますが</a:t>
            </a:r>
            <a:r>
              <a:rPr lang="ja-JP" altLang="en-US" dirty="0" smtClean="0"/>
              <a:t>、</a:t>
            </a:r>
            <a:r>
              <a:rPr lang="ja-JP" altLang="en-US" dirty="0" smtClean="0">
                <a:solidFill>
                  <a:srgbClr val="E03C64"/>
                </a:solidFill>
              </a:rPr>
              <a:t>疫学手法を</a:t>
            </a:r>
            <a:r>
              <a:rPr lang="en-US" altLang="ja-JP" dirty="0" smtClean="0">
                <a:solidFill>
                  <a:srgbClr val="E03C64"/>
                </a:solidFill>
              </a:rPr>
              <a:t/>
            </a:r>
            <a:br>
              <a:rPr lang="en-US" altLang="ja-JP" dirty="0" smtClean="0">
                <a:solidFill>
                  <a:srgbClr val="E03C64"/>
                </a:solidFill>
              </a:rPr>
            </a:br>
            <a:r>
              <a:rPr lang="ja-JP" altLang="en-US" dirty="0" smtClean="0">
                <a:solidFill>
                  <a:srgbClr val="E03C64"/>
                </a:solidFill>
              </a:rPr>
              <a:t>知ること</a:t>
            </a:r>
            <a:r>
              <a:rPr lang="ja-JP" altLang="en-US" dirty="0">
                <a:solidFill>
                  <a:srgbClr val="E03C64"/>
                </a:solidFill>
              </a:rPr>
              <a:t>で</a:t>
            </a:r>
            <a:r>
              <a:rPr lang="ja-JP" altLang="en-US" dirty="0" smtClean="0">
                <a:solidFill>
                  <a:srgbClr val="E03C64"/>
                </a:solidFill>
              </a:rPr>
              <a:t>、より信頼できる情報から判断できるように</a:t>
            </a:r>
            <a:r>
              <a:rPr lang="ja-JP" altLang="en-US" dirty="0">
                <a:solidFill>
                  <a:srgbClr val="E03C64"/>
                </a:solidFill>
              </a:rPr>
              <a:t>なる</a:t>
            </a:r>
            <a:r>
              <a:rPr lang="ja-JP" altLang="en-US" dirty="0" smtClean="0"/>
              <a:t>と私たち</a:t>
            </a:r>
            <a:r>
              <a:rPr lang="ja-JP" altLang="en-US" dirty="0"/>
              <a:t>は信じています</a:t>
            </a:r>
            <a:r>
              <a:rPr lang="ja-JP" altLang="en-US" dirty="0" smtClean="0"/>
              <a:t>。</a:t>
            </a:r>
            <a:endParaRPr lang="en-US" altLang="ja-JP" dirty="0" smtClean="0"/>
          </a:p>
          <a:p>
            <a:endParaRPr lang="en-US" altLang="ja-JP" dirty="0"/>
          </a:p>
          <a:p>
            <a:r>
              <a:rPr lang="ja-JP" altLang="en-US" dirty="0" smtClean="0"/>
              <a:t>最後までお付き合いいただき、ありがとうございました！</a:t>
            </a:r>
            <a:endParaRPr lang="en-US" altLang="ja-JP" dirty="0"/>
          </a:p>
        </p:txBody>
      </p:sp>
      <p:sp>
        <p:nvSpPr>
          <p:cNvPr id="3" name="タイトル 2"/>
          <p:cNvSpPr>
            <a:spLocks noGrp="1"/>
          </p:cNvSpPr>
          <p:nvPr>
            <p:ph type="title"/>
          </p:nvPr>
        </p:nvSpPr>
        <p:spPr/>
        <p:txBody>
          <a:bodyPr/>
          <a:lstStyle/>
          <a:p>
            <a:r>
              <a:rPr kumimoji="1" lang="ja-JP" altLang="en-US" dirty="0" smtClean="0"/>
              <a:t>最後に</a:t>
            </a:r>
            <a:r>
              <a:rPr lang="ja-JP" altLang="en-US" dirty="0" smtClean="0"/>
              <a:t>｜</a:t>
            </a:r>
            <a:r>
              <a:rPr lang="ja-JP" altLang="en-US" sz="2400" dirty="0" smtClean="0"/>
              <a:t>信頼</a:t>
            </a:r>
            <a:r>
              <a:rPr lang="ja-JP" altLang="en-US" sz="2000" dirty="0" smtClean="0"/>
              <a:t>できる</a:t>
            </a:r>
            <a:r>
              <a:rPr lang="ja-JP" altLang="en-US" sz="2400" dirty="0" smtClean="0"/>
              <a:t>情報</a:t>
            </a:r>
            <a:r>
              <a:rPr lang="ja-JP" altLang="en-US" sz="2000" dirty="0" smtClean="0"/>
              <a:t>から</a:t>
            </a:r>
            <a:r>
              <a:rPr lang="ja-JP" altLang="en-US" sz="2400" dirty="0" smtClean="0"/>
              <a:t>判断</a:t>
            </a:r>
            <a:r>
              <a:rPr lang="ja-JP" altLang="en-US" sz="2000" dirty="0" smtClean="0"/>
              <a:t>するために</a:t>
            </a:r>
            <a:endParaRPr kumimoji="1" lang="ja-JP" altLang="en-US" sz="2000" dirty="0"/>
          </a:p>
        </p:txBody>
      </p:sp>
    </p:spTree>
    <p:extLst>
      <p:ext uri="{BB962C8B-B14F-4D97-AF65-F5344CB8AC3E}">
        <p14:creationId xmlns:p14="http://schemas.microsoft.com/office/powerpoint/2010/main" val="3386942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wipe(left)">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wipe(left)">
                                      <p:cBhvr>
                                        <p:cTn id="17" dur="500"/>
                                        <p:tgtEl>
                                          <p:spTgt spid="2">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
                                            <p:txEl>
                                              <p:pRg st="6" end="6"/>
                                            </p:txEl>
                                          </p:spTgt>
                                        </p:tgtEl>
                                        <p:attrNameLst>
                                          <p:attrName>style.visibility</p:attrName>
                                        </p:attrNameLst>
                                      </p:cBhvr>
                                      <p:to>
                                        <p:strVal val="visible"/>
                                      </p:to>
                                    </p:set>
                                    <p:animEffect transition="in" filter="wipe(left)">
                                      <p:cBhvr>
                                        <p:cTn id="22" dur="500"/>
                                        <p:tgtEl>
                                          <p:spTgt spid="2">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animEffect transition="in" filter="wipe(left)">
                                      <p:cBhvr>
                                        <p:cTn id="2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sz="quarter" idx="10"/>
          </p:nvPr>
        </p:nvSpPr>
        <p:spPr/>
        <p:txBody>
          <a:bodyPr/>
          <a:lstStyle/>
          <a:p>
            <a:r>
              <a:rPr lang="ja-JP" altLang="en-US" dirty="0"/>
              <a:t>日本運動疫学会スライドショーコンテストＷＧ</a:t>
            </a:r>
            <a:endParaRPr lang="en-US" altLang="ja-JP" dirty="0"/>
          </a:p>
          <a:p>
            <a:endParaRPr lang="en-US" altLang="ja-JP" dirty="0"/>
          </a:p>
          <a:p>
            <a:r>
              <a:rPr lang="ja-JP" altLang="en-US" dirty="0"/>
              <a:t>作成者（五十音順）</a:t>
            </a:r>
            <a:endParaRPr lang="en-US" altLang="ja-JP" dirty="0"/>
          </a:p>
          <a:p>
            <a:pPr lvl="1"/>
            <a:r>
              <a:rPr lang="ja-JP" altLang="en-US" dirty="0"/>
              <a:t>安藤大輔（山梨大学）</a:t>
            </a:r>
            <a:endParaRPr lang="en-US" altLang="ja-JP" dirty="0"/>
          </a:p>
          <a:p>
            <a:pPr lvl="1"/>
            <a:r>
              <a:rPr lang="ja-JP" altLang="en-US" dirty="0"/>
              <a:t>菊池宏幸（東京医科大学）</a:t>
            </a:r>
            <a:endParaRPr lang="en-US" altLang="ja-JP" dirty="0"/>
          </a:p>
          <a:p>
            <a:pPr lvl="1"/>
            <a:r>
              <a:rPr lang="ja-JP" altLang="en-US" dirty="0"/>
              <a:t>岸本裕歩（九州大学）</a:t>
            </a:r>
            <a:endParaRPr lang="en-US" altLang="ja-JP" dirty="0"/>
          </a:p>
          <a:p>
            <a:pPr lvl="1"/>
            <a:r>
              <a:rPr lang="ja-JP" altLang="en-US" dirty="0"/>
              <a:t>笹井浩行（筑波大学）</a:t>
            </a:r>
            <a:endParaRPr lang="en-US" altLang="ja-JP" dirty="0"/>
          </a:p>
          <a:p>
            <a:pPr lvl="1"/>
            <a:r>
              <a:rPr lang="ja-JP" altLang="en-US" dirty="0"/>
              <a:t>中田由夫（筑波大学）</a:t>
            </a:r>
            <a:endParaRPr lang="en-US" altLang="ja-JP" dirty="0"/>
          </a:p>
          <a:p>
            <a:pPr lvl="1"/>
            <a:r>
              <a:rPr lang="ja-JP" altLang="en-US" dirty="0"/>
              <a:t>門間陽樹（東北大学）</a:t>
            </a:r>
            <a:endParaRPr lang="en-US" altLang="ja-JP" dirty="0"/>
          </a:p>
          <a:p>
            <a:pPr lvl="1"/>
            <a:r>
              <a:rPr lang="ja-JP" altLang="en-US" dirty="0"/>
              <a:t>山北満哉（北里大学）</a:t>
            </a:r>
            <a:endParaRPr lang="en-US" altLang="ja-JP" dirty="0"/>
          </a:p>
        </p:txBody>
      </p:sp>
      <p:sp>
        <p:nvSpPr>
          <p:cNvPr id="8" name="タイトル 7"/>
          <p:cNvSpPr>
            <a:spLocks noGrp="1"/>
          </p:cNvSpPr>
          <p:nvPr>
            <p:ph type="title"/>
          </p:nvPr>
        </p:nvSpPr>
        <p:spPr/>
        <p:txBody>
          <a:bodyPr/>
          <a:lstStyle/>
          <a:p>
            <a:endParaRPr kumimoji="1" lang="ja-JP" altLang="en-US" dirty="0"/>
          </a:p>
        </p:txBody>
      </p:sp>
      <p:pic>
        <p:nvPicPr>
          <p:cNvPr id="3" name="図 2">
            <a:hlinkClick r:id="rId2"/>
          </p:cNvPr>
          <p:cNvPicPr>
            <a:picLocks noChangeAspect="1"/>
          </p:cNvPicPr>
          <p:nvPr/>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215458" y="5188032"/>
            <a:ext cx="3533006" cy="833256"/>
          </a:xfrm>
          <a:prstGeom prst="rect">
            <a:avLst/>
          </a:prstGeom>
        </p:spPr>
      </p:pic>
      <p:sp>
        <p:nvSpPr>
          <p:cNvPr id="4" name="テキスト ボックス 3"/>
          <p:cNvSpPr txBox="1"/>
          <p:nvPr/>
        </p:nvSpPr>
        <p:spPr>
          <a:xfrm>
            <a:off x="6609737" y="5949280"/>
            <a:ext cx="2138727" cy="253916"/>
          </a:xfrm>
          <a:prstGeom prst="rect">
            <a:avLst/>
          </a:prstGeom>
          <a:noFill/>
        </p:spPr>
        <p:txBody>
          <a:bodyPr wrap="none" rtlCol="0">
            <a:spAutoFit/>
          </a:bodyPr>
          <a:lstStyle/>
          <a:p>
            <a:pPr algn="r"/>
            <a:r>
              <a:rPr lang="en-GB" altLang="ja-JP" sz="1050" dirty="0">
                <a:hlinkClick r:id="rId2"/>
              </a:rPr>
              <a:t>http://jaee.umin.jp/index.html</a:t>
            </a:r>
            <a:endParaRPr kumimoji="1" lang="ja-JP" altLang="en-US" sz="1050" dirty="0"/>
          </a:p>
        </p:txBody>
      </p:sp>
    </p:spTree>
    <p:extLst>
      <p:ext uri="{BB962C8B-B14F-4D97-AF65-F5344CB8AC3E}">
        <p14:creationId xmlns:p14="http://schemas.microsoft.com/office/powerpoint/2010/main" val="17043656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コンテンツ プレースホルダー 4"/>
          <p:cNvSpPr>
            <a:spLocks noGrp="1"/>
          </p:cNvSpPr>
          <p:nvPr>
            <p:ph sz="quarter" idx="10"/>
          </p:nvPr>
        </p:nvSpPr>
        <p:spPr/>
        <p:txBody>
          <a:bodyPr/>
          <a:lstStyle/>
          <a:p>
            <a:r>
              <a:rPr kumimoji="1" lang="ja-JP" altLang="en-US" dirty="0" smtClean="0"/>
              <a:t>世の中</a:t>
            </a:r>
            <a:r>
              <a:rPr kumimoji="1" lang="ja-JP" altLang="en-US" dirty="0"/>
              <a:t>に</a:t>
            </a:r>
            <a:r>
              <a:rPr kumimoji="1" lang="ja-JP" altLang="en-US" dirty="0" smtClean="0"/>
              <a:t>は、健康</a:t>
            </a:r>
            <a:r>
              <a:rPr kumimoji="1" lang="ja-JP" altLang="en-US" dirty="0"/>
              <a:t>に</a:t>
            </a:r>
            <a:r>
              <a:rPr kumimoji="1" lang="ja-JP" altLang="en-US" dirty="0" smtClean="0"/>
              <a:t>関するさまざまな情報が溢れて</a:t>
            </a:r>
            <a:r>
              <a:rPr kumimoji="1" lang="ja-JP" altLang="en-US" dirty="0"/>
              <a:t>います。</a:t>
            </a:r>
            <a:endParaRPr kumimoji="1" lang="en-US" altLang="ja-JP" dirty="0"/>
          </a:p>
          <a:p>
            <a:endParaRPr lang="en-US" altLang="ja-JP" dirty="0"/>
          </a:p>
          <a:p>
            <a:r>
              <a:rPr kumimoji="1" lang="ja-JP" altLang="en-US" dirty="0"/>
              <a:t>「○○</a:t>
            </a:r>
            <a:r>
              <a:rPr lang="ja-JP" altLang="en-US" dirty="0"/>
              <a:t>は</a:t>
            </a:r>
            <a:r>
              <a:rPr kumimoji="1" lang="ja-JP" altLang="en-US" dirty="0"/>
              <a:t>身体にいい」、「△△は健康にいい」 と耳にすると</a:t>
            </a:r>
            <a:r>
              <a:rPr kumimoji="1" lang="ja-JP" altLang="en-US" dirty="0" smtClean="0"/>
              <a:t>、ついついそれ</a:t>
            </a:r>
            <a:r>
              <a:rPr kumimoji="1" lang="ja-JP" altLang="en-US" dirty="0"/>
              <a:t>に手を</a:t>
            </a:r>
            <a:r>
              <a:rPr kumimoji="1" lang="en-US" altLang="ja-JP" dirty="0"/>
              <a:t/>
            </a:r>
            <a:br>
              <a:rPr kumimoji="1" lang="en-US" altLang="ja-JP" dirty="0"/>
            </a:br>
            <a:r>
              <a:rPr kumimoji="1" lang="ja-JP" altLang="en-US" dirty="0"/>
              <a:t>伸ばしたくなります</a:t>
            </a:r>
            <a:r>
              <a:rPr kumimoji="1" lang="ja-JP" altLang="en-US" dirty="0" smtClean="0"/>
              <a:t>。</a:t>
            </a:r>
            <a:r>
              <a:rPr lang="ja-JP" altLang="en-US" dirty="0" smtClean="0"/>
              <a:t>しかし</a:t>
            </a:r>
            <a:r>
              <a:rPr lang="ja-JP" altLang="en-US" dirty="0"/>
              <a:t>、その情報には</a:t>
            </a:r>
            <a:r>
              <a:rPr kumimoji="1" lang="ja-JP" altLang="en-US" dirty="0"/>
              <a:t>十分な根拠があるのでしょうか？</a:t>
            </a:r>
            <a:endParaRPr kumimoji="1" lang="en-US" altLang="ja-JP" dirty="0"/>
          </a:p>
          <a:p>
            <a:endParaRPr lang="en-US" altLang="ja-JP" dirty="0"/>
          </a:p>
          <a:p>
            <a:r>
              <a:rPr lang="ja-JP" altLang="en-US" dirty="0" smtClean="0"/>
              <a:t>健康情報に限らず、「</a:t>
            </a:r>
            <a:r>
              <a:rPr lang="ja-JP" altLang="en-US" dirty="0"/>
              <a:t>○○するのとしない</a:t>
            </a:r>
            <a:r>
              <a:rPr lang="ja-JP" altLang="en-US" dirty="0" smtClean="0"/>
              <a:t>のと、どっちがいいの？」 といった日常の</a:t>
            </a:r>
            <a:r>
              <a:rPr lang="en-US" altLang="ja-JP" dirty="0" smtClean="0"/>
              <a:t/>
            </a:r>
            <a:br>
              <a:rPr lang="en-US" altLang="ja-JP" dirty="0" smtClean="0"/>
            </a:br>
            <a:r>
              <a:rPr lang="ja-JP" altLang="en-US" dirty="0" smtClean="0"/>
              <a:t>疑問</a:t>
            </a:r>
            <a:r>
              <a:rPr lang="ja-JP" altLang="en-US" dirty="0"/>
              <a:t>に</a:t>
            </a:r>
            <a:r>
              <a:rPr lang="ja-JP" altLang="en-US" dirty="0" smtClean="0"/>
              <a:t>ついて、その根拠を示せるのが </a:t>
            </a:r>
            <a:r>
              <a:rPr lang="ja-JP" altLang="en-US" b="1" dirty="0">
                <a:solidFill>
                  <a:srgbClr val="E03C64"/>
                </a:solidFill>
              </a:rPr>
              <a:t>疫学手法</a:t>
            </a:r>
            <a:r>
              <a:rPr lang="ja-JP" altLang="en-US" dirty="0"/>
              <a:t> </a:t>
            </a:r>
            <a:r>
              <a:rPr lang="ja-JP" altLang="en-US" dirty="0" smtClean="0"/>
              <a:t>です。</a:t>
            </a:r>
            <a:endParaRPr lang="en-US" altLang="ja-JP" dirty="0" smtClean="0"/>
          </a:p>
          <a:p>
            <a:endParaRPr lang="en-US" altLang="ja-JP" dirty="0" smtClean="0"/>
          </a:p>
          <a:p>
            <a:r>
              <a:rPr lang="ja-JP" altLang="en-US" dirty="0" smtClean="0"/>
              <a:t>このスライドでは、</a:t>
            </a:r>
            <a:r>
              <a:rPr lang="ja-JP" altLang="en-US" dirty="0"/>
              <a:t> </a:t>
            </a:r>
            <a:r>
              <a:rPr lang="ja-JP" altLang="en-US" dirty="0" smtClean="0">
                <a:solidFill>
                  <a:schemeClr val="accent1"/>
                </a:solidFill>
              </a:rPr>
              <a:t>「肥満にならないためには、運動部</a:t>
            </a:r>
            <a:r>
              <a:rPr lang="ja-JP" altLang="en-US" dirty="0">
                <a:solidFill>
                  <a:schemeClr val="accent1"/>
                </a:solidFill>
              </a:rPr>
              <a:t>に</a:t>
            </a:r>
            <a:r>
              <a:rPr lang="ja-JP" altLang="en-US" dirty="0" smtClean="0">
                <a:solidFill>
                  <a:schemeClr val="accent1"/>
                </a:solidFill>
              </a:rPr>
              <a:t>入るのと入らないのと、</a:t>
            </a:r>
            <a:r>
              <a:rPr lang="en-US" altLang="ja-JP" dirty="0" smtClean="0">
                <a:solidFill>
                  <a:schemeClr val="accent1"/>
                </a:solidFill>
              </a:rPr>
              <a:t/>
            </a:r>
            <a:br>
              <a:rPr lang="en-US" altLang="ja-JP" dirty="0" smtClean="0">
                <a:solidFill>
                  <a:schemeClr val="accent1"/>
                </a:solidFill>
              </a:rPr>
            </a:br>
            <a:r>
              <a:rPr lang="ja-JP" altLang="en-US" dirty="0" smtClean="0">
                <a:solidFill>
                  <a:schemeClr val="accent1"/>
                </a:solidFill>
              </a:rPr>
              <a:t>どっちがいいの？」</a:t>
            </a:r>
            <a:r>
              <a:rPr lang="ja-JP" altLang="en-US" dirty="0" smtClean="0"/>
              <a:t> という架空</a:t>
            </a:r>
            <a:r>
              <a:rPr lang="ja-JP" altLang="en-US" dirty="0"/>
              <a:t>のテーマ</a:t>
            </a:r>
            <a:r>
              <a:rPr lang="ja-JP" altLang="en-US" dirty="0" smtClean="0"/>
              <a:t>に沿って疫学手法に</a:t>
            </a:r>
            <a:r>
              <a:rPr lang="ja-JP" altLang="en-US" dirty="0"/>
              <a:t>ついて</a:t>
            </a:r>
            <a:r>
              <a:rPr lang="ja-JP" altLang="en-US" dirty="0" smtClean="0"/>
              <a:t>解説します。</a:t>
            </a:r>
            <a:endParaRPr lang="en-US" altLang="ja-JP" dirty="0"/>
          </a:p>
          <a:p>
            <a:endParaRPr lang="en-US" altLang="ja-JP" dirty="0"/>
          </a:p>
          <a:p>
            <a:r>
              <a:rPr lang="ja-JP" altLang="en-US" dirty="0" smtClean="0"/>
              <a:t>信頼できる根拠を示すのは容易ではなく、多く</a:t>
            </a:r>
            <a:r>
              <a:rPr lang="ja-JP" altLang="en-US" dirty="0"/>
              <a:t>の困難（批判</a:t>
            </a:r>
            <a:r>
              <a:rPr lang="ja-JP" altLang="en-US" dirty="0" smtClean="0"/>
              <a:t>やツッコミなど</a:t>
            </a:r>
            <a:r>
              <a:rPr lang="ja-JP" altLang="en-US" dirty="0"/>
              <a:t>）</a:t>
            </a:r>
            <a:r>
              <a:rPr lang="ja-JP" altLang="en-US" dirty="0" smtClean="0"/>
              <a:t>を</a:t>
            </a:r>
            <a:r>
              <a:rPr lang="en-US" altLang="ja-JP" dirty="0" smtClean="0"/>
              <a:t/>
            </a:r>
            <a:br>
              <a:rPr lang="en-US" altLang="ja-JP" dirty="0" smtClean="0"/>
            </a:br>
            <a:r>
              <a:rPr lang="ja-JP" altLang="en-US" dirty="0" smtClean="0"/>
              <a:t>乗り越えなくてはなりません。</a:t>
            </a:r>
            <a:endParaRPr lang="en-US" altLang="ja-JP" dirty="0"/>
          </a:p>
          <a:p>
            <a:endParaRPr lang="en-US" altLang="ja-JP" dirty="0"/>
          </a:p>
          <a:p>
            <a:r>
              <a:rPr lang="ja-JP" altLang="en-US" dirty="0"/>
              <a:t>それでは長い道のりの始まりです。まずは何から始めればよいでしょうか</a:t>
            </a:r>
            <a:r>
              <a:rPr lang="en-US" altLang="ja-JP" dirty="0" smtClean="0"/>
              <a:t>…</a:t>
            </a:r>
            <a:endParaRPr lang="en-US" altLang="ja-JP" dirty="0"/>
          </a:p>
        </p:txBody>
      </p:sp>
      <p:sp>
        <p:nvSpPr>
          <p:cNvPr id="6" name="タイトル 5"/>
          <p:cNvSpPr>
            <a:spLocks noGrp="1"/>
          </p:cNvSpPr>
          <p:nvPr>
            <p:ph type="title"/>
          </p:nvPr>
        </p:nvSpPr>
        <p:spPr/>
        <p:txBody>
          <a:bodyPr anchor="b" anchorCtr="0"/>
          <a:lstStyle/>
          <a:p>
            <a:r>
              <a:rPr kumimoji="1" lang="ja-JP" altLang="en-US" sz="2800" dirty="0"/>
              <a:t>はじめに｜</a:t>
            </a:r>
            <a:r>
              <a:rPr kumimoji="1" lang="ja-JP" altLang="en-US" sz="2000" dirty="0"/>
              <a:t>「どっちが</a:t>
            </a:r>
            <a:r>
              <a:rPr kumimoji="1" lang="ja-JP" altLang="en-US" sz="2000" dirty="0" smtClean="0"/>
              <a:t>いいの？</a:t>
            </a:r>
            <a:r>
              <a:rPr kumimoji="1" lang="ja-JP" altLang="en-US" sz="2000" dirty="0"/>
              <a:t>」 に答える</a:t>
            </a:r>
            <a:r>
              <a:rPr kumimoji="1" lang="ja-JP" altLang="en-US" sz="2400" dirty="0"/>
              <a:t>疫学手法</a:t>
            </a:r>
            <a:endParaRPr kumimoji="1" lang="ja-JP" altLang="en-US" dirty="0"/>
          </a:p>
        </p:txBody>
      </p:sp>
    </p:spTree>
    <p:extLst>
      <p:ext uri="{BB962C8B-B14F-4D97-AF65-F5344CB8AC3E}">
        <p14:creationId xmlns:p14="http://schemas.microsoft.com/office/powerpoint/2010/main" val="3521195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wipe(left)">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left)">
                                      <p:cBhvr>
                                        <p:cTn id="17" dur="500"/>
                                        <p:tgtEl>
                                          <p:spTgt spid="5">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5">
                                            <p:txEl>
                                              <p:pRg st="6" end="6"/>
                                            </p:txEl>
                                          </p:spTgt>
                                        </p:tgtEl>
                                        <p:attrNameLst>
                                          <p:attrName>style.visibility</p:attrName>
                                        </p:attrNameLst>
                                      </p:cBhvr>
                                      <p:to>
                                        <p:strVal val="visible"/>
                                      </p:to>
                                    </p:set>
                                    <p:animEffect transition="in" filter="wipe(left)">
                                      <p:cBhvr>
                                        <p:cTn id="22" dur="500"/>
                                        <p:tgtEl>
                                          <p:spTgt spid="5">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5">
                                            <p:txEl>
                                              <p:pRg st="8" end="8"/>
                                            </p:txEl>
                                          </p:spTgt>
                                        </p:tgtEl>
                                        <p:attrNameLst>
                                          <p:attrName>style.visibility</p:attrName>
                                        </p:attrNameLst>
                                      </p:cBhvr>
                                      <p:to>
                                        <p:strVal val="visible"/>
                                      </p:to>
                                    </p:set>
                                    <p:animEffect transition="in" filter="wipe(left)">
                                      <p:cBhvr>
                                        <p:cTn id="27" dur="500"/>
                                        <p:tgtEl>
                                          <p:spTgt spid="5">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5">
                                            <p:txEl>
                                              <p:pRg st="10" end="10"/>
                                            </p:txEl>
                                          </p:spTgt>
                                        </p:tgtEl>
                                        <p:attrNameLst>
                                          <p:attrName>style.visibility</p:attrName>
                                        </p:attrNameLst>
                                      </p:cBhvr>
                                      <p:to>
                                        <p:strVal val="visible"/>
                                      </p:to>
                                    </p:set>
                                    <p:animEffect transition="in" filter="wipe(left)">
                                      <p:cBhvr>
                                        <p:cTn id="32" dur="500"/>
                                        <p:tgtEl>
                                          <p:spTgt spid="5">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a:t>記述疫学｜</a:t>
            </a:r>
            <a:r>
              <a:rPr lang="ja-JP" altLang="en-US" sz="2400" dirty="0"/>
              <a:t>頻度</a:t>
            </a:r>
            <a:r>
              <a:rPr lang="ja-JP" altLang="en-US" sz="2000" dirty="0"/>
              <a:t>や</a:t>
            </a:r>
            <a:r>
              <a:rPr lang="ja-JP" altLang="en-US" sz="2400" dirty="0"/>
              <a:t>分布</a:t>
            </a:r>
            <a:r>
              <a:rPr lang="ja-JP" altLang="en-US" sz="2000" dirty="0"/>
              <a:t>を確認する</a:t>
            </a:r>
            <a:endParaRPr lang="ja-JP" altLang="en-US" dirty="0"/>
          </a:p>
        </p:txBody>
      </p:sp>
      <p:sp>
        <p:nvSpPr>
          <p:cNvPr id="6" name="コンテンツ プレースホルダー 5"/>
          <p:cNvSpPr>
            <a:spLocks noGrp="1"/>
          </p:cNvSpPr>
          <p:nvPr>
            <p:ph sz="quarter" idx="11"/>
          </p:nvPr>
        </p:nvSpPr>
        <p:spPr/>
        <p:txBody>
          <a:bodyPr/>
          <a:lstStyle/>
          <a:p>
            <a:r>
              <a:rPr lang="ja-JP" altLang="en-US" dirty="0"/>
              <a:t>最初に気になること</a:t>
            </a:r>
            <a:endParaRPr lang="en-US" altLang="ja-JP" dirty="0"/>
          </a:p>
          <a:p>
            <a:pPr lvl="1"/>
            <a:r>
              <a:rPr lang="ja-JP" altLang="en-US" dirty="0">
                <a:solidFill>
                  <a:srgbClr val="E03C64"/>
                </a:solidFill>
              </a:rPr>
              <a:t>どのくらい</a:t>
            </a:r>
            <a:r>
              <a:rPr lang="ja-JP" altLang="en-US" dirty="0" smtClean="0">
                <a:solidFill>
                  <a:srgbClr val="E03C64"/>
                </a:solidFill>
              </a:rPr>
              <a:t>の高校生</a:t>
            </a:r>
            <a:r>
              <a:rPr lang="ja-JP" altLang="en-US" dirty="0">
                <a:solidFill>
                  <a:srgbClr val="E03C64"/>
                </a:solidFill>
              </a:rPr>
              <a:t>が運動部に所属</a:t>
            </a:r>
            <a:r>
              <a:rPr lang="en-US" altLang="ja-JP" dirty="0">
                <a:solidFill>
                  <a:srgbClr val="E03C64"/>
                </a:solidFill>
              </a:rPr>
              <a:t/>
            </a:r>
            <a:br>
              <a:rPr lang="en-US" altLang="ja-JP" dirty="0">
                <a:solidFill>
                  <a:srgbClr val="E03C64"/>
                </a:solidFill>
              </a:rPr>
            </a:br>
            <a:r>
              <a:rPr lang="ja-JP" altLang="en-US" dirty="0">
                <a:solidFill>
                  <a:srgbClr val="E03C64"/>
                </a:solidFill>
              </a:rPr>
              <a:t>しているのか？</a:t>
            </a:r>
            <a:endParaRPr lang="en-US" altLang="ja-JP" dirty="0">
              <a:solidFill>
                <a:srgbClr val="E03C64"/>
              </a:solidFill>
            </a:endParaRPr>
          </a:p>
          <a:p>
            <a:pPr lvl="1"/>
            <a:r>
              <a:rPr lang="ja-JP" altLang="en-US" dirty="0">
                <a:solidFill>
                  <a:srgbClr val="E03C64"/>
                </a:solidFill>
              </a:rPr>
              <a:t>どのくらい</a:t>
            </a:r>
            <a:r>
              <a:rPr lang="ja-JP" altLang="en-US" dirty="0" smtClean="0">
                <a:solidFill>
                  <a:srgbClr val="E03C64"/>
                </a:solidFill>
              </a:rPr>
              <a:t>の高校生</a:t>
            </a:r>
            <a:r>
              <a:rPr lang="ja-JP" altLang="en-US" dirty="0">
                <a:solidFill>
                  <a:srgbClr val="E03C64"/>
                </a:solidFill>
              </a:rPr>
              <a:t>が肥満なのか？</a:t>
            </a:r>
            <a:endParaRPr lang="en-US" altLang="ja-JP" dirty="0">
              <a:solidFill>
                <a:srgbClr val="E03C64"/>
              </a:solidFill>
            </a:endParaRPr>
          </a:p>
          <a:p>
            <a:endParaRPr lang="en-US" altLang="ja-JP" dirty="0" smtClean="0"/>
          </a:p>
          <a:p>
            <a:endParaRPr lang="en-US" altLang="ja-JP" dirty="0"/>
          </a:p>
          <a:p>
            <a:r>
              <a:rPr lang="ja-JP" altLang="en-US" dirty="0" smtClean="0"/>
              <a:t>ただし、得られた</a:t>
            </a:r>
            <a:r>
              <a:rPr lang="ja-JP" altLang="en-US" dirty="0"/>
              <a:t>結果を単純に</a:t>
            </a:r>
            <a:r>
              <a:rPr lang="ja-JP" altLang="en-US" dirty="0" smtClean="0"/>
              <a:t>信じる</a:t>
            </a:r>
            <a:r>
              <a:rPr lang="en-US" altLang="ja-JP" dirty="0" smtClean="0"/>
              <a:t/>
            </a:r>
            <a:br>
              <a:rPr lang="en-US" altLang="ja-JP" dirty="0" smtClean="0"/>
            </a:br>
            <a:r>
              <a:rPr lang="ja-JP" altLang="en-US" dirty="0" err="1" smtClean="0"/>
              <a:t>の</a:t>
            </a:r>
            <a:r>
              <a:rPr lang="ja-JP" altLang="en-US" dirty="0" err="1"/>
              <a:t>は</a:t>
            </a:r>
            <a:r>
              <a:rPr lang="ja-JP" altLang="en-US" dirty="0"/>
              <a:t>注意が必要です。</a:t>
            </a:r>
            <a:endParaRPr lang="en-US" altLang="ja-JP" dirty="0"/>
          </a:p>
          <a:p>
            <a:endParaRPr lang="en-US" altLang="ja-JP" dirty="0" smtClean="0"/>
          </a:p>
          <a:p>
            <a:endParaRPr lang="en-US" altLang="ja-JP" dirty="0"/>
          </a:p>
          <a:p>
            <a:r>
              <a:rPr lang="ja-JP" altLang="en-US" dirty="0"/>
              <a:t>なぜなら、</a:t>
            </a:r>
            <a:endParaRPr lang="en-US" altLang="ja-JP" dirty="0"/>
          </a:p>
          <a:p>
            <a:pPr lvl="1"/>
            <a:r>
              <a:rPr lang="ja-JP" altLang="en-US" dirty="0">
                <a:solidFill>
                  <a:srgbClr val="E03C64"/>
                </a:solidFill>
              </a:rPr>
              <a:t>実際に調査した人と想定していた人が</a:t>
            </a:r>
            <a:r>
              <a:rPr lang="en-US" altLang="ja-JP" dirty="0">
                <a:solidFill>
                  <a:srgbClr val="E03C64"/>
                </a:solidFill>
              </a:rPr>
              <a:t/>
            </a:r>
            <a:br>
              <a:rPr lang="en-US" altLang="ja-JP" dirty="0">
                <a:solidFill>
                  <a:srgbClr val="E03C64"/>
                </a:solidFill>
              </a:rPr>
            </a:br>
            <a:r>
              <a:rPr lang="ja-JP" altLang="en-US" dirty="0">
                <a:solidFill>
                  <a:srgbClr val="E03C64"/>
                </a:solidFill>
              </a:rPr>
              <a:t>一致しているとは限らない</a:t>
            </a:r>
            <a:endParaRPr lang="en-US" altLang="ja-JP" dirty="0">
              <a:solidFill>
                <a:srgbClr val="E03C64"/>
              </a:solidFill>
            </a:endParaRPr>
          </a:p>
          <a:p>
            <a:pPr lvl="1"/>
            <a:r>
              <a:rPr lang="ja-JP" altLang="en-US" dirty="0">
                <a:solidFill>
                  <a:srgbClr val="E03C64"/>
                </a:solidFill>
              </a:rPr>
              <a:t>測定した値と本当の値が一致しているとは限らない</a:t>
            </a:r>
            <a:endParaRPr lang="en-US" altLang="ja-JP" dirty="0">
              <a:solidFill>
                <a:srgbClr val="E03C64"/>
              </a:solidFill>
            </a:endParaRPr>
          </a:p>
          <a:p>
            <a:pPr marL="0" indent="0" algn="r">
              <a:buNone/>
            </a:pPr>
            <a:r>
              <a:rPr lang="ja-JP" altLang="en-US" dirty="0"/>
              <a:t>からです。</a:t>
            </a:r>
            <a:endParaRPr lang="en-US" altLang="ja-JP" dirty="0"/>
          </a:p>
          <a:p>
            <a:endParaRPr lang="en-US" altLang="ja-JP" dirty="0"/>
          </a:p>
        </p:txBody>
      </p:sp>
      <p:sp>
        <p:nvSpPr>
          <p:cNvPr id="111" name="正方形/長方形 110"/>
          <p:cNvSpPr/>
          <p:nvPr/>
        </p:nvSpPr>
        <p:spPr>
          <a:xfrm>
            <a:off x="251520" y="980728"/>
            <a:ext cx="4083132" cy="307777"/>
          </a:xfrm>
          <a:prstGeom prst="rect">
            <a:avLst/>
          </a:prstGeom>
        </p:spPr>
        <p:txBody>
          <a:bodyPr wrap="square">
            <a:spAutoFit/>
          </a:bodyPr>
          <a:lstStyle/>
          <a:p>
            <a:pPr marL="223838" indent="-223838">
              <a:buFont typeface="+mj-ea"/>
              <a:buAutoNum type="circleNumDbPlain"/>
            </a:pPr>
            <a:r>
              <a:rPr lang="ja-JP" altLang="en-US" sz="1400" dirty="0"/>
              <a:t>例えば</a:t>
            </a:r>
            <a:r>
              <a:rPr lang="ja-JP" altLang="en-US" sz="1400" dirty="0" smtClean="0"/>
              <a:t>、高校生</a:t>
            </a:r>
            <a:r>
              <a:rPr lang="ja-JP" altLang="en-US" sz="1400" dirty="0"/>
              <a:t>を対象に調査します。</a:t>
            </a:r>
          </a:p>
        </p:txBody>
      </p:sp>
      <p:grpSp>
        <p:nvGrpSpPr>
          <p:cNvPr id="152" name="グループ化 151"/>
          <p:cNvGrpSpPr/>
          <p:nvPr/>
        </p:nvGrpSpPr>
        <p:grpSpPr>
          <a:xfrm>
            <a:off x="437862" y="1395620"/>
            <a:ext cx="3710448" cy="1189383"/>
            <a:chOff x="302204" y="3212976"/>
            <a:chExt cx="3710448" cy="1189383"/>
          </a:xfrm>
        </p:grpSpPr>
        <p:pic>
          <p:nvPicPr>
            <p:cNvPr id="89" name="図 8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204" y="3212976"/>
              <a:ext cx="604694" cy="604692"/>
            </a:xfrm>
            <a:prstGeom prst="rect">
              <a:avLst/>
            </a:prstGeom>
          </p:spPr>
        </p:pic>
        <p:pic>
          <p:nvPicPr>
            <p:cNvPr id="90" name="図 8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2540" y="3212976"/>
              <a:ext cx="604694" cy="604692"/>
            </a:xfrm>
            <a:prstGeom prst="rect">
              <a:avLst/>
            </a:prstGeom>
          </p:spPr>
        </p:pic>
        <p:pic>
          <p:nvPicPr>
            <p:cNvPr id="91" name="図 9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289" y="3212976"/>
              <a:ext cx="604692" cy="604692"/>
            </a:xfrm>
            <a:prstGeom prst="rect">
              <a:avLst/>
            </a:prstGeom>
          </p:spPr>
        </p:pic>
        <p:pic>
          <p:nvPicPr>
            <p:cNvPr id="92" name="図 9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372" y="3212976"/>
              <a:ext cx="604694" cy="604692"/>
            </a:xfrm>
            <a:prstGeom prst="rect">
              <a:avLst/>
            </a:prstGeom>
          </p:spPr>
        </p:pic>
        <p:pic>
          <p:nvPicPr>
            <p:cNvPr id="93" name="図 9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7457" y="3212976"/>
              <a:ext cx="604692" cy="604692"/>
            </a:xfrm>
            <a:prstGeom prst="rect">
              <a:avLst/>
            </a:prstGeom>
          </p:spPr>
        </p:pic>
        <p:pic>
          <p:nvPicPr>
            <p:cNvPr id="84" name="図 8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205" y="3797667"/>
              <a:ext cx="604692" cy="604692"/>
            </a:xfrm>
            <a:prstGeom prst="rect">
              <a:avLst/>
            </a:prstGeom>
          </p:spPr>
        </p:pic>
        <p:pic>
          <p:nvPicPr>
            <p:cNvPr id="85" name="図 8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2541" y="3797667"/>
              <a:ext cx="604694" cy="604692"/>
            </a:xfrm>
            <a:prstGeom prst="rect">
              <a:avLst/>
            </a:prstGeom>
          </p:spPr>
        </p:pic>
        <p:pic>
          <p:nvPicPr>
            <p:cNvPr id="86" name="図 8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288" y="3797667"/>
              <a:ext cx="604692" cy="604692"/>
            </a:xfrm>
            <a:prstGeom prst="rect">
              <a:avLst/>
            </a:prstGeom>
          </p:spPr>
        </p:pic>
        <p:pic>
          <p:nvPicPr>
            <p:cNvPr id="87" name="図 8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371" y="3797667"/>
              <a:ext cx="604694" cy="604692"/>
            </a:xfrm>
            <a:prstGeom prst="rect">
              <a:avLst/>
            </a:prstGeom>
          </p:spPr>
        </p:pic>
        <p:pic>
          <p:nvPicPr>
            <p:cNvPr id="88" name="図 8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7456" y="3797667"/>
              <a:ext cx="604694" cy="604692"/>
            </a:xfrm>
            <a:prstGeom prst="rect">
              <a:avLst/>
            </a:prstGeom>
          </p:spPr>
        </p:pic>
        <p:pic>
          <p:nvPicPr>
            <p:cNvPr id="113" name="図 1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7625" y="3212976"/>
              <a:ext cx="604692" cy="604692"/>
            </a:xfrm>
            <a:prstGeom prst="rect">
              <a:avLst/>
            </a:prstGeom>
          </p:spPr>
        </p:pic>
        <p:pic>
          <p:nvPicPr>
            <p:cNvPr id="116" name="図 11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7958" y="3212976"/>
              <a:ext cx="604694" cy="604692"/>
            </a:xfrm>
            <a:prstGeom prst="rect">
              <a:avLst/>
            </a:prstGeom>
          </p:spPr>
        </p:pic>
        <p:pic>
          <p:nvPicPr>
            <p:cNvPr id="119" name="図 11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2708" y="3212976"/>
              <a:ext cx="604694" cy="604692"/>
            </a:xfrm>
            <a:prstGeom prst="rect">
              <a:avLst/>
            </a:prstGeom>
          </p:spPr>
        </p:pic>
        <p:pic>
          <p:nvPicPr>
            <p:cNvPr id="122" name="図 12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7793" y="3212976"/>
              <a:ext cx="604692" cy="604692"/>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2877" y="3212976"/>
              <a:ext cx="604692" cy="604692"/>
            </a:xfrm>
            <a:prstGeom prst="rect">
              <a:avLst/>
            </a:prstGeom>
          </p:spPr>
        </p:pic>
        <p:pic>
          <p:nvPicPr>
            <p:cNvPr id="128" name="図 1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27626" y="3797667"/>
              <a:ext cx="604692" cy="604692"/>
            </a:xfrm>
            <a:prstGeom prst="rect">
              <a:avLst/>
            </a:prstGeom>
          </p:spPr>
        </p:pic>
        <p:pic>
          <p:nvPicPr>
            <p:cNvPr id="131" name="図 13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7958" y="3797667"/>
              <a:ext cx="604694" cy="604692"/>
            </a:xfrm>
            <a:prstGeom prst="rect">
              <a:avLst/>
            </a:prstGeom>
          </p:spPr>
        </p:pic>
        <p:pic>
          <p:nvPicPr>
            <p:cNvPr id="134" name="図 13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2709" y="3797667"/>
              <a:ext cx="604692" cy="604692"/>
            </a:xfrm>
            <a:prstGeom prst="rect">
              <a:avLst/>
            </a:prstGeom>
          </p:spPr>
        </p:pic>
        <p:pic>
          <p:nvPicPr>
            <p:cNvPr id="137" name="図 1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7792" y="3797667"/>
              <a:ext cx="604694" cy="604692"/>
            </a:xfrm>
            <a:prstGeom prst="rect">
              <a:avLst/>
            </a:prstGeom>
          </p:spPr>
        </p:pic>
        <p:pic>
          <p:nvPicPr>
            <p:cNvPr id="140" name="図 13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2878" y="3797667"/>
              <a:ext cx="604692" cy="604692"/>
            </a:xfrm>
            <a:prstGeom prst="rect">
              <a:avLst/>
            </a:prstGeom>
          </p:spPr>
        </p:pic>
      </p:grpSp>
      <p:grpSp>
        <p:nvGrpSpPr>
          <p:cNvPr id="296" name="グループ化 295"/>
          <p:cNvGrpSpPr/>
          <p:nvPr/>
        </p:nvGrpSpPr>
        <p:grpSpPr>
          <a:xfrm>
            <a:off x="241032" y="2996952"/>
            <a:ext cx="4093620" cy="1724919"/>
            <a:chOff x="241032" y="2905780"/>
            <a:chExt cx="4093620" cy="1724919"/>
          </a:xfrm>
        </p:grpSpPr>
        <p:sp>
          <p:nvSpPr>
            <p:cNvPr id="246" name="正方形/長方形 245"/>
            <p:cNvSpPr/>
            <p:nvPr/>
          </p:nvSpPr>
          <p:spPr>
            <a:xfrm>
              <a:off x="251520" y="2905780"/>
              <a:ext cx="4083132" cy="307777"/>
            </a:xfrm>
            <a:prstGeom prst="rect">
              <a:avLst/>
            </a:prstGeom>
          </p:spPr>
          <p:txBody>
            <a:bodyPr wrap="square">
              <a:spAutoFit/>
            </a:bodyPr>
            <a:lstStyle/>
            <a:p>
              <a:pPr marL="223838" indent="-223838">
                <a:buFont typeface="+mj-ea"/>
                <a:buAutoNum type="circleNumDbPlain" startAt="2"/>
              </a:pPr>
              <a:r>
                <a:rPr lang="ja-JP" altLang="en-US" sz="1400" dirty="0"/>
                <a:t>運動部への所属と肥満について調べます。</a:t>
              </a:r>
            </a:p>
          </p:txBody>
        </p:sp>
        <p:grpSp>
          <p:nvGrpSpPr>
            <p:cNvPr id="247" name="グループ化 246"/>
            <p:cNvGrpSpPr/>
            <p:nvPr/>
          </p:nvGrpSpPr>
          <p:grpSpPr>
            <a:xfrm>
              <a:off x="344245" y="3441316"/>
              <a:ext cx="3804065" cy="1189383"/>
              <a:chOff x="208587" y="3212976"/>
              <a:chExt cx="3804065" cy="1189383"/>
            </a:xfrm>
          </p:grpSpPr>
          <p:grpSp>
            <p:nvGrpSpPr>
              <p:cNvPr id="248" name="グループ化 247"/>
              <p:cNvGrpSpPr/>
              <p:nvPr/>
            </p:nvGrpSpPr>
            <p:grpSpPr>
              <a:xfrm>
                <a:off x="208587" y="3212976"/>
                <a:ext cx="791928" cy="604692"/>
                <a:chOff x="208587" y="3212976"/>
                <a:chExt cx="791928" cy="604692"/>
              </a:xfrm>
            </p:grpSpPr>
            <p:pic>
              <p:nvPicPr>
                <p:cNvPr id="286" name="図 285"/>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08587" y="3212976"/>
                  <a:ext cx="791928" cy="604692"/>
                </a:xfrm>
                <a:prstGeom prst="rect">
                  <a:avLst/>
                </a:prstGeom>
              </p:spPr>
            </p:pic>
            <p:pic>
              <p:nvPicPr>
                <p:cNvPr id="287" name="図 28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1885" y="3563288"/>
                  <a:ext cx="252000" cy="251998"/>
                </a:xfrm>
                <a:prstGeom prst="rect">
                  <a:avLst/>
                </a:prstGeom>
              </p:spPr>
            </p:pic>
          </p:grpSp>
          <p:grpSp>
            <p:nvGrpSpPr>
              <p:cNvPr id="249" name="グループ化 248"/>
              <p:cNvGrpSpPr/>
              <p:nvPr/>
            </p:nvGrpSpPr>
            <p:grpSpPr>
              <a:xfrm>
                <a:off x="1682540" y="3212976"/>
                <a:ext cx="604694" cy="604692"/>
                <a:chOff x="1682540" y="3212976"/>
                <a:chExt cx="604694" cy="604692"/>
              </a:xfrm>
            </p:grpSpPr>
            <p:pic>
              <p:nvPicPr>
                <p:cNvPr id="284" name="図 28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2540" y="3212976"/>
                  <a:ext cx="604694" cy="604692"/>
                </a:xfrm>
                <a:prstGeom prst="rect">
                  <a:avLst/>
                </a:prstGeom>
              </p:spPr>
            </p:pic>
            <p:pic>
              <p:nvPicPr>
                <p:cNvPr id="285" name="図 28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72221" y="3563288"/>
                  <a:ext cx="252000" cy="251998"/>
                </a:xfrm>
                <a:prstGeom prst="rect">
                  <a:avLst/>
                </a:prstGeom>
              </p:spPr>
            </p:pic>
          </p:grpSp>
          <p:grpSp>
            <p:nvGrpSpPr>
              <p:cNvPr id="250" name="グループ化 249"/>
              <p:cNvGrpSpPr/>
              <p:nvPr/>
            </p:nvGrpSpPr>
            <p:grpSpPr>
              <a:xfrm>
                <a:off x="647289" y="3212976"/>
                <a:ext cx="604692" cy="604692"/>
                <a:chOff x="647289" y="3212976"/>
                <a:chExt cx="604692" cy="604692"/>
              </a:xfrm>
            </p:grpSpPr>
            <p:pic>
              <p:nvPicPr>
                <p:cNvPr id="282" name="図 28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289" y="3212976"/>
                  <a:ext cx="604692" cy="604692"/>
                </a:xfrm>
                <a:prstGeom prst="rect">
                  <a:avLst/>
                </a:prstGeom>
              </p:spPr>
            </p:pic>
            <p:pic>
              <p:nvPicPr>
                <p:cNvPr id="283" name="図 28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36969" y="3563288"/>
                  <a:ext cx="252000" cy="251998"/>
                </a:xfrm>
                <a:prstGeom prst="rect">
                  <a:avLst/>
                </a:prstGeom>
              </p:spPr>
            </p:pic>
          </p:grpSp>
          <p:pic>
            <p:nvPicPr>
              <p:cNvPr id="251" name="図 25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2372" y="3212976"/>
                <a:ext cx="604694" cy="604692"/>
              </a:xfrm>
              <a:prstGeom prst="rect">
                <a:avLst/>
              </a:prstGeom>
            </p:spPr>
          </p:pic>
          <p:pic>
            <p:nvPicPr>
              <p:cNvPr id="252" name="図 2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7457" y="3212976"/>
                <a:ext cx="604692" cy="604692"/>
              </a:xfrm>
              <a:prstGeom prst="rect">
                <a:avLst/>
              </a:prstGeom>
            </p:spPr>
          </p:pic>
          <p:grpSp>
            <p:nvGrpSpPr>
              <p:cNvPr id="253" name="グループ化 252"/>
              <p:cNvGrpSpPr/>
              <p:nvPr/>
            </p:nvGrpSpPr>
            <p:grpSpPr>
              <a:xfrm>
                <a:off x="302205" y="3797667"/>
                <a:ext cx="604692" cy="604692"/>
                <a:chOff x="302205" y="3797667"/>
                <a:chExt cx="604692" cy="604692"/>
              </a:xfrm>
            </p:grpSpPr>
            <p:pic>
              <p:nvPicPr>
                <p:cNvPr id="280" name="図 27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2205" y="3797667"/>
                  <a:ext cx="604692" cy="604692"/>
                </a:xfrm>
                <a:prstGeom prst="rect">
                  <a:avLst/>
                </a:prstGeom>
              </p:spPr>
            </p:pic>
            <p:pic>
              <p:nvPicPr>
                <p:cNvPr id="281" name="図 28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91885" y="4147979"/>
                  <a:ext cx="252000" cy="251998"/>
                </a:xfrm>
                <a:prstGeom prst="rect">
                  <a:avLst/>
                </a:prstGeom>
              </p:spPr>
            </p:pic>
          </p:grpSp>
          <p:grpSp>
            <p:nvGrpSpPr>
              <p:cNvPr id="254" name="グループ化 253"/>
              <p:cNvGrpSpPr/>
              <p:nvPr/>
            </p:nvGrpSpPr>
            <p:grpSpPr>
              <a:xfrm>
                <a:off x="1682541" y="3797667"/>
                <a:ext cx="604694" cy="604692"/>
                <a:chOff x="1682541" y="3797667"/>
                <a:chExt cx="604694" cy="604692"/>
              </a:xfrm>
            </p:grpSpPr>
            <p:pic>
              <p:nvPicPr>
                <p:cNvPr id="278" name="図 2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82541" y="3797667"/>
                  <a:ext cx="604694" cy="604692"/>
                </a:xfrm>
                <a:prstGeom prst="rect">
                  <a:avLst/>
                </a:prstGeom>
              </p:spPr>
            </p:pic>
            <p:pic>
              <p:nvPicPr>
                <p:cNvPr id="279" name="図 27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772222" y="4147979"/>
                  <a:ext cx="252000" cy="251998"/>
                </a:xfrm>
                <a:prstGeom prst="rect">
                  <a:avLst/>
                </a:prstGeom>
              </p:spPr>
            </p:pic>
          </p:grpSp>
          <p:pic>
            <p:nvPicPr>
              <p:cNvPr id="255" name="図 25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288" y="3797667"/>
                <a:ext cx="604692" cy="604692"/>
              </a:xfrm>
              <a:prstGeom prst="rect">
                <a:avLst/>
              </a:prstGeom>
            </p:spPr>
          </p:pic>
          <p:grpSp>
            <p:nvGrpSpPr>
              <p:cNvPr id="256" name="グループ化 255"/>
              <p:cNvGrpSpPr/>
              <p:nvPr/>
            </p:nvGrpSpPr>
            <p:grpSpPr>
              <a:xfrm>
                <a:off x="898754" y="3797667"/>
                <a:ext cx="791928" cy="604692"/>
                <a:chOff x="898754" y="3797667"/>
                <a:chExt cx="791928" cy="604692"/>
              </a:xfrm>
            </p:grpSpPr>
            <p:pic>
              <p:nvPicPr>
                <p:cNvPr id="276" name="図 275"/>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898754" y="3797667"/>
                  <a:ext cx="791928" cy="604692"/>
                </a:xfrm>
                <a:prstGeom prst="rect">
                  <a:avLst/>
                </a:prstGeom>
              </p:spPr>
            </p:pic>
            <p:pic>
              <p:nvPicPr>
                <p:cNvPr id="277" name="図 276"/>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82053" y="4147979"/>
                  <a:ext cx="252000" cy="251998"/>
                </a:xfrm>
                <a:prstGeom prst="rect">
                  <a:avLst/>
                </a:prstGeom>
              </p:spPr>
            </p:pic>
          </p:grpSp>
          <p:pic>
            <p:nvPicPr>
              <p:cNvPr id="257" name="図 25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7456" y="3797667"/>
                <a:ext cx="604694" cy="604692"/>
              </a:xfrm>
              <a:prstGeom prst="rect">
                <a:avLst/>
              </a:prstGeom>
            </p:spPr>
          </p:pic>
          <p:pic>
            <p:nvPicPr>
              <p:cNvPr id="258" name="図 257"/>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934008" y="3212976"/>
                <a:ext cx="791926" cy="604692"/>
              </a:xfrm>
              <a:prstGeom prst="rect">
                <a:avLst/>
              </a:prstGeom>
            </p:spPr>
          </p:pic>
          <p:grpSp>
            <p:nvGrpSpPr>
              <p:cNvPr id="259" name="グループ化 258"/>
              <p:cNvGrpSpPr/>
              <p:nvPr/>
            </p:nvGrpSpPr>
            <p:grpSpPr>
              <a:xfrm>
                <a:off x="3407958" y="3212976"/>
                <a:ext cx="604694" cy="604692"/>
                <a:chOff x="3407958" y="3212976"/>
                <a:chExt cx="604694" cy="604692"/>
              </a:xfrm>
            </p:grpSpPr>
            <p:pic>
              <p:nvPicPr>
                <p:cNvPr id="274" name="図 27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7958" y="3212976"/>
                  <a:ext cx="604694" cy="604692"/>
                </a:xfrm>
                <a:prstGeom prst="rect">
                  <a:avLst/>
                </a:prstGeom>
              </p:spPr>
            </p:pic>
            <p:pic>
              <p:nvPicPr>
                <p:cNvPr id="275" name="図 274"/>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97639" y="3563288"/>
                  <a:ext cx="252000" cy="251998"/>
                </a:xfrm>
                <a:prstGeom prst="rect">
                  <a:avLst/>
                </a:prstGeom>
              </p:spPr>
            </p:pic>
          </p:grpSp>
          <p:grpSp>
            <p:nvGrpSpPr>
              <p:cNvPr id="260" name="グループ化 259"/>
              <p:cNvGrpSpPr/>
              <p:nvPr/>
            </p:nvGrpSpPr>
            <p:grpSpPr>
              <a:xfrm>
                <a:off x="2372708" y="3212976"/>
                <a:ext cx="604694" cy="604692"/>
                <a:chOff x="2372708" y="3212976"/>
                <a:chExt cx="604694" cy="604692"/>
              </a:xfrm>
            </p:grpSpPr>
            <p:pic>
              <p:nvPicPr>
                <p:cNvPr id="272" name="図 27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2708" y="3212976"/>
                  <a:ext cx="604694" cy="604692"/>
                </a:xfrm>
                <a:prstGeom prst="rect">
                  <a:avLst/>
                </a:prstGeom>
              </p:spPr>
            </p:pic>
            <p:pic>
              <p:nvPicPr>
                <p:cNvPr id="273" name="図 27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62389" y="3563288"/>
                  <a:ext cx="252000" cy="251998"/>
                </a:xfrm>
                <a:prstGeom prst="rect">
                  <a:avLst/>
                </a:prstGeom>
              </p:spPr>
            </p:pic>
          </p:grpSp>
          <p:pic>
            <p:nvPicPr>
              <p:cNvPr id="261" name="図 2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717793" y="3212976"/>
                <a:ext cx="604692" cy="604692"/>
              </a:xfrm>
              <a:prstGeom prst="rect">
                <a:avLst/>
              </a:prstGeom>
            </p:spPr>
          </p:pic>
          <p:pic>
            <p:nvPicPr>
              <p:cNvPr id="262" name="図 261"/>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969260" y="3212976"/>
                <a:ext cx="791926" cy="604692"/>
              </a:xfrm>
              <a:prstGeom prst="rect">
                <a:avLst/>
              </a:prstGeom>
            </p:spPr>
          </p:pic>
          <p:pic>
            <p:nvPicPr>
              <p:cNvPr id="263" name="図 262"/>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934009" y="3797667"/>
                <a:ext cx="791926" cy="604692"/>
              </a:xfrm>
              <a:prstGeom prst="rect">
                <a:avLst/>
              </a:prstGeom>
            </p:spPr>
          </p:pic>
          <p:grpSp>
            <p:nvGrpSpPr>
              <p:cNvPr id="264" name="グループ化 263"/>
              <p:cNvGrpSpPr/>
              <p:nvPr/>
            </p:nvGrpSpPr>
            <p:grpSpPr>
              <a:xfrm>
                <a:off x="3407958" y="3797667"/>
                <a:ext cx="604694" cy="604692"/>
                <a:chOff x="3407958" y="3797667"/>
                <a:chExt cx="604694" cy="604692"/>
              </a:xfrm>
            </p:grpSpPr>
            <p:pic>
              <p:nvPicPr>
                <p:cNvPr id="270" name="図 26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407958" y="3797667"/>
                  <a:ext cx="604694" cy="604692"/>
                </a:xfrm>
                <a:prstGeom prst="rect">
                  <a:avLst/>
                </a:prstGeom>
              </p:spPr>
            </p:pic>
            <p:pic>
              <p:nvPicPr>
                <p:cNvPr id="271" name="図 270"/>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3497639" y="4147979"/>
                  <a:ext cx="252000" cy="251998"/>
                </a:xfrm>
                <a:prstGeom prst="rect">
                  <a:avLst/>
                </a:prstGeom>
              </p:spPr>
            </p:pic>
          </p:grpSp>
          <p:grpSp>
            <p:nvGrpSpPr>
              <p:cNvPr id="265" name="グループ化 264"/>
              <p:cNvGrpSpPr/>
              <p:nvPr/>
            </p:nvGrpSpPr>
            <p:grpSpPr>
              <a:xfrm>
                <a:off x="2372709" y="3797667"/>
                <a:ext cx="604692" cy="604692"/>
                <a:chOff x="2372709" y="3797667"/>
                <a:chExt cx="604692" cy="604692"/>
              </a:xfrm>
            </p:grpSpPr>
            <p:pic>
              <p:nvPicPr>
                <p:cNvPr id="268" name="図 26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72709" y="3797667"/>
                  <a:ext cx="604692" cy="604692"/>
                </a:xfrm>
                <a:prstGeom prst="rect">
                  <a:avLst/>
                </a:prstGeom>
              </p:spPr>
            </p:pic>
            <p:pic>
              <p:nvPicPr>
                <p:cNvPr id="269" name="図 26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462389" y="4147979"/>
                  <a:ext cx="252000" cy="251998"/>
                </a:xfrm>
                <a:prstGeom prst="rect">
                  <a:avLst/>
                </a:prstGeom>
              </p:spPr>
            </p:pic>
          </p:grpSp>
          <p:pic>
            <p:nvPicPr>
              <p:cNvPr id="266" name="図 265"/>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624175" y="3797667"/>
                <a:ext cx="791928" cy="604692"/>
              </a:xfrm>
              <a:prstGeom prst="rect">
                <a:avLst/>
              </a:prstGeom>
            </p:spPr>
          </p:pic>
          <p:pic>
            <p:nvPicPr>
              <p:cNvPr id="267" name="図 26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62878" y="3797667"/>
                <a:ext cx="604692" cy="604692"/>
              </a:xfrm>
              <a:prstGeom prst="rect">
                <a:avLst/>
              </a:prstGeom>
            </p:spPr>
          </p:pic>
        </p:grpSp>
        <p:sp>
          <p:nvSpPr>
            <p:cNvPr id="288" name="円形吹き出し 287"/>
            <p:cNvSpPr/>
            <p:nvPr/>
          </p:nvSpPr>
          <p:spPr>
            <a:xfrm>
              <a:off x="982866" y="395041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89" name="円形吹き出し 288"/>
            <p:cNvSpPr/>
            <p:nvPr/>
          </p:nvSpPr>
          <p:spPr>
            <a:xfrm>
              <a:off x="2716530" y="395041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90" name="円形吹き出し 289"/>
            <p:cNvSpPr/>
            <p:nvPr/>
          </p:nvSpPr>
          <p:spPr>
            <a:xfrm>
              <a:off x="1987753" y="395041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92" name="円形吹き出し 291"/>
            <p:cNvSpPr/>
            <p:nvPr/>
          </p:nvSpPr>
          <p:spPr>
            <a:xfrm>
              <a:off x="3006770" y="3356322"/>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93" name="円形吹き出し 292"/>
            <p:cNvSpPr/>
            <p:nvPr/>
          </p:nvSpPr>
          <p:spPr>
            <a:xfrm>
              <a:off x="1982999" y="3356322"/>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94" name="円形吹き出し 293"/>
            <p:cNvSpPr/>
            <p:nvPr/>
          </p:nvSpPr>
          <p:spPr>
            <a:xfrm>
              <a:off x="241032" y="3356322"/>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grpSp>
      <p:grpSp>
        <p:nvGrpSpPr>
          <p:cNvPr id="2" name="グループ化 1"/>
          <p:cNvGrpSpPr/>
          <p:nvPr/>
        </p:nvGrpSpPr>
        <p:grpSpPr>
          <a:xfrm>
            <a:off x="518297" y="4826335"/>
            <a:ext cx="3539090" cy="1521897"/>
            <a:chOff x="518297" y="4826335"/>
            <a:chExt cx="3539090" cy="1521897"/>
          </a:xfrm>
        </p:grpSpPr>
        <p:grpSp>
          <p:nvGrpSpPr>
            <p:cNvPr id="351" name="グループ化 350"/>
            <p:cNvGrpSpPr/>
            <p:nvPr/>
          </p:nvGrpSpPr>
          <p:grpSpPr>
            <a:xfrm>
              <a:off x="823668" y="5309245"/>
              <a:ext cx="1072730" cy="338554"/>
              <a:chOff x="621313" y="5970766"/>
              <a:chExt cx="1072730" cy="338554"/>
            </a:xfrm>
          </p:grpSpPr>
          <p:sp>
            <p:nvSpPr>
              <p:cNvPr id="348" name="テキスト ボックス 347"/>
              <p:cNvSpPr txBox="1"/>
              <p:nvPr/>
            </p:nvSpPr>
            <p:spPr>
              <a:xfrm>
                <a:off x="621313" y="5970766"/>
                <a:ext cx="1072730"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運動部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350" name="図 34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331260" y="6010039"/>
                <a:ext cx="252000" cy="251998"/>
              </a:xfrm>
              <a:prstGeom prst="rect">
                <a:avLst/>
              </a:prstGeom>
            </p:spPr>
          </p:pic>
        </p:grpSp>
        <p:sp>
          <p:nvSpPr>
            <p:cNvPr id="349" name="テキスト ボックス 348"/>
            <p:cNvSpPr txBox="1"/>
            <p:nvPr/>
          </p:nvSpPr>
          <p:spPr>
            <a:xfrm>
              <a:off x="2982251" y="5309245"/>
              <a:ext cx="595035"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肥満</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4" name="テキスト ボックス 353"/>
            <p:cNvSpPr txBox="1"/>
            <p:nvPr/>
          </p:nvSpPr>
          <p:spPr>
            <a:xfrm>
              <a:off x="518297" y="5640346"/>
              <a:ext cx="1683473" cy="707886"/>
            </a:xfrm>
            <a:prstGeom prst="rect">
              <a:avLst/>
            </a:prstGeom>
            <a:noFill/>
          </p:spPr>
          <p:txBody>
            <a:bodyPr wrap="none" rtlCol="0" anchor="ctr" anchorCtr="0">
              <a:spAutoFit/>
            </a:bodyPr>
            <a:lstStyle/>
            <a:p>
              <a:pPr algn="ctr"/>
              <a:r>
                <a:rPr lang="en-US" altLang="ja-JP" sz="24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50%</a:t>
              </a:r>
            </a:p>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5" name="テキスト ボックス 354"/>
            <p:cNvSpPr txBox="1"/>
            <p:nvPr/>
          </p:nvSpPr>
          <p:spPr>
            <a:xfrm>
              <a:off x="2502153" y="5640346"/>
              <a:ext cx="1555234" cy="707886"/>
            </a:xfrm>
            <a:prstGeom prst="rect">
              <a:avLst/>
            </a:prstGeom>
            <a:noFill/>
          </p:spPr>
          <p:txBody>
            <a:bodyPr wrap="none" rtlCol="0" anchor="ctr" anchorCtr="0">
              <a:spAutoFit/>
            </a:bodyPr>
            <a:lstStyle/>
            <a:p>
              <a:pPr algn="ctr"/>
              <a:r>
                <a:rPr lang="en-US" altLang="ja-JP" sz="24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30%</a:t>
              </a:r>
            </a:p>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6</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59" name="カギ線コネクタ 358"/>
            <p:cNvCxnSpPr>
              <a:stCxn id="361" idx="2"/>
              <a:endCxn id="348" idx="0"/>
            </p:cNvCxnSpPr>
            <p:nvPr/>
          </p:nvCxnSpPr>
          <p:spPr>
            <a:xfrm rot="5400000">
              <a:off x="1582484" y="4603886"/>
              <a:ext cx="482909" cy="927809"/>
            </a:xfrm>
            <a:prstGeom prst="bentConnector3">
              <a:avLst>
                <a:gd name="adj1" fmla="val 50000"/>
              </a:avLst>
            </a:prstGeom>
            <a:ln w="28575">
              <a:solidFill>
                <a:srgbClr val="4D4D4D"/>
              </a:solidFill>
              <a:tailEnd type="triangle"/>
            </a:ln>
          </p:spPr>
          <p:style>
            <a:lnRef idx="1">
              <a:schemeClr val="accent1"/>
            </a:lnRef>
            <a:fillRef idx="0">
              <a:schemeClr val="accent1"/>
            </a:fillRef>
            <a:effectRef idx="0">
              <a:schemeClr val="accent1"/>
            </a:effectRef>
            <a:fontRef idx="minor">
              <a:schemeClr val="tx1"/>
            </a:fontRef>
          </p:style>
        </p:cxnSp>
        <p:cxnSp>
          <p:nvCxnSpPr>
            <p:cNvPr id="363" name="カギ線コネクタ 362"/>
            <p:cNvCxnSpPr>
              <a:stCxn id="361" idx="2"/>
              <a:endCxn id="349" idx="0"/>
            </p:cNvCxnSpPr>
            <p:nvPr/>
          </p:nvCxnSpPr>
          <p:spPr>
            <a:xfrm rot="16200000" flipH="1">
              <a:off x="2542351" y="4571826"/>
              <a:ext cx="482909" cy="991927"/>
            </a:xfrm>
            <a:prstGeom prst="bentConnector3">
              <a:avLst>
                <a:gd name="adj1" fmla="val 50000"/>
              </a:avLst>
            </a:prstGeom>
            <a:ln w="28575">
              <a:solidFill>
                <a:srgbClr val="4D4D4D"/>
              </a:solidFill>
              <a:tailEnd type="triangle"/>
            </a:ln>
          </p:spPr>
          <p:style>
            <a:lnRef idx="1">
              <a:schemeClr val="accent1"/>
            </a:lnRef>
            <a:fillRef idx="0">
              <a:schemeClr val="accent1"/>
            </a:fillRef>
            <a:effectRef idx="0">
              <a:schemeClr val="accent1"/>
            </a:effectRef>
            <a:fontRef idx="minor">
              <a:schemeClr val="tx1"/>
            </a:fontRef>
          </p:style>
        </p:cxnSp>
      </p:grpSp>
      <p:sp>
        <p:nvSpPr>
          <p:cNvPr id="361" name="正方形/長方形 360"/>
          <p:cNvSpPr/>
          <p:nvPr/>
        </p:nvSpPr>
        <p:spPr>
          <a:xfrm>
            <a:off x="2230089" y="4710830"/>
            <a:ext cx="115506" cy="115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17768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par>
                                <p:cTn id="8" presetID="22" presetClass="entr" presetSubtype="8" fill="hold"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left)">
                                      <p:cBhvr>
                                        <p:cTn id="10" dur="500"/>
                                        <p:tgtEl>
                                          <p:spTgt spid="6">
                                            <p:txEl>
                                              <p:pRg st="1" end="1"/>
                                            </p:txEl>
                                          </p:spTgt>
                                        </p:tgtEl>
                                      </p:cBhvr>
                                    </p:animEffect>
                                  </p:childTnLst>
                                </p:cTn>
                              </p:par>
                              <p:par>
                                <p:cTn id="11" presetID="22" presetClass="entr" presetSubtype="8" fill="hold"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Effect transition="in" filter="wipe(left)">
                                      <p:cBhvr>
                                        <p:cTn id="13" dur="500"/>
                                        <p:tgtEl>
                                          <p:spTgt spid="6">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11"/>
                                        </p:tgtEl>
                                        <p:attrNameLst>
                                          <p:attrName>style.visibility</p:attrName>
                                        </p:attrNameLst>
                                      </p:cBhvr>
                                      <p:to>
                                        <p:strVal val="visible"/>
                                      </p:to>
                                    </p:set>
                                    <p:animEffect transition="in" filter="wipe(up)">
                                      <p:cBhvr>
                                        <p:cTn id="18" dur="500"/>
                                        <p:tgtEl>
                                          <p:spTgt spid="111"/>
                                        </p:tgtEl>
                                      </p:cBhvr>
                                    </p:animEffect>
                                  </p:childTnLst>
                                </p:cTn>
                              </p:par>
                              <p:par>
                                <p:cTn id="19" presetID="22" presetClass="entr" presetSubtype="1" fill="hold" nodeType="withEffect">
                                  <p:stCondLst>
                                    <p:cond delay="0"/>
                                  </p:stCondLst>
                                  <p:childTnLst>
                                    <p:set>
                                      <p:cBhvr>
                                        <p:cTn id="20" dur="1" fill="hold">
                                          <p:stCondLst>
                                            <p:cond delay="0"/>
                                          </p:stCondLst>
                                        </p:cTn>
                                        <p:tgtEl>
                                          <p:spTgt spid="152"/>
                                        </p:tgtEl>
                                        <p:attrNameLst>
                                          <p:attrName>style.visibility</p:attrName>
                                        </p:attrNameLst>
                                      </p:cBhvr>
                                      <p:to>
                                        <p:strVal val="visible"/>
                                      </p:to>
                                    </p:set>
                                    <p:animEffect transition="in" filter="wipe(up)">
                                      <p:cBhvr>
                                        <p:cTn id="21" dur="500"/>
                                        <p:tgtEl>
                                          <p:spTgt spid="152"/>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nodeType="clickEffect">
                                  <p:stCondLst>
                                    <p:cond delay="0"/>
                                  </p:stCondLst>
                                  <p:childTnLst>
                                    <p:set>
                                      <p:cBhvr>
                                        <p:cTn id="25" dur="1" fill="hold">
                                          <p:stCondLst>
                                            <p:cond delay="0"/>
                                          </p:stCondLst>
                                        </p:cTn>
                                        <p:tgtEl>
                                          <p:spTgt spid="296"/>
                                        </p:tgtEl>
                                        <p:attrNameLst>
                                          <p:attrName>style.visibility</p:attrName>
                                        </p:attrNameLst>
                                      </p:cBhvr>
                                      <p:to>
                                        <p:strVal val="visible"/>
                                      </p:to>
                                    </p:set>
                                    <p:animEffect transition="in" filter="wipe(up)">
                                      <p:cBhvr>
                                        <p:cTn id="26" dur="500"/>
                                        <p:tgtEl>
                                          <p:spTgt spid="296"/>
                                        </p:tgtEl>
                                      </p:cBhvr>
                                    </p:animEffect>
                                  </p:childTnLst>
                                </p:cTn>
                              </p:par>
                            </p:childTnLst>
                          </p:cTn>
                        </p:par>
                        <p:par>
                          <p:cTn id="27" fill="hold">
                            <p:stCondLst>
                              <p:cond delay="500"/>
                            </p:stCondLst>
                            <p:childTnLst>
                              <p:par>
                                <p:cTn id="28" presetID="22" presetClass="entr" presetSubtype="1" fill="hold" nodeType="afterEffect">
                                  <p:stCondLst>
                                    <p:cond delay="0"/>
                                  </p:stCondLst>
                                  <p:childTnLst>
                                    <p:set>
                                      <p:cBhvr>
                                        <p:cTn id="29" dur="1" fill="hold">
                                          <p:stCondLst>
                                            <p:cond delay="0"/>
                                          </p:stCondLst>
                                        </p:cTn>
                                        <p:tgtEl>
                                          <p:spTgt spid="2"/>
                                        </p:tgtEl>
                                        <p:attrNameLst>
                                          <p:attrName>style.visibility</p:attrName>
                                        </p:attrNameLst>
                                      </p:cBhvr>
                                      <p:to>
                                        <p:strVal val="visible"/>
                                      </p:to>
                                    </p:set>
                                    <p:animEffect transition="in" filter="wipe(up)">
                                      <p:cBhvr>
                                        <p:cTn id="30" dur="500"/>
                                        <p:tgtEl>
                                          <p:spTgt spid="2"/>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Effect transition="in" filter="wipe(left)">
                                      <p:cBhvr>
                                        <p:cTn id="35" dur="500"/>
                                        <p:tgtEl>
                                          <p:spTgt spid="6">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6">
                                            <p:txEl>
                                              <p:pRg st="8" end="8"/>
                                            </p:txEl>
                                          </p:spTgt>
                                        </p:tgtEl>
                                        <p:attrNameLst>
                                          <p:attrName>style.visibility</p:attrName>
                                        </p:attrNameLst>
                                      </p:cBhvr>
                                      <p:to>
                                        <p:strVal val="visible"/>
                                      </p:to>
                                    </p:set>
                                    <p:animEffect transition="in" filter="wipe(left)">
                                      <p:cBhvr>
                                        <p:cTn id="40" dur="500"/>
                                        <p:tgtEl>
                                          <p:spTgt spid="6">
                                            <p:txEl>
                                              <p:pRg st="8" end="8"/>
                                            </p:txEl>
                                          </p:spTgt>
                                        </p:tgtEl>
                                      </p:cBhvr>
                                    </p:animEffect>
                                  </p:childTnLst>
                                </p:cTn>
                              </p:par>
                              <p:par>
                                <p:cTn id="41" presetID="22" presetClass="entr" presetSubtype="8" fill="hold" nodeType="withEffect">
                                  <p:stCondLst>
                                    <p:cond delay="0"/>
                                  </p:stCondLst>
                                  <p:childTnLst>
                                    <p:set>
                                      <p:cBhvr>
                                        <p:cTn id="42" dur="1" fill="hold">
                                          <p:stCondLst>
                                            <p:cond delay="0"/>
                                          </p:stCondLst>
                                        </p:cTn>
                                        <p:tgtEl>
                                          <p:spTgt spid="6">
                                            <p:txEl>
                                              <p:pRg st="9" end="9"/>
                                            </p:txEl>
                                          </p:spTgt>
                                        </p:tgtEl>
                                        <p:attrNameLst>
                                          <p:attrName>style.visibility</p:attrName>
                                        </p:attrNameLst>
                                      </p:cBhvr>
                                      <p:to>
                                        <p:strVal val="visible"/>
                                      </p:to>
                                    </p:set>
                                    <p:animEffect transition="in" filter="wipe(left)">
                                      <p:cBhvr>
                                        <p:cTn id="43" dur="500"/>
                                        <p:tgtEl>
                                          <p:spTgt spid="6">
                                            <p:txEl>
                                              <p:pRg st="9" end="9"/>
                                            </p:txEl>
                                          </p:spTgt>
                                        </p:tgtEl>
                                      </p:cBhvr>
                                    </p:animEffect>
                                  </p:childTnLst>
                                </p:cTn>
                              </p:par>
                              <p:par>
                                <p:cTn id="44" presetID="22" presetClass="entr" presetSubtype="8" fill="hold" nodeType="withEffect">
                                  <p:stCondLst>
                                    <p:cond delay="0"/>
                                  </p:stCondLst>
                                  <p:childTnLst>
                                    <p:set>
                                      <p:cBhvr>
                                        <p:cTn id="45" dur="1" fill="hold">
                                          <p:stCondLst>
                                            <p:cond delay="0"/>
                                          </p:stCondLst>
                                        </p:cTn>
                                        <p:tgtEl>
                                          <p:spTgt spid="6">
                                            <p:txEl>
                                              <p:pRg st="10" end="10"/>
                                            </p:txEl>
                                          </p:spTgt>
                                        </p:tgtEl>
                                        <p:attrNameLst>
                                          <p:attrName>style.visibility</p:attrName>
                                        </p:attrNameLst>
                                      </p:cBhvr>
                                      <p:to>
                                        <p:strVal val="visible"/>
                                      </p:to>
                                    </p:set>
                                    <p:animEffect transition="in" filter="wipe(left)">
                                      <p:cBhvr>
                                        <p:cTn id="46" dur="500"/>
                                        <p:tgtEl>
                                          <p:spTgt spid="6">
                                            <p:txEl>
                                              <p:pRg st="10" end="10"/>
                                            </p:txEl>
                                          </p:spTgt>
                                        </p:tgtEl>
                                      </p:cBhvr>
                                    </p:animEffect>
                                  </p:childTnLst>
                                </p:cTn>
                              </p:par>
                              <p:par>
                                <p:cTn id="47" presetID="22" presetClass="entr" presetSubtype="8" fill="hold" nodeType="withEffect">
                                  <p:stCondLst>
                                    <p:cond delay="0"/>
                                  </p:stCondLst>
                                  <p:childTnLst>
                                    <p:set>
                                      <p:cBhvr>
                                        <p:cTn id="48" dur="1" fill="hold">
                                          <p:stCondLst>
                                            <p:cond delay="0"/>
                                          </p:stCondLst>
                                        </p:cTn>
                                        <p:tgtEl>
                                          <p:spTgt spid="6">
                                            <p:txEl>
                                              <p:pRg st="11" end="11"/>
                                            </p:txEl>
                                          </p:spTgt>
                                        </p:tgtEl>
                                        <p:attrNameLst>
                                          <p:attrName>style.visibility</p:attrName>
                                        </p:attrNameLst>
                                      </p:cBhvr>
                                      <p:to>
                                        <p:strVal val="visible"/>
                                      </p:to>
                                    </p:set>
                                    <p:animEffect transition="in" filter="wipe(left)">
                                      <p:cBhvr>
                                        <p:cTn id="49" dur="500"/>
                                        <p:tgtEl>
                                          <p:spTgt spid="6">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a:spLocks noGrp="1"/>
          </p:cNvSpPr>
          <p:nvPr>
            <p:ph type="title"/>
          </p:nvPr>
        </p:nvSpPr>
        <p:spPr>
          <a:xfrm>
            <a:off x="2627784" y="44624"/>
            <a:ext cx="6516216" cy="634082"/>
          </a:xfrm>
        </p:spPr>
        <p:txBody>
          <a:bodyPr/>
          <a:lstStyle/>
          <a:p>
            <a:r>
              <a:rPr lang="ja-JP" altLang="en-US" dirty="0" smtClean="0"/>
              <a:t>例えばこんな感じ</a:t>
            </a:r>
            <a:r>
              <a:rPr lang="en-US" altLang="ja-JP" dirty="0" smtClean="0"/>
              <a:t>…</a:t>
            </a:r>
            <a:endParaRPr lang="ja-JP" altLang="en-US" dirty="0"/>
          </a:p>
        </p:txBody>
      </p:sp>
      <p:grpSp>
        <p:nvGrpSpPr>
          <p:cNvPr id="190" name="グループ化 189"/>
          <p:cNvGrpSpPr/>
          <p:nvPr/>
        </p:nvGrpSpPr>
        <p:grpSpPr>
          <a:xfrm>
            <a:off x="4050016" y="3103734"/>
            <a:ext cx="1332000" cy="552063"/>
            <a:chOff x="4047813" y="2876937"/>
            <a:chExt cx="1332000" cy="552063"/>
          </a:xfrm>
        </p:grpSpPr>
        <p:sp>
          <p:nvSpPr>
            <p:cNvPr id="186" name="テキスト ボックス 185"/>
            <p:cNvSpPr txBox="1"/>
            <p:nvPr/>
          </p:nvSpPr>
          <p:spPr>
            <a:xfrm>
              <a:off x="4313704" y="2876937"/>
              <a:ext cx="800219" cy="461665"/>
            </a:xfrm>
            <a:prstGeom prst="rect">
              <a:avLst/>
            </a:prstGeom>
            <a:noFill/>
          </p:spPr>
          <p:txBody>
            <a:bodyPr wrap="none" rtlCol="0">
              <a:spAutoFit/>
            </a:bodyPr>
            <a:lstStyle/>
            <a:p>
              <a:pPr algn="ctr"/>
              <a:r>
                <a:rPr kumimoji="1" lang="ja-JP" altLang="en-US" sz="2400" b="1" dirty="0" smtClean="0">
                  <a:latin typeface="Arial Black" panose="020B0A04020102020204" pitchFamily="34" charset="0"/>
                </a:rPr>
                <a:t>開封</a:t>
              </a:r>
              <a:endParaRPr kumimoji="1" lang="ja-JP" altLang="en-US" sz="2400" b="1" dirty="0">
                <a:latin typeface="Arial Black" panose="020B0A04020102020204" pitchFamily="34" charset="0"/>
              </a:endParaRPr>
            </a:p>
          </p:txBody>
        </p:sp>
        <p:cxnSp>
          <p:nvCxnSpPr>
            <p:cNvPr id="188" name="直線矢印コネクタ 187"/>
            <p:cNvCxnSpPr/>
            <p:nvPr/>
          </p:nvCxnSpPr>
          <p:spPr>
            <a:xfrm>
              <a:off x="4047813" y="3429000"/>
              <a:ext cx="1332000" cy="0"/>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96" name="グループ化 195"/>
          <p:cNvGrpSpPr/>
          <p:nvPr/>
        </p:nvGrpSpPr>
        <p:grpSpPr>
          <a:xfrm>
            <a:off x="1243749" y="1707471"/>
            <a:ext cx="2408030" cy="4673857"/>
            <a:chOff x="1243749" y="1556792"/>
            <a:chExt cx="2408030" cy="4673857"/>
          </a:xfrm>
        </p:grpSpPr>
        <p:grpSp>
          <p:nvGrpSpPr>
            <p:cNvPr id="2" name="グループ化 1"/>
            <p:cNvGrpSpPr/>
            <p:nvPr/>
          </p:nvGrpSpPr>
          <p:grpSpPr>
            <a:xfrm>
              <a:off x="1353895" y="1556792"/>
              <a:ext cx="2187738" cy="3896652"/>
              <a:chOff x="446749" y="1385923"/>
              <a:chExt cx="2187738" cy="3896652"/>
            </a:xfrm>
          </p:grpSpPr>
          <p:sp>
            <p:nvSpPr>
              <p:cNvPr id="64" name="正方形/長方形 63"/>
              <p:cNvSpPr/>
              <p:nvPr/>
            </p:nvSpPr>
            <p:spPr>
              <a:xfrm>
                <a:off x="446749" y="1385923"/>
                <a:ext cx="2187738" cy="3896652"/>
              </a:xfrm>
              <a:prstGeom prst="rect">
                <a:avLst/>
              </a:prstGeom>
              <a:solidFill>
                <a:schemeClr val="accent1"/>
              </a:solidFill>
              <a:ln w="127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p:cNvSpPr/>
              <p:nvPr/>
            </p:nvSpPr>
            <p:spPr>
              <a:xfrm>
                <a:off x="699921" y="2150944"/>
                <a:ext cx="1681395" cy="1183305"/>
              </a:xfrm>
              <a:prstGeom prst="rect">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p:cNvSpPr/>
              <p:nvPr/>
            </p:nvSpPr>
            <p:spPr>
              <a:xfrm>
                <a:off x="776973" y="2214236"/>
                <a:ext cx="1527290" cy="1056720"/>
              </a:xfrm>
              <a:prstGeom prst="rect">
                <a:avLst/>
              </a:prstGeom>
              <a:solidFill>
                <a:srgbClr val="3D1C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テキスト ボックス 67"/>
              <p:cNvSpPr txBox="1"/>
              <p:nvPr/>
            </p:nvSpPr>
            <p:spPr>
              <a:xfrm>
                <a:off x="755788" y="3557151"/>
                <a:ext cx="1569660" cy="369332"/>
              </a:xfrm>
              <a:prstGeom prst="rect">
                <a:avLst/>
              </a:prstGeom>
              <a:noFill/>
            </p:spPr>
            <p:txBody>
              <a:bodyPr wrap="none" rtlCol="0">
                <a:spAutoFit/>
              </a:bodyPr>
              <a:lstStyle/>
              <a:p>
                <a:pPr algn="ctr"/>
                <a:r>
                  <a:rPr kumimoji="1" lang="ja-JP" altLang="en-US" b="1" dirty="0" smtClean="0">
                    <a:solidFill>
                      <a:schemeClr val="bg1"/>
                    </a:solidFill>
                    <a:latin typeface="Arial Black" panose="020B0A04020102020204" pitchFamily="34" charset="0"/>
                  </a:rPr>
                  <a:t>チョコレート</a:t>
                </a:r>
                <a:endParaRPr kumimoji="1" lang="ja-JP" altLang="en-US" b="1" dirty="0">
                  <a:solidFill>
                    <a:schemeClr val="bg1"/>
                  </a:solidFill>
                  <a:latin typeface="Arial Black" panose="020B0A04020102020204" pitchFamily="34" charset="0"/>
                </a:endParaRPr>
              </a:p>
            </p:txBody>
          </p:sp>
          <p:sp>
            <p:nvSpPr>
              <p:cNvPr id="69" name="フリーフォーム 52"/>
              <p:cNvSpPr/>
              <p:nvPr/>
            </p:nvSpPr>
            <p:spPr>
              <a:xfrm rot="3888001">
                <a:off x="1486365" y="2551507"/>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リーフォーム 55"/>
              <p:cNvSpPr/>
              <p:nvPr/>
            </p:nvSpPr>
            <p:spPr>
              <a:xfrm>
                <a:off x="1207269" y="2986208"/>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フリーフォーム 56"/>
              <p:cNvSpPr/>
              <p:nvPr/>
            </p:nvSpPr>
            <p:spPr>
              <a:xfrm rot="19277303">
                <a:off x="1475289" y="2855279"/>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フリーフォーム 63"/>
              <p:cNvSpPr/>
              <p:nvPr/>
            </p:nvSpPr>
            <p:spPr>
              <a:xfrm>
                <a:off x="1812244" y="3040959"/>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フリーフォーム 64"/>
              <p:cNvSpPr/>
              <p:nvPr/>
            </p:nvSpPr>
            <p:spPr>
              <a:xfrm rot="18588589">
                <a:off x="1812243" y="2382038"/>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フリーフォーム 63"/>
              <p:cNvSpPr/>
              <p:nvPr/>
            </p:nvSpPr>
            <p:spPr>
              <a:xfrm>
                <a:off x="1259796" y="2317282"/>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フリーフォーム 52"/>
              <p:cNvSpPr/>
              <p:nvPr/>
            </p:nvSpPr>
            <p:spPr>
              <a:xfrm rot="3888001">
                <a:off x="2053253" y="2965010"/>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フリーフォーム 55"/>
              <p:cNvSpPr/>
              <p:nvPr/>
            </p:nvSpPr>
            <p:spPr>
              <a:xfrm>
                <a:off x="887570" y="2796710"/>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リーフォーム 55"/>
              <p:cNvSpPr/>
              <p:nvPr/>
            </p:nvSpPr>
            <p:spPr>
              <a:xfrm>
                <a:off x="892175" y="2333224"/>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フリーフォーム 55"/>
              <p:cNvSpPr/>
              <p:nvPr/>
            </p:nvSpPr>
            <p:spPr>
              <a:xfrm flipH="1">
                <a:off x="1719869" y="2732294"/>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3" name="フリーフォーム 55"/>
              <p:cNvSpPr/>
              <p:nvPr/>
            </p:nvSpPr>
            <p:spPr>
              <a:xfrm rot="2799053">
                <a:off x="1626194" y="4526782"/>
                <a:ext cx="546354" cy="569770"/>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381000" h="381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フリーフォーム 55"/>
              <p:cNvSpPr/>
              <p:nvPr/>
            </p:nvSpPr>
            <p:spPr>
              <a:xfrm rot="3869435">
                <a:off x="1978363" y="4587904"/>
                <a:ext cx="546354" cy="569770"/>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381000" h="3810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テキスト ボックス 97"/>
              <p:cNvSpPr txBox="1"/>
              <p:nvPr/>
            </p:nvSpPr>
            <p:spPr>
              <a:xfrm>
                <a:off x="699920" y="4298857"/>
                <a:ext cx="960452" cy="389513"/>
              </a:xfrm>
              <a:prstGeom prst="wedgeEllipseCallout">
                <a:avLst>
                  <a:gd name="adj1" fmla="val 49114"/>
                  <a:gd name="adj2" fmla="val 42846"/>
                </a:avLst>
              </a:prstGeom>
              <a:solidFill>
                <a:schemeClr val="bg1"/>
              </a:solidFill>
              <a:ln>
                <a:solidFill>
                  <a:schemeClr val="tx2"/>
                </a:solidFill>
              </a:ln>
            </p:spPr>
            <p:txBody>
              <a:bodyPr wrap="none" rtlCol="0">
                <a:noAutofit/>
              </a:bodyPr>
              <a:lstStyle/>
              <a:p>
                <a:pPr algn="ct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20</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b="1" dirty="0" smtClean="0">
                    <a:latin typeface="Meiryo UI" panose="020B0604030504040204" pitchFamily="50" charset="-128"/>
                    <a:ea typeface="Meiryo UI" panose="020B0604030504040204" pitchFamily="50" charset="-128"/>
                    <a:cs typeface="Meiryo UI" panose="020B0604030504040204" pitchFamily="50" charset="-128"/>
                  </a:rPr>
                  <a:t>増量中</a:t>
                </a:r>
                <a:endPar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06" name="テキスト ボックス 105"/>
              <p:cNvSpPr txBox="1"/>
              <p:nvPr/>
            </p:nvSpPr>
            <p:spPr>
              <a:xfrm>
                <a:off x="986621" y="1567654"/>
                <a:ext cx="1107996" cy="369332"/>
              </a:xfrm>
              <a:prstGeom prst="rect">
                <a:avLst/>
              </a:prstGeom>
              <a:noFill/>
            </p:spPr>
            <p:txBody>
              <a:bodyPr wrap="none" rtlCol="0">
                <a:spAutoFit/>
              </a:bodyPr>
              <a:lstStyle/>
              <a:p>
                <a:pPr algn="ctr"/>
                <a:r>
                  <a:rPr kumimoji="1" lang="ja-JP" altLang="en-US" b="1" dirty="0" smtClean="0">
                    <a:solidFill>
                      <a:schemeClr val="bg1"/>
                    </a:solidFill>
                    <a:latin typeface="Arial Black" panose="020B0A04020102020204" pitchFamily="34" charset="0"/>
                  </a:rPr>
                  <a:t>果肉入り</a:t>
                </a:r>
                <a:endParaRPr kumimoji="1" lang="ja-JP" altLang="en-US" b="1" dirty="0">
                  <a:solidFill>
                    <a:schemeClr val="bg1"/>
                  </a:solidFill>
                  <a:latin typeface="Arial Black" panose="020B0A04020102020204" pitchFamily="34" charset="0"/>
                </a:endParaRPr>
              </a:p>
            </p:txBody>
          </p:sp>
          <p:sp>
            <p:nvSpPr>
              <p:cNvPr id="120" name="フリーフォーム 52"/>
              <p:cNvSpPr/>
              <p:nvPr/>
            </p:nvSpPr>
            <p:spPr>
              <a:xfrm rot="3888001">
                <a:off x="1186000" y="2686381"/>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フリーフォーム 55"/>
              <p:cNvSpPr/>
              <p:nvPr/>
            </p:nvSpPr>
            <p:spPr>
              <a:xfrm>
                <a:off x="1951004" y="2664501"/>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2" name="フリーフォーム 64"/>
              <p:cNvSpPr/>
              <p:nvPr/>
            </p:nvSpPr>
            <p:spPr>
              <a:xfrm rot="18588589">
                <a:off x="2031028" y="2228436"/>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フリーフォーム 55"/>
              <p:cNvSpPr/>
              <p:nvPr/>
            </p:nvSpPr>
            <p:spPr>
              <a:xfrm flipH="1">
                <a:off x="1500199" y="2257715"/>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8" name="フリーフォーム 52"/>
              <p:cNvSpPr/>
              <p:nvPr/>
            </p:nvSpPr>
            <p:spPr>
              <a:xfrm rot="3888001">
                <a:off x="1047554" y="2525075"/>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3" name="テキスト ボックス 192"/>
            <p:cNvSpPr txBox="1"/>
            <p:nvPr/>
          </p:nvSpPr>
          <p:spPr>
            <a:xfrm>
              <a:off x="1243749" y="5522763"/>
              <a:ext cx="2408030" cy="707886"/>
            </a:xfrm>
            <a:prstGeom prst="rect">
              <a:avLst/>
            </a:prstGeom>
            <a:noFill/>
          </p:spPr>
          <p:txBody>
            <a:bodyPr vert="horz" wrap="none" rtlCol="0" anchor="ctr" anchorCtr="0">
              <a:spAutoFit/>
            </a:bodyPr>
            <a:lstStyle/>
            <a:p>
              <a:pPr algn="ctr"/>
              <a:r>
                <a:rPr lang="ja-JP" altLang="en-US" sz="24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観察</a:t>
              </a:r>
              <a:endParaRPr lang="en-US" altLang="ja-JP" sz="24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（おいしそうなチョコだ！）</a:t>
              </a:r>
              <a:endParaRPr lang="en-US" altLang="ja-JP"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97" name="グループ化 196"/>
          <p:cNvGrpSpPr/>
          <p:nvPr/>
        </p:nvGrpSpPr>
        <p:grpSpPr>
          <a:xfrm>
            <a:off x="5701694" y="2200957"/>
            <a:ext cx="2157963" cy="4171385"/>
            <a:chOff x="5701694" y="2050278"/>
            <a:chExt cx="2157963" cy="4171385"/>
          </a:xfrm>
        </p:grpSpPr>
        <p:grpSp>
          <p:nvGrpSpPr>
            <p:cNvPr id="6" name="グループ化 5"/>
            <p:cNvGrpSpPr/>
            <p:nvPr/>
          </p:nvGrpSpPr>
          <p:grpSpPr>
            <a:xfrm>
              <a:off x="5885892" y="2050278"/>
              <a:ext cx="1899706" cy="3403166"/>
              <a:chOff x="4535940" y="2031737"/>
              <a:chExt cx="1899706" cy="3403166"/>
            </a:xfrm>
          </p:grpSpPr>
          <p:sp>
            <p:nvSpPr>
              <p:cNvPr id="107" name="正方形/長方形 106"/>
              <p:cNvSpPr/>
              <p:nvPr/>
            </p:nvSpPr>
            <p:spPr>
              <a:xfrm>
                <a:off x="4535940" y="2031737"/>
                <a:ext cx="1899706" cy="3403166"/>
              </a:xfrm>
              <a:prstGeom prst="rect">
                <a:avLst/>
              </a:prstGeom>
              <a:solidFill>
                <a:srgbClr val="3D1C0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49" name="フリーフォーム 52"/>
              <p:cNvSpPr/>
              <p:nvPr/>
            </p:nvSpPr>
            <p:spPr>
              <a:xfrm rot="3888001">
                <a:off x="5412377" y="2694946"/>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0" name="フリーフォーム 55"/>
              <p:cNvSpPr/>
              <p:nvPr/>
            </p:nvSpPr>
            <p:spPr>
              <a:xfrm>
                <a:off x="5133281" y="3129647"/>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1" name="フリーフォーム 56"/>
              <p:cNvSpPr/>
              <p:nvPr/>
            </p:nvSpPr>
            <p:spPr>
              <a:xfrm rot="19277303">
                <a:off x="5401301" y="2998718"/>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2" name="フリーフォーム 63"/>
              <p:cNvSpPr/>
              <p:nvPr/>
            </p:nvSpPr>
            <p:spPr>
              <a:xfrm>
                <a:off x="5738256" y="3184398"/>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3" name="フリーフォーム 64"/>
              <p:cNvSpPr/>
              <p:nvPr/>
            </p:nvSpPr>
            <p:spPr>
              <a:xfrm rot="18588589">
                <a:off x="5738255" y="2525477"/>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4" name="フリーフォーム 63"/>
              <p:cNvSpPr/>
              <p:nvPr/>
            </p:nvSpPr>
            <p:spPr>
              <a:xfrm>
                <a:off x="5185808" y="2460721"/>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フリーフォーム 52"/>
              <p:cNvSpPr/>
              <p:nvPr/>
            </p:nvSpPr>
            <p:spPr>
              <a:xfrm rot="3888001">
                <a:off x="5979265" y="3108449"/>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6" name="フリーフォーム 55"/>
              <p:cNvSpPr/>
              <p:nvPr/>
            </p:nvSpPr>
            <p:spPr>
              <a:xfrm>
                <a:off x="4813582" y="2940149"/>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7" name="フリーフォーム 55"/>
              <p:cNvSpPr/>
              <p:nvPr/>
            </p:nvSpPr>
            <p:spPr>
              <a:xfrm>
                <a:off x="4818187" y="2476663"/>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8" name="フリーフォーム 55"/>
              <p:cNvSpPr/>
              <p:nvPr/>
            </p:nvSpPr>
            <p:spPr>
              <a:xfrm flipH="1">
                <a:off x="5645881" y="2875733"/>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9" name="フリーフォーム 52"/>
              <p:cNvSpPr/>
              <p:nvPr/>
            </p:nvSpPr>
            <p:spPr>
              <a:xfrm rot="3888001">
                <a:off x="5112012" y="2829820"/>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0" name="フリーフォーム 55"/>
              <p:cNvSpPr/>
              <p:nvPr/>
            </p:nvSpPr>
            <p:spPr>
              <a:xfrm>
                <a:off x="5877016" y="2807940"/>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1" name="フリーフォーム 64"/>
              <p:cNvSpPr/>
              <p:nvPr/>
            </p:nvSpPr>
            <p:spPr>
              <a:xfrm rot="18588589">
                <a:off x="5957040" y="2371875"/>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2" name="フリーフォーム 55"/>
              <p:cNvSpPr/>
              <p:nvPr/>
            </p:nvSpPr>
            <p:spPr>
              <a:xfrm flipH="1">
                <a:off x="5426211" y="2401154"/>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3" name="フリーフォーム 52"/>
              <p:cNvSpPr/>
              <p:nvPr/>
            </p:nvSpPr>
            <p:spPr>
              <a:xfrm rot="3888001">
                <a:off x="4973566" y="2668514"/>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5" name="フリーフォーム 55"/>
              <p:cNvSpPr/>
              <p:nvPr/>
            </p:nvSpPr>
            <p:spPr>
              <a:xfrm>
                <a:off x="5054078" y="3654121"/>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8" name="フリーフォーム 63"/>
              <p:cNvSpPr/>
              <p:nvPr/>
            </p:nvSpPr>
            <p:spPr>
              <a:xfrm>
                <a:off x="4778007" y="4326676"/>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9" name="フリーフォーム 56"/>
              <p:cNvSpPr/>
              <p:nvPr/>
            </p:nvSpPr>
            <p:spPr>
              <a:xfrm rot="19277303">
                <a:off x="6065158" y="4917606"/>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0" name="フリーフォーム 63"/>
              <p:cNvSpPr/>
              <p:nvPr/>
            </p:nvSpPr>
            <p:spPr>
              <a:xfrm>
                <a:off x="5610662" y="4213215"/>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1" name="フリーフォーム 63"/>
              <p:cNvSpPr/>
              <p:nvPr/>
            </p:nvSpPr>
            <p:spPr>
              <a:xfrm>
                <a:off x="5979264" y="3613048"/>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4" name="フリーフォーム 55"/>
              <p:cNvSpPr/>
              <p:nvPr/>
            </p:nvSpPr>
            <p:spPr>
              <a:xfrm flipH="1">
                <a:off x="5169946" y="4855433"/>
                <a:ext cx="140351" cy="217124"/>
              </a:xfrm>
              <a:custGeom>
                <a:avLst/>
                <a:gdLst>
                  <a:gd name="connsiteX0" fmla="*/ 2644 w 177742"/>
                  <a:gd name="connsiteY0" fmla="*/ 5987 h 278361"/>
                  <a:gd name="connsiteX1" fmla="*/ 22099 w 177742"/>
                  <a:gd name="connsiteY1" fmla="*/ 181085 h 278361"/>
                  <a:gd name="connsiteX2" fmla="*/ 41555 w 177742"/>
                  <a:gd name="connsiteY2" fmla="*/ 239451 h 278361"/>
                  <a:gd name="connsiteX3" fmla="*/ 61010 w 177742"/>
                  <a:gd name="connsiteY3" fmla="*/ 268634 h 278361"/>
                  <a:gd name="connsiteX4" fmla="*/ 90193 w 177742"/>
                  <a:gd name="connsiteY4" fmla="*/ 278361 h 278361"/>
                  <a:gd name="connsiteX5" fmla="*/ 119376 w 177742"/>
                  <a:gd name="connsiteY5" fmla="*/ 249178 h 278361"/>
                  <a:gd name="connsiteX6" fmla="*/ 129104 w 177742"/>
                  <a:gd name="connsiteY6" fmla="*/ 219995 h 278361"/>
                  <a:gd name="connsiteX7" fmla="*/ 148559 w 177742"/>
                  <a:gd name="connsiteY7" fmla="*/ 190812 h 278361"/>
                  <a:gd name="connsiteX8" fmla="*/ 177742 w 177742"/>
                  <a:gd name="connsiteY8" fmla="*/ 132446 h 278361"/>
                  <a:gd name="connsiteX9" fmla="*/ 168014 w 177742"/>
                  <a:gd name="connsiteY9" fmla="*/ 103263 h 278361"/>
                  <a:gd name="connsiteX10" fmla="*/ 138831 w 177742"/>
                  <a:gd name="connsiteY10" fmla="*/ 93536 h 278361"/>
                  <a:gd name="connsiteX11" fmla="*/ 80465 w 177742"/>
                  <a:gd name="connsiteY11" fmla="*/ 64353 h 278361"/>
                  <a:gd name="connsiteX12" fmla="*/ 2644 w 177742"/>
                  <a:gd name="connsiteY12" fmla="*/ 5987 h 278361"/>
                  <a:gd name="connsiteX0" fmla="*/ 2644 w 177742"/>
                  <a:gd name="connsiteY0" fmla="*/ 3759 h 276133"/>
                  <a:gd name="connsiteX1" fmla="*/ 22099 w 177742"/>
                  <a:gd name="connsiteY1" fmla="*/ 178857 h 276133"/>
                  <a:gd name="connsiteX2" fmla="*/ 41555 w 177742"/>
                  <a:gd name="connsiteY2" fmla="*/ 237223 h 276133"/>
                  <a:gd name="connsiteX3" fmla="*/ 61010 w 177742"/>
                  <a:gd name="connsiteY3" fmla="*/ 266406 h 276133"/>
                  <a:gd name="connsiteX4" fmla="*/ 90193 w 177742"/>
                  <a:gd name="connsiteY4" fmla="*/ 276133 h 276133"/>
                  <a:gd name="connsiteX5" fmla="*/ 119376 w 177742"/>
                  <a:gd name="connsiteY5" fmla="*/ 246950 h 276133"/>
                  <a:gd name="connsiteX6" fmla="*/ 129104 w 177742"/>
                  <a:gd name="connsiteY6" fmla="*/ 217767 h 276133"/>
                  <a:gd name="connsiteX7" fmla="*/ 148559 w 177742"/>
                  <a:gd name="connsiteY7" fmla="*/ 188584 h 276133"/>
                  <a:gd name="connsiteX8" fmla="*/ 177742 w 177742"/>
                  <a:gd name="connsiteY8" fmla="*/ 130218 h 276133"/>
                  <a:gd name="connsiteX9" fmla="*/ 168014 w 177742"/>
                  <a:gd name="connsiteY9" fmla="*/ 101035 h 276133"/>
                  <a:gd name="connsiteX10" fmla="*/ 80465 w 177742"/>
                  <a:gd name="connsiteY10" fmla="*/ 62125 h 276133"/>
                  <a:gd name="connsiteX11" fmla="*/ 2644 w 177742"/>
                  <a:gd name="connsiteY11" fmla="*/ 3759 h 276133"/>
                  <a:gd name="connsiteX0" fmla="*/ 5663 w 180761"/>
                  <a:gd name="connsiteY0" fmla="*/ 7264 h 279638"/>
                  <a:gd name="connsiteX1" fmla="*/ 25118 w 180761"/>
                  <a:gd name="connsiteY1" fmla="*/ 182362 h 279638"/>
                  <a:gd name="connsiteX2" fmla="*/ 44574 w 180761"/>
                  <a:gd name="connsiteY2" fmla="*/ 240728 h 279638"/>
                  <a:gd name="connsiteX3" fmla="*/ 64029 w 180761"/>
                  <a:gd name="connsiteY3" fmla="*/ 269911 h 279638"/>
                  <a:gd name="connsiteX4" fmla="*/ 93212 w 180761"/>
                  <a:gd name="connsiteY4" fmla="*/ 279638 h 279638"/>
                  <a:gd name="connsiteX5" fmla="*/ 122395 w 180761"/>
                  <a:gd name="connsiteY5" fmla="*/ 250455 h 279638"/>
                  <a:gd name="connsiteX6" fmla="*/ 132123 w 180761"/>
                  <a:gd name="connsiteY6" fmla="*/ 221272 h 279638"/>
                  <a:gd name="connsiteX7" fmla="*/ 151578 w 180761"/>
                  <a:gd name="connsiteY7" fmla="*/ 192089 h 279638"/>
                  <a:gd name="connsiteX8" fmla="*/ 180761 w 180761"/>
                  <a:gd name="connsiteY8" fmla="*/ 133723 h 279638"/>
                  <a:gd name="connsiteX9" fmla="*/ 171033 w 180761"/>
                  <a:gd name="connsiteY9" fmla="*/ 104540 h 279638"/>
                  <a:gd name="connsiteX10" fmla="*/ 129204 w 180761"/>
                  <a:gd name="connsiteY10" fmla="*/ 40230 h 279638"/>
                  <a:gd name="connsiteX11" fmla="*/ 5663 w 180761"/>
                  <a:gd name="connsiteY11" fmla="*/ 7264 h 2796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80761" h="279638">
                    <a:moveTo>
                      <a:pt x="5663" y="7264"/>
                    </a:moveTo>
                    <a:cubicBezTo>
                      <a:pt x="-11685" y="30953"/>
                      <a:pt x="15464" y="124436"/>
                      <a:pt x="25118" y="182362"/>
                    </a:cubicBezTo>
                    <a:cubicBezTo>
                      <a:pt x="28489" y="202591"/>
                      <a:pt x="33198" y="223664"/>
                      <a:pt x="44574" y="240728"/>
                    </a:cubicBezTo>
                    <a:cubicBezTo>
                      <a:pt x="51059" y="250456"/>
                      <a:pt x="54900" y="262608"/>
                      <a:pt x="64029" y="269911"/>
                    </a:cubicBezTo>
                    <a:cubicBezTo>
                      <a:pt x="72036" y="276316"/>
                      <a:pt x="83484" y="276396"/>
                      <a:pt x="93212" y="279638"/>
                    </a:cubicBezTo>
                    <a:cubicBezTo>
                      <a:pt x="102940" y="269910"/>
                      <a:pt x="114764" y="261901"/>
                      <a:pt x="122395" y="250455"/>
                    </a:cubicBezTo>
                    <a:cubicBezTo>
                      <a:pt x="128083" y="241923"/>
                      <a:pt x="127537" y="230443"/>
                      <a:pt x="132123" y="221272"/>
                    </a:cubicBezTo>
                    <a:cubicBezTo>
                      <a:pt x="137351" y="210815"/>
                      <a:pt x="146350" y="202546"/>
                      <a:pt x="151578" y="192089"/>
                    </a:cubicBezTo>
                    <a:cubicBezTo>
                      <a:pt x="191852" y="111541"/>
                      <a:pt x="125006" y="217357"/>
                      <a:pt x="180761" y="133723"/>
                    </a:cubicBezTo>
                    <a:cubicBezTo>
                      <a:pt x="177518" y="123995"/>
                      <a:pt x="179626" y="120122"/>
                      <a:pt x="171033" y="104540"/>
                    </a:cubicBezTo>
                    <a:cubicBezTo>
                      <a:pt x="162440" y="88958"/>
                      <a:pt x="156766" y="56443"/>
                      <a:pt x="129204" y="40230"/>
                    </a:cubicBezTo>
                    <a:cubicBezTo>
                      <a:pt x="101642" y="24017"/>
                      <a:pt x="23011" y="-16425"/>
                      <a:pt x="5663" y="7264"/>
                    </a:cubicBezTo>
                    <a:close/>
                  </a:path>
                </a:pathLst>
              </a:custGeom>
              <a:solidFill>
                <a:srgbClr val="925E76"/>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95" name="テキスト ボックス 194"/>
            <p:cNvSpPr txBox="1"/>
            <p:nvPr/>
          </p:nvSpPr>
          <p:spPr>
            <a:xfrm>
              <a:off x="5701694" y="5513777"/>
              <a:ext cx="2157963" cy="707886"/>
            </a:xfrm>
            <a:prstGeom prst="rect">
              <a:avLst/>
            </a:prstGeom>
            <a:noFill/>
          </p:spPr>
          <p:txBody>
            <a:bodyPr vert="horz" wrap="none" rtlCol="0" anchor="ctr" anchorCtr="0">
              <a:spAutoFit/>
            </a:bodyPr>
            <a:lstStyle/>
            <a:p>
              <a:pPr algn="ctr"/>
              <a:r>
                <a:rPr lang="ja-JP" altLang="en-US" sz="24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真実</a:t>
              </a:r>
              <a:endParaRPr lang="en-US" altLang="ja-JP" sz="2400" b="1" dirty="0" smtClean="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b="1" smtClean="0">
                  <a:solidFill>
                    <a:srgbClr val="E03C64"/>
                  </a:solidFill>
                  <a:latin typeface="Meiryo UI" panose="020B0604030504040204" pitchFamily="50" charset="-128"/>
                  <a:ea typeface="Meiryo UI" panose="020B0604030504040204" pitchFamily="50" charset="-128"/>
                  <a:cs typeface="Meiryo UI" panose="020B0604030504040204" pitchFamily="50" charset="-128"/>
                </a:rPr>
                <a:t>（思ってたんと違う！）</a:t>
              </a:r>
              <a:endParaRPr lang="en-US" altLang="ja-JP"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98" name="正方形/長方形 197"/>
          <p:cNvSpPr/>
          <p:nvPr/>
        </p:nvSpPr>
        <p:spPr>
          <a:xfrm>
            <a:off x="1729719" y="983294"/>
            <a:ext cx="5684569" cy="461665"/>
          </a:xfrm>
          <a:prstGeom prst="rect">
            <a:avLst/>
          </a:prstGeom>
        </p:spPr>
        <p:txBody>
          <a:bodyPr wrap="none">
            <a:spAutoFit/>
          </a:bodyPr>
          <a:lstStyle/>
          <a:p>
            <a:pPr algn="ctr"/>
            <a:r>
              <a:rPr lang="ja-JP" altLang="en-US" sz="2400" b="1" dirty="0">
                <a:solidFill>
                  <a:schemeClr val="accent5"/>
                </a:solidFill>
                <a:latin typeface="Meiryo UI" panose="020B0604030504040204" pitchFamily="50" charset="-128"/>
                <a:ea typeface="Meiryo UI" panose="020B0604030504040204" pitchFamily="50" charset="-128"/>
                <a:cs typeface="Meiryo UI" panose="020B0604030504040204" pitchFamily="50" charset="-128"/>
              </a:rPr>
              <a:t>観察したことが真実とは</a:t>
            </a:r>
            <a:r>
              <a:rPr lang="ja-JP" altLang="en-US" sz="2400" b="1" dirty="0" smtClean="0">
                <a:solidFill>
                  <a:schemeClr val="accent5"/>
                </a:solidFill>
                <a:latin typeface="Meiryo UI" panose="020B0604030504040204" pitchFamily="50" charset="-128"/>
                <a:ea typeface="Meiryo UI" panose="020B0604030504040204" pitchFamily="50" charset="-128"/>
                <a:cs typeface="Meiryo UI" panose="020B0604030504040204" pitchFamily="50" charset="-128"/>
              </a:rPr>
              <a:t>限らないので注意！</a:t>
            </a:r>
            <a:endParaRPr lang="ja-JP" altLang="en-US" sz="2400" b="1" dirty="0">
              <a:solidFill>
                <a:schemeClr val="accent5"/>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4966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96"/>
                                        </p:tgtEl>
                                        <p:attrNameLst>
                                          <p:attrName>style.visibility</p:attrName>
                                        </p:attrNameLst>
                                      </p:cBhvr>
                                      <p:to>
                                        <p:strVal val="visible"/>
                                      </p:to>
                                    </p:set>
                                    <p:animEffect transition="in" filter="wipe(left)">
                                      <p:cBhvr>
                                        <p:cTn id="7" dur="500"/>
                                        <p:tgtEl>
                                          <p:spTgt spid="19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90"/>
                                        </p:tgtEl>
                                        <p:attrNameLst>
                                          <p:attrName>style.visibility</p:attrName>
                                        </p:attrNameLst>
                                      </p:cBhvr>
                                      <p:to>
                                        <p:strVal val="visible"/>
                                      </p:to>
                                    </p:set>
                                    <p:animEffect transition="in" filter="wipe(left)">
                                      <p:cBhvr>
                                        <p:cTn id="12" dur="500"/>
                                        <p:tgtEl>
                                          <p:spTgt spid="190"/>
                                        </p:tgtEl>
                                      </p:cBhvr>
                                    </p:animEffect>
                                  </p:childTnLst>
                                </p:cTn>
                              </p:par>
                            </p:childTnLst>
                          </p:cTn>
                        </p:par>
                        <p:par>
                          <p:cTn id="13" fill="hold">
                            <p:stCondLst>
                              <p:cond delay="500"/>
                            </p:stCondLst>
                            <p:childTnLst>
                              <p:par>
                                <p:cTn id="14" presetID="22" presetClass="entr" presetSubtype="8" fill="hold" nodeType="afterEffect">
                                  <p:stCondLst>
                                    <p:cond delay="0"/>
                                  </p:stCondLst>
                                  <p:childTnLst>
                                    <p:set>
                                      <p:cBhvr>
                                        <p:cTn id="15" dur="1" fill="hold">
                                          <p:stCondLst>
                                            <p:cond delay="0"/>
                                          </p:stCondLst>
                                        </p:cTn>
                                        <p:tgtEl>
                                          <p:spTgt spid="197"/>
                                        </p:tgtEl>
                                        <p:attrNameLst>
                                          <p:attrName>style.visibility</p:attrName>
                                        </p:attrNameLst>
                                      </p:cBhvr>
                                      <p:to>
                                        <p:strVal val="visible"/>
                                      </p:to>
                                    </p:set>
                                    <p:animEffect transition="in" filter="wipe(left)">
                                      <p:cBhvr>
                                        <p:cTn id="16" dur="500"/>
                                        <p:tgtEl>
                                          <p:spTgt spid="19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198"/>
                                        </p:tgtEl>
                                        <p:attrNameLst>
                                          <p:attrName>style.visibility</p:attrName>
                                        </p:attrNameLst>
                                      </p:cBhvr>
                                      <p:to>
                                        <p:strVal val="visible"/>
                                      </p:to>
                                    </p:set>
                                    <p:animEffect transition="in" filter="wipe(left)">
                                      <p:cBhvr>
                                        <p:cTn id="21" dur="500"/>
                                        <p:tgtEl>
                                          <p:spTgt spid="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 name="正方形/長方形 139"/>
          <p:cNvSpPr/>
          <p:nvPr/>
        </p:nvSpPr>
        <p:spPr>
          <a:xfrm>
            <a:off x="251520" y="5887000"/>
            <a:ext cx="4083132" cy="523220"/>
          </a:xfrm>
          <a:prstGeom prst="rect">
            <a:avLst/>
          </a:prstGeom>
        </p:spPr>
        <p:txBody>
          <a:bodyPr wrap="square">
            <a:spAutoFit/>
          </a:bodyPr>
          <a:lstStyle/>
          <a:p>
            <a:pPr marL="223838" indent="-223838">
              <a:buClr>
                <a:schemeClr val="tx1"/>
              </a:buClr>
              <a:buFont typeface="+mj-ea"/>
              <a:buAutoNum type="circleNumDbPlain" startAt="2"/>
            </a:pPr>
            <a:r>
              <a:rPr lang="ja-JP" altLang="en-US" sz="1400" dirty="0">
                <a:solidFill>
                  <a:schemeClr val="accent5"/>
                </a:solidFill>
              </a:rPr>
              <a:t>運動部のほうが</a:t>
            </a:r>
            <a:r>
              <a:rPr lang="ja-JP" altLang="en-US" sz="1400" dirty="0" smtClean="0">
                <a:solidFill>
                  <a:schemeClr val="accent5"/>
                </a:solidFill>
              </a:rPr>
              <a:t>肥満は少ない</a:t>
            </a:r>
            <a:r>
              <a:rPr lang="ja-JP" altLang="en-US" sz="1400" dirty="0"/>
              <a:t>ようですが</a:t>
            </a:r>
            <a:r>
              <a:rPr lang="ja-JP" altLang="en-US" sz="1400" dirty="0" smtClean="0"/>
              <a:t>、</a:t>
            </a:r>
            <a:r>
              <a:rPr lang="en-US" altLang="ja-JP" sz="1400" dirty="0" smtClean="0"/>
              <a:t/>
            </a:r>
            <a:br>
              <a:rPr lang="en-US" altLang="ja-JP" sz="1400" dirty="0" smtClean="0"/>
            </a:br>
            <a:r>
              <a:rPr lang="ja-JP" altLang="en-US" sz="1400" dirty="0" smtClean="0"/>
              <a:t>実は</a:t>
            </a:r>
            <a:r>
              <a:rPr lang="ja-JP" altLang="en-US" sz="1400" dirty="0"/>
              <a:t>これだけではまだまだ検討は</a:t>
            </a:r>
            <a:r>
              <a:rPr lang="ja-JP" altLang="en-US" sz="1400" dirty="0">
                <a:solidFill>
                  <a:srgbClr val="E03C64"/>
                </a:solidFill>
              </a:rPr>
              <a:t>不十分</a:t>
            </a:r>
            <a:r>
              <a:rPr lang="ja-JP" altLang="en-US" sz="1400" dirty="0"/>
              <a:t>です。</a:t>
            </a:r>
          </a:p>
        </p:txBody>
      </p:sp>
      <p:sp>
        <p:nvSpPr>
          <p:cNvPr id="2" name="タイトル 1"/>
          <p:cNvSpPr>
            <a:spLocks noGrp="1"/>
          </p:cNvSpPr>
          <p:nvPr>
            <p:ph type="title"/>
          </p:nvPr>
        </p:nvSpPr>
        <p:spPr/>
        <p:txBody>
          <a:bodyPr/>
          <a:lstStyle/>
          <a:p>
            <a:r>
              <a:rPr kumimoji="1" lang="ja-JP" altLang="en-US" dirty="0"/>
              <a:t>横断研究｜</a:t>
            </a:r>
            <a:r>
              <a:rPr kumimoji="1" lang="ja-JP" altLang="en-US" sz="2400" dirty="0"/>
              <a:t>関連</a:t>
            </a:r>
            <a:r>
              <a:rPr kumimoji="1" lang="ja-JP" altLang="en-US" sz="2000" dirty="0"/>
              <a:t>の</a:t>
            </a:r>
            <a:r>
              <a:rPr kumimoji="1" lang="ja-JP" altLang="en-US" sz="2400" dirty="0" smtClean="0"/>
              <a:t>強さ・方向</a:t>
            </a:r>
            <a:r>
              <a:rPr kumimoji="1" lang="ja-JP" altLang="en-US" sz="2000" dirty="0"/>
              <a:t>を確認する</a:t>
            </a:r>
            <a:endParaRPr kumimoji="1" lang="ja-JP" altLang="en-US" dirty="0"/>
          </a:p>
        </p:txBody>
      </p:sp>
      <p:sp>
        <p:nvSpPr>
          <p:cNvPr id="3" name="コンテンツ プレースホルダー 2"/>
          <p:cNvSpPr>
            <a:spLocks noGrp="1"/>
          </p:cNvSpPr>
          <p:nvPr>
            <p:ph sz="quarter" idx="11"/>
          </p:nvPr>
        </p:nvSpPr>
        <p:spPr>
          <a:xfrm>
            <a:off x="4499992" y="908050"/>
            <a:ext cx="4499992" cy="5401270"/>
          </a:xfrm>
        </p:spPr>
        <p:txBody>
          <a:bodyPr/>
          <a:lstStyle/>
          <a:p>
            <a:r>
              <a:rPr kumimoji="1" lang="ja-JP" altLang="en-US" dirty="0"/>
              <a:t>次は、</a:t>
            </a:r>
            <a:r>
              <a:rPr kumimoji="1" lang="ja-JP" altLang="en-US" dirty="0">
                <a:solidFill>
                  <a:srgbClr val="E03C64"/>
                </a:solidFill>
              </a:rPr>
              <a:t>この</a:t>
            </a:r>
            <a:r>
              <a:rPr kumimoji="1" lang="en-US" altLang="ja-JP" dirty="0">
                <a:solidFill>
                  <a:srgbClr val="E03C64"/>
                </a:solidFill>
              </a:rPr>
              <a:t>2</a:t>
            </a:r>
            <a:r>
              <a:rPr kumimoji="1" lang="ja-JP" altLang="en-US" dirty="0" err="1" smtClean="0">
                <a:solidFill>
                  <a:srgbClr val="E03C64"/>
                </a:solidFill>
              </a:rPr>
              <a:t>つに</a:t>
            </a:r>
            <a:r>
              <a:rPr kumimoji="1" lang="ja-JP" altLang="en-US" dirty="0" smtClean="0">
                <a:solidFill>
                  <a:srgbClr val="E03C64"/>
                </a:solidFill>
              </a:rPr>
              <a:t>何か関連</a:t>
            </a:r>
            <a:r>
              <a:rPr kumimoji="1" lang="ja-JP" altLang="en-US" dirty="0">
                <a:solidFill>
                  <a:srgbClr val="E03C64"/>
                </a:solidFill>
              </a:rPr>
              <a:t>がないの</a:t>
            </a:r>
            <a:r>
              <a:rPr kumimoji="1" lang="ja-JP" altLang="en-US" dirty="0" smtClean="0">
                <a:solidFill>
                  <a:srgbClr val="E03C64"/>
                </a:solidFill>
              </a:rPr>
              <a:t>か</a:t>
            </a:r>
            <a:r>
              <a:rPr kumimoji="1" lang="en-US" altLang="ja-JP" dirty="0" smtClean="0">
                <a:solidFill>
                  <a:srgbClr val="E03C64"/>
                </a:solidFill>
              </a:rPr>
              <a:t/>
            </a:r>
            <a:br>
              <a:rPr kumimoji="1" lang="en-US" altLang="ja-JP" dirty="0" smtClean="0">
                <a:solidFill>
                  <a:srgbClr val="E03C64"/>
                </a:solidFill>
              </a:rPr>
            </a:br>
            <a:r>
              <a:rPr kumimoji="1" lang="ja-JP" altLang="en-US" dirty="0" smtClean="0"/>
              <a:t>気になります。</a:t>
            </a:r>
            <a:endParaRPr kumimoji="1" lang="en-US" altLang="ja-JP" dirty="0"/>
          </a:p>
          <a:p>
            <a:endParaRPr lang="en-US" altLang="ja-JP" dirty="0"/>
          </a:p>
          <a:p>
            <a:endParaRPr kumimoji="1" lang="en-US" altLang="ja-JP" dirty="0"/>
          </a:p>
          <a:p>
            <a:r>
              <a:rPr kumimoji="1" lang="ja-JP" altLang="en-US" dirty="0"/>
              <a:t>不十分な理由</a:t>
            </a:r>
            <a:endParaRPr kumimoji="1" lang="en-US" altLang="ja-JP" dirty="0"/>
          </a:p>
          <a:p>
            <a:pPr lvl="1"/>
            <a:r>
              <a:rPr kumimoji="1" lang="ja-JP" altLang="en-US" dirty="0">
                <a:solidFill>
                  <a:schemeClr val="accent1"/>
                </a:solidFill>
              </a:rPr>
              <a:t>「肥満だから</a:t>
            </a:r>
            <a:r>
              <a:rPr kumimoji="1" lang="ja-JP" altLang="en-US" dirty="0"/>
              <a:t>（運動が苦手などの理由に</a:t>
            </a:r>
            <a:r>
              <a:rPr kumimoji="1" lang="en-US" altLang="ja-JP" dirty="0"/>
              <a:t/>
            </a:r>
            <a:br>
              <a:rPr kumimoji="1" lang="en-US" altLang="ja-JP" dirty="0"/>
            </a:br>
            <a:r>
              <a:rPr kumimoji="1" lang="ja-JP" altLang="en-US" dirty="0"/>
              <a:t>より）</a:t>
            </a:r>
            <a:r>
              <a:rPr kumimoji="1" lang="ja-JP" altLang="en-US" dirty="0">
                <a:solidFill>
                  <a:schemeClr val="accent1"/>
                </a:solidFill>
              </a:rPr>
              <a:t>運動部に入らないだけではないの？」 </a:t>
            </a:r>
            <a:r>
              <a:rPr kumimoji="1" lang="ja-JP" altLang="en-US" dirty="0"/>
              <a:t>とツッコまれ</a:t>
            </a:r>
            <a:r>
              <a:rPr kumimoji="1" lang="ja-JP" altLang="en-US" dirty="0" err="1"/>
              <a:t>る</a:t>
            </a:r>
            <a:r>
              <a:rPr kumimoji="1" lang="ja-JP" altLang="en-US" dirty="0"/>
              <a:t>からです。</a:t>
            </a:r>
          </a:p>
          <a:p>
            <a:pPr lvl="2"/>
            <a:r>
              <a:rPr lang="ja-JP" altLang="en-US" dirty="0" smtClean="0"/>
              <a:t>肥満が原因で運動部に入らない可能性もある。</a:t>
            </a:r>
            <a:endParaRPr kumimoji="1" lang="en-US" altLang="ja-JP" dirty="0"/>
          </a:p>
          <a:p>
            <a:endParaRPr kumimoji="1" lang="en-US" altLang="ja-JP" dirty="0" smtClean="0"/>
          </a:p>
          <a:p>
            <a:endParaRPr kumimoji="1" lang="en-US" altLang="ja-JP" dirty="0"/>
          </a:p>
          <a:p>
            <a:r>
              <a:rPr kumimoji="1" lang="ja-JP" altLang="en-US" dirty="0"/>
              <a:t>これは部活と肥満を</a:t>
            </a:r>
            <a:r>
              <a:rPr kumimoji="1" lang="ja-JP" altLang="en-US" dirty="0">
                <a:solidFill>
                  <a:srgbClr val="E03C64"/>
                </a:solidFill>
              </a:rPr>
              <a:t>同じタイミングで</a:t>
            </a:r>
            <a:r>
              <a:rPr kumimoji="1" lang="en-US" altLang="ja-JP" dirty="0">
                <a:solidFill>
                  <a:srgbClr val="E03C64"/>
                </a:solidFill>
              </a:rPr>
              <a:t/>
            </a:r>
            <a:br>
              <a:rPr kumimoji="1" lang="en-US" altLang="ja-JP" dirty="0">
                <a:solidFill>
                  <a:srgbClr val="E03C64"/>
                </a:solidFill>
              </a:rPr>
            </a:br>
            <a:r>
              <a:rPr kumimoji="1" lang="ja-JP" altLang="en-US" dirty="0">
                <a:solidFill>
                  <a:srgbClr val="E03C64"/>
                </a:solidFill>
              </a:rPr>
              <a:t>一緒に</a:t>
            </a:r>
            <a:r>
              <a:rPr kumimoji="1" lang="ja-JP" altLang="en-US" dirty="0"/>
              <a:t>調査しているために起こります</a:t>
            </a:r>
            <a:r>
              <a:rPr kumimoji="1" lang="ja-JP" altLang="en-US" dirty="0" smtClean="0"/>
              <a:t>。</a:t>
            </a:r>
            <a:endParaRPr kumimoji="1" lang="en-US" altLang="ja-JP" dirty="0" smtClean="0"/>
          </a:p>
          <a:p>
            <a:pPr lvl="2"/>
            <a:endParaRPr kumimoji="1" lang="en-US" altLang="ja-JP" dirty="0"/>
          </a:p>
        </p:txBody>
      </p:sp>
      <p:sp>
        <p:nvSpPr>
          <p:cNvPr id="6" name="正方形/長方形 5"/>
          <p:cNvSpPr/>
          <p:nvPr/>
        </p:nvSpPr>
        <p:spPr>
          <a:xfrm>
            <a:off x="251520" y="984001"/>
            <a:ext cx="4083132" cy="307777"/>
          </a:xfrm>
          <a:prstGeom prst="rect">
            <a:avLst/>
          </a:prstGeom>
        </p:spPr>
        <p:txBody>
          <a:bodyPr wrap="square">
            <a:spAutoFit/>
          </a:bodyPr>
          <a:lstStyle/>
          <a:p>
            <a:pPr marL="223838" indent="-223838">
              <a:buFont typeface="+mj-ea"/>
              <a:buAutoNum type="circleNumDbPlain"/>
            </a:pPr>
            <a:r>
              <a:rPr lang="ja-JP" altLang="en-US" sz="1400" dirty="0"/>
              <a:t>部活の違いで肥満の割合を比べてみましょう。</a:t>
            </a:r>
          </a:p>
        </p:txBody>
      </p:sp>
      <p:grpSp>
        <p:nvGrpSpPr>
          <p:cNvPr id="4" name="グループ化 3"/>
          <p:cNvGrpSpPr/>
          <p:nvPr/>
        </p:nvGrpSpPr>
        <p:grpSpPr>
          <a:xfrm>
            <a:off x="241032" y="1434543"/>
            <a:ext cx="3907278" cy="1274377"/>
            <a:chOff x="241032" y="1434543"/>
            <a:chExt cx="3907278" cy="1274377"/>
          </a:xfrm>
        </p:grpSpPr>
        <p:grpSp>
          <p:nvGrpSpPr>
            <p:cNvPr id="7" name="グループ化 6"/>
            <p:cNvGrpSpPr/>
            <p:nvPr/>
          </p:nvGrpSpPr>
          <p:grpSpPr>
            <a:xfrm>
              <a:off x="355792" y="1519537"/>
              <a:ext cx="3792518" cy="1189383"/>
              <a:chOff x="220134" y="3212976"/>
              <a:chExt cx="3792518" cy="1189383"/>
            </a:xfrm>
          </p:grpSpPr>
          <p:grpSp>
            <p:nvGrpSpPr>
              <p:cNvPr id="16" name="グループ化 15"/>
              <p:cNvGrpSpPr/>
              <p:nvPr/>
            </p:nvGrpSpPr>
            <p:grpSpPr>
              <a:xfrm>
                <a:off x="220134" y="3212976"/>
                <a:ext cx="768834" cy="604692"/>
                <a:chOff x="220134" y="3212976"/>
                <a:chExt cx="768834" cy="604692"/>
              </a:xfrm>
            </p:grpSpPr>
            <p:pic>
              <p:nvPicPr>
                <p:cNvPr id="54" name="図 53"/>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20134" y="3212976"/>
                  <a:ext cx="768834" cy="604692"/>
                </a:xfrm>
                <a:prstGeom prst="rect">
                  <a:avLst/>
                </a:prstGeom>
              </p:spPr>
            </p:pic>
            <p:pic>
              <p:nvPicPr>
                <p:cNvPr id="55" name="図 5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885" y="3563288"/>
                  <a:ext cx="252000" cy="251998"/>
                </a:xfrm>
                <a:prstGeom prst="rect">
                  <a:avLst/>
                </a:prstGeom>
              </p:spPr>
            </p:pic>
          </p:grpSp>
          <p:grpSp>
            <p:nvGrpSpPr>
              <p:cNvPr id="17" name="グループ化 16"/>
              <p:cNvGrpSpPr/>
              <p:nvPr/>
            </p:nvGrpSpPr>
            <p:grpSpPr>
              <a:xfrm>
                <a:off x="1682540" y="3212976"/>
                <a:ext cx="604694" cy="604692"/>
                <a:chOff x="1682540" y="3212976"/>
                <a:chExt cx="604694" cy="604692"/>
              </a:xfrm>
            </p:grpSpPr>
            <p:pic>
              <p:nvPicPr>
                <p:cNvPr id="52" name="図 5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82540" y="3212976"/>
                  <a:ext cx="604694" cy="604692"/>
                </a:xfrm>
                <a:prstGeom prst="rect">
                  <a:avLst/>
                </a:prstGeom>
              </p:spPr>
            </p:pic>
            <p:pic>
              <p:nvPicPr>
                <p:cNvPr id="53" name="図 5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2221" y="3563288"/>
                  <a:ext cx="252000" cy="251998"/>
                </a:xfrm>
                <a:prstGeom prst="rect">
                  <a:avLst/>
                </a:prstGeom>
              </p:spPr>
            </p:pic>
          </p:grpSp>
          <p:grpSp>
            <p:nvGrpSpPr>
              <p:cNvPr id="18" name="グループ化 17"/>
              <p:cNvGrpSpPr/>
              <p:nvPr/>
            </p:nvGrpSpPr>
            <p:grpSpPr>
              <a:xfrm>
                <a:off x="647289" y="3212976"/>
                <a:ext cx="604692" cy="604692"/>
                <a:chOff x="647289" y="3212976"/>
                <a:chExt cx="604692" cy="604692"/>
              </a:xfrm>
            </p:grpSpPr>
            <p:pic>
              <p:nvPicPr>
                <p:cNvPr id="50" name="図 4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7289" y="3212976"/>
                  <a:ext cx="604692" cy="604692"/>
                </a:xfrm>
                <a:prstGeom prst="rect">
                  <a:avLst/>
                </a:prstGeom>
              </p:spPr>
            </p:pic>
            <p:pic>
              <p:nvPicPr>
                <p:cNvPr id="51" name="図 5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6969" y="3563288"/>
                  <a:ext cx="252000" cy="251998"/>
                </a:xfrm>
                <a:prstGeom prst="rect">
                  <a:avLst/>
                </a:prstGeom>
              </p:spPr>
            </p:pic>
          </p:grpSp>
          <p:pic>
            <p:nvPicPr>
              <p:cNvPr id="19" name="図 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2372" y="3212976"/>
                <a:ext cx="604694" cy="604692"/>
              </a:xfrm>
              <a:prstGeom prst="rect">
                <a:avLst/>
              </a:prstGeom>
            </p:spPr>
          </p:pic>
          <p:pic>
            <p:nvPicPr>
              <p:cNvPr id="20" name="図 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37457" y="3212976"/>
                <a:ext cx="604692" cy="604692"/>
              </a:xfrm>
              <a:prstGeom prst="rect">
                <a:avLst/>
              </a:prstGeom>
            </p:spPr>
          </p:pic>
          <p:grpSp>
            <p:nvGrpSpPr>
              <p:cNvPr id="21" name="グループ化 20"/>
              <p:cNvGrpSpPr/>
              <p:nvPr/>
            </p:nvGrpSpPr>
            <p:grpSpPr>
              <a:xfrm>
                <a:off x="302205" y="3797667"/>
                <a:ext cx="604692" cy="604692"/>
                <a:chOff x="302205" y="3797667"/>
                <a:chExt cx="604692" cy="604692"/>
              </a:xfrm>
            </p:grpSpPr>
            <p:pic>
              <p:nvPicPr>
                <p:cNvPr id="48" name="図 4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2205" y="3797667"/>
                  <a:ext cx="604692" cy="604692"/>
                </a:xfrm>
                <a:prstGeom prst="rect">
                  <a:avLst/>
                </a:prstGeom>
              </p:spPr>
            </p:pic>
            <p:pic>
              <p:nvPicPr>
                <p:cNvPr id="49" name="図 4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1885" y="4147979"/>
                  <a:ext cx="252000" cy="251998"/>
                </a:xfrm>
                <a:prstGeom prst="rect">
                  <a:avLst/>
                </a:prstGeom>
              </p:spPr>
            </p:pic>
          </p:grpSp>
          <p:grpSp>
            <p:nvGrpSpPr>
              <p:cNvPr id="22" name="グループ化 21"/>
              <p:cNvGrpSpPr/>
              <p:nvPr/>
            </p:nvGrpSpPr>
            <p:grpSpPr>
              <a:xfrm>
                <a:off x="1682541" y="3797667"/>
                <a:ext cx="604694" cy="604692"/>
                <a:chOff x="1682541" y="3797667"/>
                <a:chExt cx="604694" cy="604692"/>
              </a:xfrm>
            </p:grpSpPr>
            <p:pic>
              <p:nvPicPr>
                <p:cNvPr id="46" name="図 4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82541" y="3797667"/>
                  <a:ext cx="604694" cy="604692"/>
                </a:xfrm>
                <a:prstGeom prst="rect">
                  <a:avLst/>
                </a:prstGeom>
              </p:spPr>
            </p:pic>
            <p:pic>
              <p:nvPicPr>
                <p:cNvPr id="47" name="図 4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72222" y="4147979"/>
                  <a:ext cx="252000" cy="251998"/>
                </a:xfrm>
                <a:prstGeom prst="rect">
                  <a:avLst/>
                </a:prstGeom>
              </p:spPr>
            </p:pic>
          </p:grpSp>
          <p:pic>
            <p:nvPicPr>
              <p:cNvPr id="23" name="図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47288" y="3797667"/>
                <a:ext cx="604692" cy="604692"/>
              </a:xfrm>
              <a:prstGeom prst="rect">
                <a:avLst/>
              </a:prstGeom>
            </p:spPr>
          </p:pic>
          <p:grpSp>
            <p:nvGrpSpPr>
              <p:cNvPr id="24" name="グループ化 23"/>
              <p:cNvGrpSpPr/>
              <p:nvPr/>
            </p:nvGrpSpPr>
            <p:grpSpPr>
              <a:xfrm>
                <a:off x="910301" y="3797667"/>
                <a:ext cx="768834" cy="604692"/>
                <a:chOff x="910301" y="3797667"/>
                <a:chExt cx="768834" cy="604692"/>
              </a:xfrm>
            </p:grpSpPr>
            <p:pic>
              <p:nvPicPr>
                <p:cNvPr id="44" name="図 43"/>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910301" y="3797667"/>
                  <a:ext cx="768834" cy="604692"/>
                </a:xfrm>
                <a:prstGeom prst="rect">
                  <a:avLst/>
                </a:prstGeom>
              </p:spPr>
            </p:pic>
            <p:pic>
              <p:nvPicPr>
                <p:cNvPr id="45" name="図 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82053" y="4147979"/>
                  <a:ext cx="252000" cy="251998"/>
                </a:xfrm>
                <a:prstGeom prst="rect">
                  <a:avLst/>
                </a:prstGeom>
              </p:spPr>
            </p:pic>
          </p:grpSp>
          <p:pic>
            <p:nvPicPr>
              <p:cNvPr id="25" name="図 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37456" y="3797667"/>
                <a:ext cx="604694" cy="604692"/>
              </a:xfrm>
              <a:prstGeom prst="rect">
                <a:avLst/>
              </a:prstGeom>
            </p:spPr>
          </p:pic>
          <p:pic>
            <p:nvPicPr>
              <p:cNvPr id="26" name="図 25"/>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945555" y="3212976"/>
                <a:ext cx="768832" cy="604692"/>
              </a:xfrm>
              <a:prstGeom prst="rect">
                <a:avLst/>
              </a:prstGeom>
            </p:spPr>
          </p:pic>
          <p:grpSp>
            <p:nvGrpSpPr>
              <p:cNvPr id="27" name="グループ化 26"/>
              <p:cNvGrpSpPr/>
              <p:nvPr/>
            </p:nvGrpSpPr>
            <p:grpSpPr>
              <a:xfrm>
                <a:off x="3407958" y="3212976"/>
                <a:ext cx="604694" cy="604692"/>
                <a:chOff x="3407958" y="3212976"/>
                <a:chExt cx="604694" cy="604692"/>
              </a:xfrm>
            </p:grpSpPr>
            <p:pic>
              <p:nvPicPr>
                <p:cNvPr id="42" name="図 4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07958" y="3212976"/>
                  <a:ext cx="604694" cy="604692"/>
                </a:xfrm>
                <a:prstGeom prst="rect">
                  <a:avLst/>
                </a:prstGeom>
              </p:spPr>
            </p:pic>
            <p:pic>
              <p:nvPicPr>
                <p:cNvPr id="43" name="図 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7639" y="3563288"/>
                  <a:ext cx="252000" cy="251998"/>
                </a:xfrm>
                <a:prstGeom prst="rect">
                  <a:avLst/>
                </a:prstGeom>
              </p:spPr>
            </p:pic>
          </p:grpSp>
          <p:grpSp>
            <p:nvGrpSpPr>
              <p:cNvPr id="28" name="グループ化 27"/>
              <p:cNvGrpSpPr/>
              <p:nvPr/>
            </p:nvGrpSpPr>
            <p:grpSpPr>
              <a:xfrm>
                <a:off x="2372708" y="3212976"/>
                <a:ext cx="604694" cy="604692"/>
                <a:chOff x="2372708" y="3212976"/>
                <a:chExt cx="604694" cy="604692"/>
              </a:xfrm>
            </p:grpSpPr>
            <p:pic>
              <p:nvPicPr>
                <p:cNvPr id="40" name="図 3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72708" y="3212976"/>
                  <a:ext cx="604694" cy="604692"/>
                </a:xfrm>
                <a:prstGeom prst="rect">
                  <a:avLst/>
                </a:prstGeom>
              </p:spPr>
            </p:pic>
            <p:pic>
              <p:nvPicPr>
                <p:cNvPr id="41" name="図 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2389" y="3563288"/>
                  <a:ext cx="252000" cy="251998"/>
                </a:xfrm>
                <a:prstGeom prst="rect">
                  <a:avLst/>
                </a:prstGeom>
              </p:spPr>
            </p:pic>
          </p:grpSp>
          <p:pic>
            <p:nvPicPr>
              <p:cNvPr id="29" name="図 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17793" y="3212976"/>
                <a:ext cx="604692" cy="604692"/>
              </a:xfrm>
              <a:prstGeom prst="rect">
                <a:avLst/>
              </a:prstGeom>
            </p:spPr>
          </p:pic>
          <p:pic>
            <p:nvPicPr>
              <p:cNvPr id="30" name="図 29"/>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980807" y="3212976"/>
                <a:ext cx="768832" cy="604692"/>
              </a:xfrm>
              <a:prstGeom prst="rect">
                <a:avLst/>
              </a:prstGeom>
            </p:spPr>
          </p:pic>
          <p:pic>
            <p:nvPicPr>
              <p:cNvPr id="31" name="図 30"/>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945556" y="3797667"/>
                <a:ext cx="768832" cy="604692"/>
              </a:xfrm>
              <a:prstGeom prst="rect">
                <a:avLst/>
              </a:prstGeom>
            </p:spPr>
          </p:pic>
          <p:grpSp>
            <p:nvGrpSpPr>
              <p:cNvPr id="32" name="グループ化 31"/>
              <p:cNvGrpSpPr/>
              <p:nvPr/>
            </p:nvGrpSpPr>
            <p:grpSpPr>
              <a:xfrm>
                <a:off x="3407958" y="3797667"/>
                <a:ext cx="604694" cy="604692"/>
                <a:chOff x="3407958" y="3797667"/>
                <a:chExt cx="604694" cy="604692"/>
              </a:xfrm>
            </p:grpSpPr>
            <p:pic>
              <p:nvPicPr>
                <p:cNvPr id="38" name="図 3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07958" y="3797667"/>
                  <a:ext cx="604694" cy="604692"/>
                </a:xfrm>
                <a:prstGeom prst="rect">
                  <a:avLst/>
                </a:prstGeom>
              </p:spPr>
            </p:pic>
            <p:pic>
              <p:nvPicPr>
                <p:cNvPr id="39" name="図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97639" y="4147979"/>
                  <a:ext cx="252000" cy="251998"/>
                </a:xfrm>
                <a:prstGeom prst="rect">
                  <a:avLst/>
                </a:prstGeom>
              </p:spPr>
            </p:pic>
          </p:grpSp>
          <p:grpSp>
            <p:nvGrpSpPr>
              <p:cNvPr id="33" name="グループ化 32"/>
              <p:cNvGrpSpPr/>
              <p:nvPr/>
            </p:nvGrpSpPr>
            <p:grpSpPr>
              <a:xfrm>
                <a:off x="2372709" y="3797667"/>
                <a:ext cx="604692" cy="604692"/>
                <a:chOff x="2372709" y="3797667"/>
                <a:chExt cx="604692" cy="604692"/>
              </a:xfrm>
            </p:grpSpPr>
            <p:pic>
              <p:nvPicPr>
                <p:cNvPr id="36" name="図 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72709" y="3797667"/>
                  <a:ext cx="604692" cy="604692"/>
                </a:xfrm>
                <a:prstGeom prst="rect">
                  <a:avLst/>
                </a:prstGeom>
              </p:spPr>
            </p:pic>
            <p:pic>
              <p:nvPicPr>
                <p:cNvPr id="37" name="図 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62389" y="4147979"/>
                  <a:ext cx="252000" cy="251998"/>
                </a:xfrm>
                <a:prstGeom prst="rect">
                  <a:avLst/>
                </a:prstGeom>
              </p:spPr>
            </p:pic>
          </p:grpSp>
          <p:pic>
            <p:nvPicPr>
              <p:cNvPr id="34" name="図 33"/>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637456" y="3797667"/>
                <a:ext cx="765366" cy="604692"/>
              </a:xfrm>
              <a:prstGeom prst="rect">
                <a:avLst/>
              </a:prstGeom>
            </p:spPr>
          </p:pic>
          <p:pic>
            <p:nvPicPr>
              <p:cNvPr id="35" name="図 3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061507" y="3797667"/>
                <a:ext cx="607434" cy="604692"/>
              </a:xfrm>
              <a:prstGeom prst="rect">
                <a:avLst/>
              </a:prstGeom>
            </p:spPr>
          </p:pic>
        </p:grpSp>
        <p:sp>
          <p:nvSpPr>
            <p:cNvPr id="8" name="円形吹き出し 7"/>
            <p:cNvSpPr/>
            <p:nvPr/>
          </p:nvSpPr>
          <p:spPr>
            <a:xfrm>
              <a:off x="982866" y="2028631"/>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9" name="円形吹き出し 8"/>
            <p:cNvSpPr/>
            <p:nvPr/>
          </p:nvSpPr>
          <p:spPr>
            <a:xfrm>
              <a:off x="2716530" y="2028631"/>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0" name="円形吹き出し 9"/>
            <p:cNvSpPr/>
            <p:nvPr/>
          </p:nvSpPr>
          <p:spPr>
            <a:xfrm>
              <a:off x="1987753" y="2028631"/>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2" name="円形吹き出し 11"/>
            <p:cNvSpPr/>
            <p:nvPr/>
          </p:nvSpPr>
          <p:spPr>
            <a:xfrm>
              <a:off x="3006770" y="1434543"/>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3" name="円形吹き出し 12"/>
            <p:cNvSpPr/>
            <p:nvPr/>
          </p:nvSpPr>
          <p:spPr>
            <a:xfrm>
              <a:off x="1982999" y="1434543"/>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4" name="円形吹き出し 13"/>
            <p:cNvSpPr/>
            <p:nvPr/>
          </p:nvSpPr>
          <p:spPr>
            <a:xfrm>
              <a:off x="241032" y="1434543"/>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grpSp>
      <p:cxnSp>
        <p:nvCxnSpPr>
          <p:cNvPr id="123" name="カギ線コネクタ 122"/>
          <p:cNvCxnSpPr>
            <a:stCxn id="125" idx="2"/>
            <a:endCxn id="128" idx="0"/>
          </p:cNvCxnSpPr>
          <p:nvPr/>
        </p:nvCxnSpPr>
        <p:spPr>
          <a:xfrm rot="5400000">
            <a:off x="1428179" y="2664611"/>
            <a:ext cx="714122" cy="1015693"/>
          </a:xfrm>
          <a:prstGeom prst="bentConnector3">
            <a:avLst>
              <a:gd name="adj1" fmla="val 50000"/>
            </a:avLst>
          </a:prstGeom>
          <a:ln w="28575">
            <a:solidFill>
              <a:srgbClr val="4D4D4D"/>
            </a:solidFill>
            <a:tailEnd type="triangle"/>
          </a:ln>
        </p:spPr>
        <p:style>
          <a:lnRef idx="1">
            <a:schemeClr val="accent1"/>
          </a:lnRef>
          <a:fillRef idx="0">
            <a:schemeClr val="accent1"/>
          </a:fillRef>
          <a:effectRef idx="0">
            <a:schemeClr val="accent1"/>
          </a:effectRef>
          <a:fontRef idx="minor">
            <a:schemeClr val="tx1"/>
          </a:fontRef>
        </p:style>
      </p:cxnSp>
      <p:cxnSp>
        <p:nvCxnSpPr>
          <p:cNvPr id="124" name="カギ線コネクタ 123"/>
          <p:cNvCxnSpPr>
            <a:stCxn id="125" idx="2"/>
            <a:endCxn id="127" idx="0"/>
          </p:cNvCxnSpPr>
          <p:nvPr/>
        </p:nvCxnSpPr>
        <p:spPr>
          <a:xfrm rot="16200000" flipH="1">
            <a:off x="2500024" y="2608457"/>
            <a:ext cx="714122" cy="1127999"/>
          </a:xfrm>
          <a:prstGeom prst="bentConnector3">
            <a:avLst>
              <a:gd name="adj1" fmla="val 50000"/>
            </a:avLst>
          </a:prstGeom>
          <a:ln w="28575">
            <a:solidFill>
              <a:srgbClr val="4D4D4D"/>
            </a:solidFill>
            <a:tailEnd type="triangle"/>
          </a:ln>
        </p:spPr>
        <p:style>
          <a:lnRef idx="1">
            <a:schemeClr val="accent1"/>
          </a:lnRef>
          <a:fillRef idx="0">
            <a:schemeClr val="accent1"/>
          </a:fillRef>
          <a:effectRef idx="0">
            <a:schemeClr val="accent1"/>
          </a:effectRef>
          <a:fontRef idx="minor">
            <a:schemeClr val="tx1"/>
          </a:fontRef>
        </p:style>
      </p:cxnSp>
      <p:sp>
        <p:nvSpPr>
          <p:cNvPr id="125" name="正方形/長方形 124"/>
          <p:cNvSpPr/>
          <p:nvPr/>
        </p:nvSpPr>
        <p:spPr>
          <a:xfrm>
            <a:off x="2235333" y="2699890"/>
            <a:ext cx="115506" cy="115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正方形/長方形 126"/>
          <p:cNvSpPr/>
          <p:nvPr/>
        </p:nvSpPr>
        <p:spPr>
          <a:xfrm>
            <a:off x="3363332" y="3529518"/>
            <a:ext cx="115506" cy="115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8" name="正方形/長方形 127"/>
          <p:cNvSpPr/>
          <p:nvPr/>
        </p:nvSpPr>
        <p:spPr>
          <a:xfrm>
            <a:off x="1219640" y="3529518"/>
            <a:ext cx="115506" cy="1155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p:cNvGrpSpPr/>
          <p:nvPr/>
        </p:nvGrpSpPr>
        <p:grpSpPr>
          <a:xfrm>
            <a:off x="88048" y="3632038"/>
            <a:ext cx="4325550" cy="2130835"/>
            <a:chOff x="88048" y="3632038"/>
            <a:chExt cx="4325550" cy="2130835"/>
          </a:xfrm>
        </p:grpSpPr>
        <p:pic>
          <p:nvPicPr>
            <p:cNvPr id="91" name="図 9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9963" y="3717032"/>
              <a:ext cx="604692" cy="604692"/>
            </a:xfrm>
            <a:prstGeom prst="rect">
              <a:avLst/>
            </a:prstGeom>
          </p:spPr>
        </p:pic>
        <p:pic>
          <p:nvPicPr>
            <p:cNvPr id="92" name="図 9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643" y="4067344"/>
              <a:ext cx="252000" cy="251998"/>
            </a:xfrm>
            <a:prstGeom prst="rect">
              <a:avLst/>
            </a:prstGeom>
          </p:spPr>
        </p:pic>
        <p:pic>
          <p:nvPicPr>
            <p:cNvPr id="60" name="図 5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5046" y="3717032"/>
              <a:ext cx="604694" cy="604692"/>
            </a:xfrm>
            <a:prstGeom prst="rect">
              <a:avLst/>
            </a:prstGeom>
          </p:spPr>
        </p:pic>
        <p:pic>
          <p:nvPicPr>
            <p:cNvPr id="61" name="図 6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0131" y="3717032"/>
              <a:ext cx="604692" cy="604692"/>
            </a:xfrm>
            <a:prstGeom prst="rect">
              <a:avLst/>
            </a:prstGeom>
          </p:spPr>
        </p:pic>
        <p:pic>
          <p:nvPicPr>
            <p:cNvPr id="95" name="図 94"/>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93638" y="3717032"/>
              <a:ext cx="787174" cy="604692"/>
            </a:xfrm>
            <a:prstGeom prst="rect">
              <a:avLst/>
            </a:prstGeom>
          </p:spPr>
        </p:pic>
        <p:pic>
          <p:nvPicPr>
            <p:cNvPr id="93" name="図 9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65214" y="3717032"/>
              <a:ext cx="604694" cy="604692"/>
            </a:xfrm>
            <a:prstGeom prst="rect">
              <a:avLst/>
            </a:prstGeom>
          </p:spPr>
        </p:pic>
        <p:pic>
          <p:nvPicPr>
            <p:cNvPr id="89" name="図 88"/>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93639" y="4301723"/>
              <a:ext cx="787172" cy="604692"/>
            </a:xfrm>
            <a:prstGeom prst="rect">
              <a:avLst/>
            </a:prstGeom>
          </p:spPr>
        </p:pic>
        <p:pic>
          <p:nvPicPr>
            <p:cNvPr id="94" name="図 9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4895" y="4067344"/>
              <a:ext cx="252000" cy="251998"/>
            </a:xfrm>
            <a:prstGeom prst="rect">
              <a:avLst/>
            </a:prstGeom>
          </p:spPr>
        </p:pic>
        <p:pic>
          <p:nvPicPr>
            <p:cNvPr id="96" name="図 9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4559" y="4067344"/>
              <a:ext cx="252000" cy="251998"/>
            </a:xfrm>
            <a:prstGeom prst="rect">
              <a:avLst/>
            </a:prstGeom>
          </p:spPr>
        </p:pic>
        <p:pic>
          <p:nvPicPr>
            <p:cNvPr id="90" name="図 8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4559" y="4652035"/>
              <a:ext cx="252000" cy="251998"/>
            </a:xfrm>
            <a:prstGeom prst="rect">
              <a:avLst/>
            </a:prstGeom>
          </p:spPr>
        </p:pic>
        <p:pic>
          <p:nvPicPr>
            <p:cNvPr id="87" name="図 8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65215" y="4301723"/>
              <a:ext cx="604694" cy="604692"/>
            </a:xfrm>
            <a:prstGeom prst="rect">
              <a:avLst/>
            </a:prstGeom>
          </p:spPr>
        </p:pic>
        <p:pic>
          <p:nvPicPr>
            <p:cNvPr id="88" name="図 8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4896" y="4652035"/>
              <a:ext cx="252000" cy="251998"/>
            </a:xfrm>
            <a:prstGeom prst="rect">
              <a:avLst/>
            </a:prstGeom>
          </p:spPr>
        </p:pic>
        <p:pic>
          <p:nvPicPr>
            <p:cNvPr id="64" name="図 6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9962" y="4301723"/>
              <a:ext cx="604692" cy="604692"/>
            </a:xfrm>
            <a:prstGeom prst="rect">
              <a:avLst/>
            </a:prstGeom>
          </p:spPr>
        </p:pic>
        <p:pic>
          <p:nvPicPr>
            <p:cNvPr id="85" name="図 8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5046" y="4301723"/>
              <a:ext cx="604692" cy="604692"/>
            </a:xfrm>
            <a:prstGeom prst="rect">
              <a:avLst/>
            </a:prstGeom>
          </p:spPr>
        </p:pic>
        <p:pic>
          <p:nvPicPr>
            <p:cNvPr id="86" name="図 8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727" y="4652035"/>
              <a:ext cx="252000" cy="251998"/>
            </a:xfrm>
            <a:prstGeom prst="rect">
              <a:avLst/>
            </a:prstGeom>
          </p:spPr>
        </p:pic>
        <p:pic>
          <p:nvPicPr>
            <p:cNvPr id="66" name="図 6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0130" y="4301723"/>
              <a:ext cx="604694" cy="604692"/>
            </a:xfrm>
            <a:prstGeom prst="rect">
              <a:avLst/>
            </a:prstGeom>
          </p:spPr>
        </p:pic>
        <p:sp>
          <p:nvSpPr>
            <p:cNvPr id="103" name="円形吹き出し 102"/>
            <p:cNvSpPr/>
            <p:nvPr/>
          </p:nvSpPr>
          <p:spPr>
            <a:xfrm>
              <a:off x="88048" y="3632038"/>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grpSp>
          <p:nvGrpSpPr>
            <p:cNvPr id="105" name="グループ化 104"/>
            <p:cNvGrpSpPr/>
            <p:nvPr/>
          </p:nvGrpSpPr>
          <p:grpSpPr>
            <a:xfrm>
              <a:off x="741028" y="4962436"/>
              <a:ext cx="1072730" cy="338554"/>
              <a:chOff x="621313" y="5970766"/>
              <a:chExt cx="1072730" cy="338554"/>
            </a:xfrm>
          </p:grpSpPr>
          <p:sp>
            <p:nvSpPr>
              <p:cNvPr id="106" name="テキスト ボックス 105"/>
              <p:cNvSpPr txBox="1"/>
              <p:nvPr/>
            </p:nvSpPr>
            <p:spPr>
              <a:xfrm>
                <a:off x="621313" y="5970766"/>
                <a:ext cx="1072730"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運動部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7" name="図 10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31260" y="6010039"/>
                <a:ext cx="252000" cy="251998"/>
              </a:xfrm>
              <a:prstGeom prst="rect">
                <a:avLst/>
              </a:prstGeom>
            </p:spPr>
          </p:pic>
        </p:grpSp>
        <p:pic>
          <p:nvPicPr>
            <p:cNvPr id="111" name="図 11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643" y="4652035"/>
              <a:ext cx="252000" cy="251998"/>
            </a:xfrm>
            <a:prstGeom prst="rect">
              <a:avLst/>
            </a:prstGeom>
          </p:spPr>
        </p:pic>
        <p:pic>
          <p:nvPicPr>
            <p:cNvPr id="112" name="図 1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9812" y="4652035"/>
              <a:ext cx="252000" cy="251998"/>
            </a:xfrm>
            <a:prstGeom prst="rect">
              <a:avLst/>
            </a:prstGeom>
          </p:spPr>
        </p:pic>
        <p:pic>
          <p:nvPicPr>
            <p:cNvPr id="113" name="図 11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727" y="4067344"/>
              <a:ext cx="252000" cy="251998"/>
            </a:xfrm>
            <a:prstGeom prst="rect">
              <a:avLst/>
            </a:prstGeom>
          </p:spPr>
        </p:pic>
        <p:pic>
          <p:nvPicPr>
            <p:cNvPr id="114" name="図 1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9811" y="4067344"/>
              <a:ext cx="252000" cy="251998"/>
            </a:xfrm>
            <a:prstGeom prst="rect">
              <a:avLst/>
            </a:prstGeom>
          </p:spPr>
        </p:pic>
        <p:sp>
          <p:nvSpPr>
            <p:cNvPr id="99" name="円形吹き出し 98"/>
            <p:cNvSpPr/>
            <p:nvPr/>
          </p:nvSpPr>
          <p:spPr>
            <a:xfrm>
              <a:off x="2248288" y="4226126"/>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09" name="テキスト ボックス 108"/>
            <p:cNvSpPr txBox="1"/>
            <p:nvPr/>
          </p:nvSpPr>
          <p:spPr>
            <a:xfrm>
              <a:off x="2918384" y="4962436"/>
              <a:ext cx="1005403"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非運動部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67" name="図 66"/>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337332" y="3717032"/>
              <a:ext cx="787172" cy="604692"/>
            </a:xfrm>
            <a:prstGeom prst="rect">
              <a:avLst/>
            </a:prstGeom>
          </p:spPr>
        </p:pic>
        <p:sp>
          <p:nvSpPr>
            <p:cNvPr id="104" name="円形吹き出し 103"/>
            <p:cNvSpPr/>
            <p:nvPr/>
          </p:nvSpPr>
          <p:spPr>
            <a:xfrm>
              <a:off x="88048" y="4216729"/>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pic>
          <p:nvPicPr>
            <p:cNvPr id="83" name="図 8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08906" y="3717032"/>
              <a:ext cx="604692" cy="604692"/>
            </a:xfrm>
            <a:prstGeom prst="rect">
              <a:avLst/>
            </a:prstGeom>
          </p:spPr>
        </p:pic>
        <p:pic>
          <p:nvPicPr>
            <p:cNvPr id="81" name="図 80"/>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682415" y="3717032"/>
              <a:ext cx="787174" cy="604692"/>
            </a:xfrm>
            <a:prstGeom prst="rect">
              <a:avLst/>
            </a:prstGeom>
          </p:spPr>
        </p:pic>
        <p:pic>
          <p:nvPicPr>
            <p:cNvPr id="70" name="図 6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18740" y="3717032"/>
              <a:ext cx="604692" cy="604692"/>
            </a:xfrm>
            <a:prstGeom prst="rect">
              <a:avLst/>
            </a:prstGeom>
          </p:spPr>
        </p:pic>
        <p:pic>
          <p:nvPicPr>
            <p:cNvPr id="71" name="図 7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3824" y="3717032"/>
              <a:ext cx="604692" cy="604692"/>
            </a:xfrm>
            <a:prstGeom prst="rect">
              <a:avLst/>
            </a:prstGeom>
          </p:spPr>
        </p:pic>
        <p:pic>
          <p:nvPicPr>
            <p:cNvPr id="72" name="図 71"/>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337333" y="4301723"/>
              <a:ext cx="787172" cy="604692"/>
            </a:xfrm>
            <a:prstGeom prst="rect">
              <a:avLst/>
            </a:prstGeom>
          </p:spPr>
        </p:pic>
        <p:pic>
          <p:nvPicPr>
            <p:cNvPr id="79" name="図 7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08906" y="4301723"/>
              <a:ext cx="604692" cy="604692"/>
            </a:xfrm>
            <a:prstGeom prst="rect">
              <a:avLst/>
            </a:prstGeom>
            <a:noFill/>
            <a:ln>
              <a:noFill/>
            </a:ln>
          </p:spPr>
        </p:pic>
        <p:pic>
          <p:nvPicPr>
            <p:cNvPr id="77" name="図 76"/>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682416" y="4301723"/>
              <a:ext cx="787172" cy="604692"/>
            </a:xfrm>
            <a:prstGeom prst="rect">
              <a:avLst/>
            </a:prstGeom>
          </p:spPr>
        </p:pic>
        <p:pic>
          <p:nvPicPr>
            <p:cNvPr id="75" name="図 7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18740" y="4301723"/>
              <a:ext cx="604692" cy="604692"/>
            </a:xfrm>
            <a:prstGeom prst="rect">
              <a:avLst/>
            </a:prstGeom>
          </p:spPr>
        </p:pic>
        <p:pic>
          <p:nvPicPr>
            <p:cNvPr id="76" name="図 7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3825" y="4301723"/>
              <a:ext cx="604692" cy="604692"/>
            </a:xfrm>
            <a:prstGeom prst="rect">
              <a:avLst/>
            </a:prstGeom>
          </p:spPr>
        </p:pic>
        <p:sp>
          <p:nvSpPr>
            <p:cNvPr id="116" name="円形吹き出し 115"/>
            <p:cNvSpPr/>
            <p:nvPr/>
          </p:nvSpPr>
          <p:spPr>
            <a:xfrm>
              <a:off x="2626311" y="4226126"/>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02" name="円形吹き出し 101"/>
            <p:cNvSpPr/>
            <p:nvPr/>
          </p:nvSpPr>
          <p:spPr>
            <a:xfrm>
              <a:off x="2248288" y="3632038"/>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15" name="円形吹き出し 114"/>
            <p:cNvSpPr/>
            <p:nvPr/>
          </p:nvSpPr>
          <p:spPr>
            <a:xfrm>
              <a:off x="2636039" y="3632038"/>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38" name="テキスト ボックス 137"/>
            <p:cNvSpPr txBox="1"/>
            <p:nvPr/>
          </p:nvSpPr>
          <p:spPr>
            <a:xfrm>
              <a:off x="370045" y="5301208"/>
              <a:ext cx="1653017" cy="461665"/>
            </a:xfrm>
            <a:prstGeom prst="rect">
              <a:avLst/>
            </a:prstGeom>
            <a:noFill/>
          </p:spPr>
          <p:txBody>
            <a:bodyPr wrap="none" rtlCol="0" anchor="ctr" anchorCtr="0">
              <a:spAutoFit/>
            </a:bodyPr>
            <a:lstStyle/>
            <a:p>
              <a:pPr algn="ctr"/>
              <a:r>
                <a:rPr lang="ja-JP" altLang="en-US" sz="24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肥満少ない</a:t>
              </a:r>
              <a:endParaRPr lang="en-US" altLang="ja-JP" sz="24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テキスト ボックス 138"/>
            <p:cNvSpPr txBox="1"/>
            <p:nvPr/>
          </p:nvSpPr>
          <p:spPr>
            <a:xfrm>
              <a:off x="2733235" y="5301208"/>
              <a:ext cx="1375698" cy="461665"/>
            </a:xfrm>
            <a:prstGeom prst="rect">
              <a:avLst/>
            </a:prstGeom>
            <a:noFill/>
          </p:spPr>
          <p:txBody>
            <a:bodyPr wrap="none" rtlCol="0" anchor="ctr" anchorCtr="0">
              <a:spAutoFit/>
            </a:bodyPr>
            <a:lstStyle/>
            <a:p>
              <a:pPr algn="ctr"/>
              <a:r>
                <a:rPr lang="ja-JP" altLang="en-US" sz="24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肥満多い</a:t>
              </a:r>
              <a:endParaRPr lang="en-US" altLang="ja-JP" sz="24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5" name="グループ化 14"/>
          <p:cNvGrpSpPr/>
          <p:nvPr/>
        </p:nvGrpSpPr>
        <p:grpSpPr>
          <a:xfrm>
            <a:off x="1462074" y="2852936"/>
            <a:ext cx="1798666" cy="276999"/>
            <a:chOff x="1462074" y="2852936"/>
            <a:chExt cx="1798666" cy="276999"/>
          </a:xfrm>
        </p:grpSpPr>
        <p:sp>
          <p:nvSpPr>
            <p:cNvPr id="117" name="テキスト ボックス 116"/>
            <p:cNvSpPr txBox="1"/>
            <p:nvPr/>
          </p:nvSpPr>
          <p:spPr>
            <a:xfrm>
              <a:off x="2460521" y="2852936"/>
              <a:ext cx="800219" cy="276999"/>
            </a:xfrm>
            <a:prstGeom prst="rect">
              <a:avLst/>
            </a:prstGeom>
            <a:noFill/>
          </p:spPr>
          <p:txBody>
            <a:bodyPr wrap="none" rtlCol="0" anchor="ctr" anchorCtr="0">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非運動部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1462074" y="2852936"/>
              <a:ext cx="646331" cy="276999"/>
            </a:xfrm>
            <a:prstGeom prst="rect">
              <a:avLst/>
            </a:prstGeom>
            <a:noFill/>
          </p:spPr>
          <p:txBody>
            <a:bodyPr wrap="none" rtlCol="0" anchor="ctr" anchorCtr="0">
              <a:spAutoFit/>
            </a:bodyPr>
            <a:lstStyle/>
            <a:p>
              <a:pPr algn="ctr"/>
              <a:r>
                <a:rPr lang="ja-JP" altLang="en-US" sz="1200" dirty="0">
                  <a:latin typeface="Meiryo UI" panose="020B0604030504040204" pitchFamily="50" charset="-128"/>
                  <a:ea typeface="Meiryo UI" panose="020B0604030504040204" pitchFamily="50" charset="-128"/>
                  <a:cs typeface="Meiryo UI" panose="020B0604030504040204" pitchFamily="50" charset="-128"/>
                </a:rPr>
                <a:t>運動部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2528377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up)">
                                      <p:cBhvr>
                                        <p:cTn id="15" dur="500"/>
                                        <p:tgtEl>
                                          <p:spTgt spid="6"/>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nodeType="clickEffect">
                                  <p:stCondLst>
                                    <p:cond delay="0"/>
                                  </p:stCondLst>
                                  <p:childTnLst>
                                    <p:set>
                                      <p:cBhvr>
                                        <p:cTn id="19" dur="1" fill="hold">
                                          <p:stCondLst>
                                            <p:cond delay="0"/>
                                          </p:stCondLst>
                                        </p:cTn>
                                        <p:tgtEl>
                                          <p:spTgt spid="124"/>
                                        </p:tgtEl>
                                        <p:attrNameLst>
                                          <p:attrName>style.visibility</p:attrName>
                                        </p:attrNameLst>
                                      </p:cBhvr>
                                      <p:to>
                                        <p:strVal val="visible"/>
                                      </p:to>
                                    </p:set>
                                    <p:animEffect transition="in" filter="wipe(up)">
                                      <p:cBhvr>
                                        <p:cTn id="20" dur="500"/>
                                        <p:tgtEl>
                                          <p:spTgt spid="124"/>
                                        </p:tgtEl>
                                      </p:cBhvr>
                                    </p:animEffect>
                                  </p:childTnLst>
                                </p:cTn>
                              </p:par>
                              <p:par>
                                <p:cTn id="21" presetID="22" presetClass="entr" presetSubtype="1" fill="hold" nodeType="withEffect">
                                  <p:stCondLst>
                                    <p:cond delay="0"/>
                                  </p:stCondLst>
                                  <p:childTnLst>
                                    <p:set>
                                      <p:cBhvr>
                                        <p:cTn id="22" dur="1" fill="hold">
                                          <p:stCondLst>
                                            <p:cond delay="0"/>
                                          </p:stCondLst>
                                        </p:cTn>
                                        <p:tgtEl>
                                          <p:spTgt spid="123"/>
                                        </p:tgtEl>
                                        <p:attrNameLst>
                                          <p:attrName>style.visibility</p:attrName>
                                        </p:attrNameLst>
                                      </p:cBhvr>
                                      <p:to>
                                        <p:strVal val="visible"/>
                                      </p:to>
                                    </p:set>
                                    <p:animEffect transition="in" filter="wipe(up)">
                                      <p:cBhvr>
                                        <p:cTn id="23" dur="500"/>
                                        <p:tgtEl>
                                          <p:spTgt spid="123"/>
                                        </p:tgtEl>
                                      </p:cBhvr>
                                    </p:animEffect>
                                  </p:childTnLst>
                                </p:cTn>
                              </p:par>
                              <p:par>
                                <p:cTn id="24" presetID="22" presetClass="entr" presetSubtype="1" fill="hold"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wipe(up)">
                                      <p:cBhvr>
                                        <p:cTn id="26" dur="500"/>
                                        <p:tgtEl>
                                          <p:spTgt spid="15"/>
                                        </p:tgtEl>
                                      </p:cBhvr>
                                    </p:animEffect>
                                  </p:childTnLst>
                                </p:cTn>
                              </p:par>
                            </p:childTnLst>
                          </p:cTn>
                        </p:par>
                        <p:par>
                          <p:cTn id="27" fill="hold">
                            <p:stCondLst>
                              <p:cond delay="500"/>
                            </p:stCondLst>
                            <p:childTnLst>
                              <p:par>
                                <p:cTn id="28" presetID="22" presetClass="entr" presetSubtype="1" fill="hold" nodeType="afterEffect">
                                  <p:stCondLst>
                                    <p:cond delay="0"/>
                                  </p:stCondLst>
                                  <p:childTnLst>
                                    <p:set>
                                      <p:cBhvr>
                                        <p:cTn id="29" dur="1" fill="hold">
                                          <p:stCondLst>
                                            <p:cond delay="0"/>
                                          </p:stCondLst>
                                        </p:cTn>
                                        <p:tgtEl>
                                          <p:spTgt spid="5"/>
                                        </p:tgtEl>
                                        <p:attrNameLst>
                                          <p:attrName>style.visibility</p:attrName>
                                        </p:attrNameLst>
                                      </p:cBhvr>
                                      <p:to>
                                        <p:strVal val="visible"/>
                                      </p:to>
                                    </p:set>
                                    <p:animEffect transition="in" filter="wipe(up)">
                                      <p:cBhvr>
                                        <p:cTn id="30" dur="500"/>
                                        <p:tgtEl>
                                          <p:spTgt spid="5"/>
                                        </p:tgtEl>
                                      </p:cBhvr>
                                    </p:animEffect>
                                  </p:childTnLst>
                                </p:cTn>
                              </p:par>
                            </p:childTnLst>
                          </p:cTn>
                        </p:par>
                        <p:par>
                          <p:cTn id="31" fill="hold">
                            <p:stCondLst>
                              <p:cond delay="1000"/>
                            </p:stCondLst>
                            <p:childTnLst>
                              <p:par>
                                <p:cTn id="32" presetID="22" presetClass="entr" presetSubtype="1" fill="hold" grpId="0" nodeType="afterEffect">
                                  <p:stCondLst>
                                    <p:cond delay="0"/>
                                  </p:stCondLst>
                                  <p:childTnLst>
                                    <p:set>
                                      <p:cBhvr>
                                        <p:cTn id="33" dur="1" fill="hold">
                                          <p:stCondLst>
                                            <p:cond delay="0"/>
                                          </p:stCondLst>
                                        </p:cTn>
                                        <p:tgtEl>
                                          <p:spTgt spid="140"/>
                                        </p:tgtEl>
                                        <p:attrNameLst>
                                          <p:attrName>style.visibility</p:attrName>
                                        </p:attrNameLst>
                                      </p:cBhvr>
                                      <p:to>
                                        <p:strVal val="visible"/>
                                      </p:to>
                                    </p:set>
                                    <p:animEffect transition="in" filter="wipe(up)">
                                      <p:cBhvr>
                                        <p:cTn id="34" dur="500"/>
                                        <p:tgtEl>
                                          <p:spTgt spid="140"/>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wipe(left)">
                                      <p:cBhvr>
                                        <p:cTn id="39" dur="5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wipe(left)">
                                      <p:cBhvr>
                                        <p:cTn id="44" dur="500"/>
                                        <p:tgtEl>
                                          <p:spTgt spid="3">
                                            <p:txEl>
                                              <p:pRg st="4" end="4"/>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wipe(left)">
                                      <p:cBhvr>
                                        <p:cTn id="49" dur="500"/>
                                        <p:tgtEl>
                                          <p:spTgt spid="3">
                                            <p:txEl>
                                              <p:pRg st="5" end="5"/>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wipe(left)">
                                      <p:cBhvr>
                                        <p:cTn id="54"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コホート研究｜</a:t>
            </a:r>
            <a:r>
              <a:rPr kumimoji="1" lang="ja-JP" altLang="en-US" sz="2400" dirty="0"/>
              <a:t>時間的順序</a:t>
            </a:r>
            <a:r>
              <a:rPr kumimoji="1" lang="ja-JP" altLang="en-US" sz="2000" dirty="0"/>
              <a:t>を</a:t>
            </a:r>
            <a:r>
              <a:rPr kumimoji="1" lang="ja-JP" altLang="en-US" sz="2400" dirty="0"/>
              <a:t>考慮</a:t>
            </a:r>
            <a:r>
              <a:rPr kumimoji="1" lang="ja-JP" altLang="en-US" sz="2000" dirty="0"/>
              <a:t>した検討方法</a:t>
            </a:r>
            <a:endParaRPr kumimoji="1" lang="ja-JP" altLang="en-US" dirty="0"/>
          </a:p>
        </p:txBody>
      </p:sp>
      <p:sp>
        <p:nvSpPr>
          <p:cNvPr id="3" name="コンテンツ プレースホルダー 2"/>
          <p:cNvSpPr>
            <a:spLocks noGrp="1"/>
          </p:cNvSpPr>
          <p:nvPr>
            <p:ph sz="quarter" idx="11"/>
          </p:nvPr>
        </p:nvSpPr>
        <p:spPr>
          <a:xfrm>
            <a:off x="4644008" y="908050"/>
            <a:ext cx="4378772" cy="5401270"/>
          </a:xfrm>
        </p:spPr>
        <p:txBody>
          <a:bodyPr/>
          <a:lstStyle/>
          <a:p>
            <a:r>
              <a:rPr lang="ja-JP" altLang="en-US" dirty="0"/>
              <a:t>どっちが先かを明らかにするためには、</a:t>
            </a:r>
            <a:r>
              <a:rPr lang="ja-JP" altLang="en-US" b="1" dirty="0">
                <a:solidFill>
                  <a:srgbClr val="E03C64"/>
                </a:solidFill>
              </a:rPr>
              <a:t>時間的順序</a:t>
            </a:r>
            <a:r>
              <a:rPr lang="ja-JP" altLang="en-US" dirty="0"/>
              <a:t> を明確にする必要が</a:t>
            </a:r>
            <a:r>
              <a:rPr lang="en-US" altLang="ja-JP" dirty="0"/>
              <a:t/>
            </a:r>
            <a:br>
              <a:rPr lang="en-US" altLang="ja-JP" dirty="0"/>
            </a:br>
            <a:r>
              <a:rPr lang="ja-JP" altLang="en-US" dirty="0"/>
              <a:t>あります。</a:t>
            </a:r>
            <a:endParaRPr lang="en-US" altLang="ja-JP" dirty="0"/>
          </a:p>
          <a:p>
            <a:endParaRPr kumimoji="1" lang="en-US" altLang="ja-JP" dirty="0"/>
          </a:p>
          <a:p>
            <a:endParaRPr kumimoji="1" lang="en-US" altLang="ja-JP" dirty="0"/>
          </a:p>
          <a:p>
            <a:r>
              <a:rPr kumimoji="1" lang="ja-JP" altLang="en-US" dirty="0"/>
              <a:t>肥満の学生を除くことで、</a:t>
            </a:r>
            <a:r>
              <a:rPr kumimoji="1" lang="ja-JP" altLang="en-US" dirty="0">
                <a:solidFill>
                  <a:srgbClr val="E03C64"/>
                </a:solidFill>
              </a:rPr>
              <a:t>「</a:t>
            </a:r>
            <a:r>
              <a:rPr kumimoji="1" lang="ja-JP" altLang="en-US" b="1" dirty="0">
                <a:solidFill>
                  <a:srgbClr val="E03C64"/>
                </a:solidFill>
              </a:rPr>
              <a:t>新たに肥満になるかどうかは、所属する部活動の違いのせい</a:t>
            </a:r>
            <a:r>
              <a:rPr kumimoji="1" lang="ja-JP" altLang="en-US" dirty="0">
                <a:solidFill>
                  <a:srgbClr val="E03C64"/>
                </a:solidFill>
              </a:rPr>
              <a:t>」 </a:t>
            </a:r>
            <a:r>
              <a:rPr kumimoji="1" lang="ja-JP" altLang="en-US" dirty="0"/>
              <a:t>と判断することができます。</a:t>
            </a:r>
            <a:endParaRPr kumimoji="1" lang="en-US" altLang="ja-JP" dirty="0"/>
          </a:p>
          <a:p>
            <a:endParaRPr lang="en-US" altLang="ja-JP" dirty="0"/>
          </a:p>
          <a:p>
            <a:endParaRPr lang="en-US" altLang="ja-JP" dirty="0"/>
          </a:p>
          <a:p>
            <a:r>
              <a:rPr kumimoji="1" lang="ja-JP" altLang="en-US" dirty="0"/>
              <a:t>運動部と非運動部では、</a:t>
            </a:r>
            <a:r>
              <a:rPr lang="ja-JP" altLang="en-US" dirty="0"/>
              <a:t>新たに</a:t>
            </a:r>
            <a:r>
              <a:rPr kumimoji="1" lang="ja-JP" altLang="en-US" dirty="0"/>
              <a:t>肥満になった割合に違いがありそうです。</a:t>
            </a:r>
            <a:endParaRPr kumimoji="1" lang="en-US" altLang="ja-JP" dirty="0"/>
          </a:p>
          <a:p>
            <a:pPr lvl="2"/>
            <a:r>
              <a:rPr kumimoji="1" lang="ja-JP" altLang="en-US" dirty="0"/>
              <a:t>運動部：</a:t>
            </a:r>
            <a:r>
              <a:rPr kumimoji="1" lang="en-US" altLang="ja-JP" dirty="0"/>
              <a:t>2</a:t>
            </a:r>
            <a:r>
              <a:rPr kumimoji="1" lang="ja-JP" altLang="en-US" dirty="0"/>
              <a:t>名 </a:t>
            </a:r>
            <a:r>
              <a:rPr kumimoji="1" lang="en-US" altLang="ja-JP" dirty="0"/>
              <a:t>÷ 8</a:t>
            </a:r>
            <a:r>
              <a:rPr kumimoji="1" lang="ja-JP" altLang="en-US" dirty="0"/>
              <a:t>名 ＝ </a:t>
            </a:r>
            <a:r>
              <a:rPr lang="en-US" altLang="ja-JP" dirty="0"/>
              <a:t>25%</a:t>
            </a:r>
            <a:endParaRPr kumimoji="1" lang="en-US" altLang="ja-JP" dirty="0"/>
          </a:p>
          <a:p>
            <a:pPr lvl="2"/>
            <a:r>
              <a:rPr kumimoji="1" lang="ja-JP" altLang="en-US" dirty="0"/>
              <a:t>非運動部：</a:t>
            </a:r>
            <a:r>
              <a:rPr kumimoji="1" lang="en-US" altLang="ja-JP" dirty="0"/>
              <a:t>2</a:t>
            </a:r>
            <a:r>
              <a:rPr kumimoji="1" lang="ja-JP" altLang="en-US" dirty="0"/>
              <a:t>名 </a:t>
            </a:r>
            <a:r>
              <a:rPr kumimoji="1" lang="en-US" altLang="ja-JP" dirty="0"/>
              <a:t>÷ 6</a:t>
            </a:r>
            <a:r>
              <a:rPr kumimoji="1" lang="ja-JP" altLang="en-US" dirty="0"/>
              <a:t>名 </a:t>
            </a:r>
            <a:r>
              <a:rPr kumimoji="1" lang="en-US" altLang="ja-JP" dirty="0"/>
              <a:t>= 33.33…%</a:t>
            </a:r>
            <a:endParaRPr kumimoji="1" lang="ja-JP" altLang="en-US" dirty="0"/>
          </a:p>
        </p:txBody>
      </p:sp>
      <p:sp>
        <p:nvSpPr>
          <p:cNvPr id="6" name="正方形/長方形 5"/>
          <p:cNvSpPr/>
          <p:nvPr/>
        </p:nvSpPr>
        <p:spPr>
          <a:xfrm>
            <a:off x="251520" y="984001"/>
            <a:ext cx="4162078" cy="523220"/>
          </a:xfrm>
          <a:prstGeom prst="rect">
            <a:avLst/>
          </a:prstGeom>
        </p:spPr>
        <p:txBody>
          <a:bodyPr wrap="square">
            <a:spAutoFit/>
          </a:bodyPr>
          <a:lstStyle/>
          <a:p>
            <a:pPr marL="223838" indent="-223838">
              <a:buFont typeface="+mj-ea"/>
              <a:buAutoNum type="circleNumDbPlain"/>
            </a:pPr>
            <a:r>
              <a:rPr lang="ja-JP" altLang="en-US" sz="1400" dirty="0"/>
              <a:t>入学～卒業まで調査します。入学</a:t>
            </a:r>
            <a:r>
              <a:rPr lang="ja-JP" altLang="en-US" sz="1400" dirty="0" smtClean="0"/>
              <a:t>時に</a:t>
            </a:r>
            <a:r>
              <a:rPr lang="ja-JP" altLang="en-US" sz="1400" dirty="0" smtClean="0">
                <a:solidFill>
                  <a:srgbClr val="E03C64"/>
                </a:solidFill>
              </a:rPr>
              <a:t>肥満では</a:t>
            </a:r>
            <a:r>
              <a:rPr lang="en-US" altLang="ja-JP" sz="1400" dirty="0" smtClean="0">
                <a:solidFill>
                  <a:srgbClr val="E03C64"/>
                </a:solidFill>
              </a:rPr>
              <a:t/>
            </a:r>
            <a:br>
              <a:rPr lang="en-US" altLang="ja-JP" sz="1400" dirty="0" smtClean="0">
                <a:solidFill>
                  <a:srgbClr val="E03C64"/>
                </a:solidFill>
              </a:rPr>
            </a:br>
            <a:r>
              <a:rPr lang="ja-JP" altLang="en-US" sz="1400" dirty="0" smtClean="0">
                <a:solidFill>
                  <a:srgbClr val="E03C64"/>
                </a:solidFill>
              </a:rPr>
              <a:t>ない</a:t>
            </a:r>
            <a:r>
              <a:rPr lang="ja-JP" altLang="en-US" sz="1400" dirty="0">
                <a:solidFill>
                  <a:srgbClr val="E03C64"/>
                </a:solidFill>
              </a:rPr>
              <a:t>学生だけに限定する</a:t>
            </a:r>
            <a:r>
              <a:rPr lang="ja-JP" altLang="en-US" sz="1400" dirty="0"/>
              <a:t>のがポイントです。</a:t>
            </a:r>
          </a:p>
        </p:txBody>
      </p:sp>
      <p:sp>
        <p:nvSpPr>
          <p:cNvPr id="140" name="正方形/長方形 139"/>
          <p:cNvSpPr/>
          <p:nvPr/>
        </p:nvSpPr>
        <p:spPr>
          <a:xfrm>
            <a:off x="251520" y="5887000"/>
            <a:ext cx="4083132" cy="307777"/>
          </a:xfrm>
          <a:prstGeom prst="rect">
            <a:avLst/>
          </a:prstGeom>
        </p:spPr>
        <p:txBody>
          <a:bodyPr wrap="square">
            <a:spAutoFit/>
          </a:bodyPr>
          <a:lstStyle/>
          <a:p>
            <a:pPr marL="223838" indent="-223838">
              <a:buClr>
                <a:schemeClr val="tx1"/>
              </a:buClr>
              <a:buFont typeface="+mj-ea"/>
              <a:buAutoNum type="circleNumDbPlain" startAt="2"/>
            </a:pPr>
            <a:r>
              <a:rPr lang="ja-JP" altLang="en-US" sz="1400" dirty="0"/>
              <a:t>そして、</a:t>
            </a:r>
            <a:r>
              <a:rPr lang="ja-JP" altLang="en-US" sz="1400" dirty="0">
                <a:solidFill>
                  <a:schemeClr val="accent1"/>
                </a:solidFill>
              </a:rPr>
              <a:t>肥満になった人の割合</a:t>
            </a:r>
            <a:r>
              <a:rPr lang="ja-JP" altLang="en-US" sz="1400" dirty="0" smtClean="0"/>
              <a:t>を比べます。</a:t>
            </a:r>
            <a:endParaRPr lang="ja-JP" altLang="en-US" sz="1400" dirty="0"/>
          </a:p>
        </p:txBody>
      </p:sp>
      <p:grpSp>
        <p:nvGrpSpPr>
          <p:cNvPr id="5" name="グループ化 4"/>
          <p:cNvGrpSpPr/>
          <p:nvPr/>
        </p:nvGrpSpPr>
        <p:grpSpPr>
          <a:xfrm>
            <a:off x="330369" y="3243310"/>
            <a:ext cx="4085080" cy="2580249"/>
            <a:chOff x="330369" y="3243310"/>
            <a:chExt cx="4085080" cy="2580249"/>
          </a:xfrm>
        </p:grpSpPr>
        <p:sp>
          <p:nvSpPr>
            <p:cNvPr id="138" name="テキスト ボックス 137"/>
            <p:cNvSpPr txBox="1"/>
            <p:nvPr/>
          </p:nvSpPr>
          <p:spPr>
            <a:xfrm>
              <a:off x="330369" y="5423449"/>
              <a:ext cx="1887055"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肥満になりにくい</a:t>
              </a:r>
              <a:endParaRPr lang="en-US" altLang="ja-JP"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テキスト ボックス 138"/>
            <p:cNvSpPr txBox="1"/>
            <p:nvPr/>
          </p:nvSpPr>
          <p:spPr>
            <a:xfrm>
              <a:off x="2449846" y="5423449"/>
              <a:ext cx="1965603"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肥満になりやすい</a:t>
              </a:r>
              <a:endParaRPr lang="en-US" altLang="ja-JP"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0" name="テキスト ボックス 109"/>
            <p:cNvSpPr txBox="1"/>
            <p:nvPr/>
          </p:nvSpPr>
          <p:spPr>
            <a:xfrm>
              <a:off x="2034890" y="3819616"/>
              <a:ext cx="595035"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卒業</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右矢印 116"/>
            <p:cNvSpPr/>
            <p:nvPr/>
          </p:nvSpPr>
          <p:spPr>
            <a:xfrm rot="5400000">
              <a:off x="3030786" y="3567000"/>
              <a:ext cx="780597" cy="189837"/>
            </a:xfrm>
            <a:prstGeom prst="rightArrow">
              <a:avLst>
                <a:gd name="adj1" fmla="val 50000"/>
                <a:gd name="adj2" fmla="val 86077"/>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18" name="図 117"/>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551603" y="4183833"/>
              <a:ext cx="761412" cy="604692"/>
            </a:xfrm>
            <a:prstGeom prst="rect">
              <a:avLst/>
            </a:prstGeom>
          </p:spPr>
        </p:pic>
        <p:pic>
          <p:nvPicPr>
            <p:cNvPr id="119" name="図 11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643" y="4534145"/>
              <a:ext cx="252000" cy="251998"/>
            </a:xfrm>
            <a:prstGeom prst="rect">
              <a:avLst/>
            </a:prstGeom>
          </p:spPr>
        </p:pic>
        <p:pic>
          <p:nvPicPr>
            <p:cNvPr id="120" name="図 1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5046" y="4183833"/>
              <a:ext cx="604694" cy="604692"/>
            </a:xfrm>
            <a:prstGeom prst="rect">
              <a:avLst/>
            </a:prstGeom>
          </p:spPr>
        </p:pic>
        <p:pic>
          <p:nvPicPr>
            <p:cNvPr id="121" name="図 1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0131" y="4183833"/>
              <a:ext cx="604692" cy="604692"/>
            </a:xfrm>
            <a:prstGeom prst="rect">
              <a:avLst/>
            </a:prstGeom>
          </p:spPr>
        </p:pic>
        <p:pic>
          <p:nvPicPr>
            <p:cNvPr id="126" name="図 12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65214" y="4183833"/>
              <a:ext cx="604694" cy="604692"/>
            </a:xfrm>
            <a:prstGeom prst="rect">
              <a:avLst/>
            </a:prstGeom>
          </p:spPr>
        </p:pic>
        <p:pic>
          <p:nvPicPr>
            <p:cNvPr id="130" name="図 12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4895" y="4534145"/>
              <a:ext cx="252000" cy="251998"/>
            </a:xfrm>
            <a:prstGeom prst="rect">
              <a:avLst/>
            </a:prstGeom>
          </p:spPr>
        </p:pic>
        <p:pic>
          <p:nvPicPr>
            <p:cNvPr id="133" name="図 13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65215" y="4768524"/>
              <a:ext cx="604694" cy="604692"/>
            </a:xfrm>
            <a:prstGeom prst="rect">
              <a:avLst/>
            </a:prstGeom>
          </p:spPr>
        </p:pic>
        <p:pic>
          <p:nvPicPr>
            <p:cNvPr id="134" name="図 13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4896" y="5118836"/>
              <a:ext cx="252000" cy="251998"/>
            </a:xfrm>
            <a:prstGeom prst="rect">
              <a:avLst/>
            </a:prstGeom>
          </p:spPr>
        </p:pic>
        <p:pic>
          <p:nvPicPr>
            <p:cNvPr id="135" name="図 134"/>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551602" y="4768524"/>
              <a:ext cx="761412" cy="604692"/>
            </a:xfrm>
            <a:prstGeom prst="rect">
              <a:avLst/>
            </a:prstGeom>
          </p:spPr>
        </p:pic>
        <p:pic>
          <p:nvPicPr>
            <p:cNvPr id="136" name="図 13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5046" y="4768524"/>
              <a:ext cx="604692" cy="604692"/>
            </a:xfrm>
            <a:prstGeom prst="rect">
              <a:avLst/>
            </a:prstGeom>
          </p:spPr>
        </p:pic>
        <p:pic>
          <p:nvPicPr>
            <p:cNvPr id="137" name="図 13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727" y="5118836"/>
              <a:ext cx="252000" cy="251998"/>
            </a:xfrm>
            <a:prstGeom prst="rect">
              <a:avLst/>
            </a:prstGeom>
          </p:spPr>
        </p:pic>
        <p:pic>
          <p:nvPicPr>
            <p:cNvPr id="141" name="図 14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0130" y="4768524"/>
              <a:ext cx="604694" cy="604692"/>
            </a:xfrm>
            <a:prstGeom prst="rect">
              <a:avLst/>
            </a:prstGeom>
          </p:spPr>
        </p:pic>
        <p:pic>
          <p:nvPicPr>
            <p:cNvPr id="143" name="図 14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643" y="5118836"/>
              <a:ext cx="252000" cy="251998"/>
            </a:xfrm>
            <a:prstGeom prst="rect">
              <a:avLst/>
            </a:prstGeom>
          </p:spPr>
        </p:pic>
        <p:pic>
          <p:nvPicPr>
            <p:cNvPr id="144" name="図 1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9812" y="5118836"/>
              <a:ext cx="252000" cy="251998"/>
            </a:xfrm>
            <a:prstGeom prst="rect">
              <a:avLst/>
            </a:prstGeom>
          </p:spPr>
        </p:pic>
        <p:pic>
          <p:nvPicPr>
            <p:cNvPr id="145" name="図 14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727" y="4534145"/>
              <a:ext cx="252000" cy="251998"/>
            </a:xfrm>
            <a:prstGeom prst="rect">
              <a:avLst/>
            </a:prstGeom>
          </p:spPr>
        </p:pic>
        <p:pic>
          <p:nvPicPr>
            <p:cNvPr id="146" name="図 1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9811" y="4534145"/>
              <a:ext cx="252000" cy="251998"/>
            </a:xfrm>
            <a:prstGeom prst="rect">
              <a:avLst/>
            </a:prstGeom>
          </p:spPr>
        </p:pic>
        <p:sp>
          <p:nvSpPr>
            <p:cNvPr id="147" name="円形吹き出し 146"/>
            <p:cNvSpPr/>
            <p:nvPr/>
          </p:nvSpPr>
          <p:spPr>
            <a:xfrm>
              <a:off x="446427" y="4098839"/>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pic>
          <p:nvPicPr>
            <p:cNvPr id="151" name="図 15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08906" y="4183833"/>
              <a:ext cx="604692" cy="604692"/>
            </a:xfrm>
            <a:prstGeom prst="rect">
              <a:avLst/>
            </a:prstGeom>
          </p:spPr>
        </p:pic>
        <p:pic>
          <p:nvPicPr>
            <p:cNvPr id="153" name="図 152"/>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040380" y="4183833"/>
              <a:ext cx="761412" cy="604692"/>
            </a:xfrm>
            <a:prstGeom prst="rect">
              <a:avLst/>
            </a:prstGeom>
          </p:spPr>
        </p:pic>
        <p:pic>
          <p:nvPicPr>
            <p:cNvPr id="154" name="図 15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3824" y="4183833"/>
              <a:ext cx="604692" cy="604692"/>
            </a:xfrm>
            <a:prstGeom prst="rect">
              <a:avLst/>
            </a:prstGeom>
          </p:spPr>
        </p:pic>
        <p:pic>
          <p:nvPicPr>
            <p:cNvPr id="156" name="図 15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08906" y="4768524"/>
              <a:ext cx="604692" cy="604692"/>
            </a:xfrm>
            <a:prstGeom prst="rect">
              <a:avLst/>
            </a:prstGeom>
            <a:noFill/>
            <a:ln>
              <a:noFill/>
            </a:ln>
          </p:spPr>
        </p:pic>
        <p:pic>
          <p:nvPicPr>
            <p:cNvPr id="158" name="図 157"/>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040380" y="4768524"/>
              <a:ext cx="761412" cy="604692"/>
            </a:xfrm>
            <a:prstGeom prst="rect">
              <a:avLst/>
            </a:prstGeom>
          </p:spPr>
        </p:pic>
        <p:pic>
          <p:nvPicPr>
            <p:cNvPr id="159" name="図 15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3825" y="4768524"/>
              <a:ext cx="604692" cy="604692"/>
            </a:xfrm>
            <a:prstGeom prst="rect">
              <a:avLst/>
            </a:prstGeom>
          </p:spPr>
        </p:pic>
        <p:sp>
          <p:nvSpPr>
            <p:cNvPr id="204" name="右矢印 203"/>
            <p:cNvSpPr/>
            <p:nvPr/>
          </p:nvSpPr>
          <p:spPr>
            <a:xfrm rot="5400000">
              <a:off x="887095" y="3567000"/>
              <a:ext cx="780597" cy="189837"/>
            </a:xfrm>
            <a:prstGeom prst="rightArrow">
              <a:avLst>
                <a:gd name="adj1" fmla="val 50000"/>
                <a:gd name="adj2" fmla="val 86077"/>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5" name="テキスト ボックス 204"/>
            <p:cNvSpPr txBox="1"/>
            <p:nvPr/>
          </p:nvSpPr>
          <p:spPr>
            <a:xfrm>
              <a:off x="1715919" y="3243310"/>
              <a:ext cx="1223412" cy="523220"/>
            </a:xfrm>
            <a:prstGeom prst="rect">
              <a:avLst/>
            </a:prstGeom>
            <a:noFill/>
          </p:spPr>
          <p:txBody>
            <a:bodyPr wrap="none" rtlCol="0" anchor="ctr" anchorCtr="1">
              <a:spAutoFit/>
            </a:bodyPr>
            <a:lstStyle/>
            <a:p>
              <a:pPr algn="ctr"/>
              <a:r>
                <a:rPr lang="ja-JP" altLang="en-US"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追跡</a:t>
              </a:r>
              <a:endParaRPr lang="en-US" altLang="ja-JP"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（時間を考慮）</a:t>
              </a:r>
            </a:p>
          </p:txBody>
        </p:sp>
        <p:sp>
          <p:nvSpPr>
            <p:cNvPr id="206" name="円形吹き出し 205"/>
            <p:cNvSpPr/>
            <p:nvPr/>
          </p:nvSpPr>
          <p:spPr>
            <a:xfrm>
              <a:off x="2938944" y="4692927"/>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07" name="円形吹き出し 206"/>
            <p:cNvSpPr/>
            <p:nvPr/>
          </p:nvSpPr>
          <p:spPr>
            <a:xfrm>
              <a:off x="2938944" y="4098839"/>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08" name="円形吹き出し 207"/>
            <p:cNvSpPr/>
            <p:nvPr/>
          </p:nvSpPr>
          <p:spPr>
            <a:xfrm>
              <a:off x="446427"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grpSp>
      <p:grpSp>
        <p:nvGrpSpPr>
          <p:cNvPr id="4" name="グループ化 3"/>
          <p:cNvGrpSpPr/>
          <p:nvPr/>
        </p:nvGrpSpPr>
        <p:grpSpPr>
          <a:xfrm>
            <a:off x="88048" y="1516582"/>
            <a:ext cx="4325550" cy="1673642"/>
            <a:chOff x="88048" y="1516582"/>
            <a:chExt cx="4325550" cy="1673642"/>
          </a:xfrm>
        </p:grpSpPr>
        <p:pic>
          <p:nvPicPr>
            <p:cNvPr id="67" name="図 6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9963" y="1601576"/>
              <a:ext cx="604692" cy="604692"/>
            </a:xfrm>
            <a:prstGeom prst="rect">
              <a:avLst/>
            </a:prstGeom>
          </p:spPr>
        </p:pic>
        <p:pic>
          <p:nvPicPr>
            <p:cNvPr id="68" name="図 6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643" y="1951888"/>
              <a:ext cx="252000" cy="251998"/>
            </a:xfrm>
            <a:prstGeom prst="rect">
              <a:avLst/>
            </a:prstGeom>
          </p:spPr>
        </p:pic>
        <p:pic>
          <p:nvPicPr>
            <p:cNvPr id="69" name="図 6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5046" y="1601576"/>
              <a:ext cx="604694" cy="604692"/>
            </a:xfrm>
            <a:prstGeom prst="rect">
              <a:avLst/>
            </a:prstGeom>
          </p:spPr>
        </p:pic>
        <p:pic>
          <p:nvPicPr>
            <p:cNvPr id="72" name="図 7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0131" y="1601576"/>
              <a:ext cx="604692" cy="604692"/>
            </a:xfrm>
            <a:prstGeom prst="rect">
              <a:avLst/>
            </a:prstGeom>
          </p:spPr>
        </p:pic>
        <p:pic>
          <p:nvPicPr>
            <p:cNvPr id="73" name="図 72"/>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205436" y="1601576"/>
              <a:ext cx="763578" cy="604692"/>
            </a:xfrm>
            <a:prstGeom prst="rect">
              <a:avLst/>
            </a:prstGeom>
          </p:spPr>
        </p:pic>
        <p:pic>
          <p:nvPicPr>
            <p:cNvPr id="74" name="図 7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65214" y="1601576"/>
              <a:ext cx="604694" cy="604692"/>
            </a:xfrm>
            <a:prstGeom prst="rect">
              <a:avLst/>
            </a:prstGeom>
          </p:spPr>
        </p:pic>
        <p:pic>
          <p:nvPicPr>
            <p:cNvPr id="77" name="図 76"/>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205437" y="2186267"/>
              <a:ext cx="763576" cy="604692"/>
            </a:xfrm>
            <a:prstGeom prst="rect">
              <a:avLst/>
            </a:prstGeom>
          </p:spPr>
        </p:pic>
        <p:pic>
          <p:nvPicPr>
            <p:cNvPr id="78" name="図 7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4895" y="1951888"/>
              <a:ext cx="252000" cy="251998"/>
            </a:xfrm>
            <a:prstGeom prst="rect">
              <a:avLst/>
            </a:prstGeom>
          </p:spPr>
        </p:pic>
        <p:pic>
          <p:nvPicPr>
            <p:cNvPr id="80" name="図 79"/>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74559" y="1951888"/>
              <a:ext cx="252000" cy="251998"/>
            </a:xfrm>
            <a:prstGeom prst="rect">
              <a:avLst/>
            </a:prstGeom>
          </p:spPr>
        </p:pic>
        <p:pic>
          <p:nvPicPr>
            <p:cNvPr id="81" name="図 80"/>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74559" y="2536579"/>
              <a:ext cx="252000" cy="251998"/>
            </a:xfrm>
            <a:prstGeom prst="rect">
              <a:avLst/>
            </a:prstGeom>
          </p:spPr>
        </p:pic>
        <p:pic>
          <p:nvPicPr>
            <p:cNvPr id="82" name="図 8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65215" y="2186267"/>
              <a:ext cx="604694" cy="604692"/>
            </a:xfrm>
            <a:prstGeom prst="rect">
              <a:avLst/>
            </a:prstGeom>
          </p:spPr>
        </p:pic>
        <p:pic>
          <p:nvPicPr>
            <p:cNvPr id="84" name="図 8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754896" y="2536579"/>
              <a:ext cx="252000" cy="251998"/>
            </a:xfrm>
            <a:prstGeom prst="rect">
              <a:avLst/>
            </a:prstGeom>
          </p:spPr>
        </p:pic>
        <p:pic>
          <p:nvPicPr>
            <p:cNvPr id="89" name="図 8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29962" y="2186267"/>
              <a:ext cx="604692" cy="604692"/>
            </a:xfrm>
            <a:prstGeom prst="rect">
              <a:avLst/>
            </a:prstGeom>
          </p:spPr>
        </p:pic>
        <p:pic>
          <p:nvPicPr>
            <p:cNvPr id="90" name="図 8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5046" y="2186267"/>
              <a:ext cx="604692" cy="604692"/>
            </a:xfrm>
            <a:prstGeom prst="rect">
              <a:avLst/>
            </a:prstGeom>
          </p:spPr>
        </p:pic>
        <p:pic>
          <p:nvPicPr>
            <p:cNvPr id="95" name="図 9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727" y="2536579"/>
              <a:ext cx="252000" cy="251998"/>
            </a:xfrm>
            <a:prstGeom prst="rect">
              <a:avLst/>
            </a:prstGeom>
          </p:spPr>
        </p:pic>
        <p:pic>
          <p:nvPicPr>
            <p:cNvPr id="96" name="図 9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320130" y="2186267"/>
              <a:ext cx="604694" cy="604692"/>
            </a:xfrm>
            <a:prstGeom prst="rect">
              <a:avLst/>
            </a:prstGeom>
          </p:spPr>
        </p:pic>
        <p:sp>
          <p:nvSpPr>
            <p:cNvPr id="97" name="円形吹き出し 96"/>
            <p:cNvSpPr/>
            <p:nvPr/>
          </p:nvSpPr>
          <p:spPr>
            <a:xfrm>
              <a:off x="88048" y="1516582"/>
              <a:ext cx="480928" cy="227216"/>
            </a:xfrm>
            <a:prstGeom prst="wedgeEllipseCallout">
              <a:avLst>
                <a:gd name="adj1" fmla="val 42980"/>
                <a:gd name="adj2" fmla="val 52511"/>
              </a:avLst>
            </a:prstGeom>
            <a:solidFill>
              <a:schemeClr val="bg1"/>
            </a:solidFill>
            <a:ln w="6350">
              <a:solidFill>
                <a:schemeClr val="bg1">
                  <a:lumMod val="85000"/>
                </a:schemeClr>
              </a:solidFill>
            </a:ln>
          </p:spPr>
          <p:txBody>
            <a:bodyPr wrap="none" lIns="36000" tIns="0" rIns="36000" bIns="0" rtlCol="0" anchor="ctr" anchorCtr="1">
              <a:spAutoFit/>
            </a:bodyPr>
            <a:lstStyle/>
            <a:p>
              <a:pPr algn="ctr"/>
              <a:r>
                <a:rPr lang="ja-JP" altLang="en-US" sz="1050" dirty="0">
                  <a:solidFill>
                    <a:schemeClr val="bg1">
                      <a:lumMod val="85000"/>
                    </a:schemeClr>
                  </a:solidFill>
                  <a:latin typeface="Meiryo UI" panose="020B0604030504040204" pitchFamily="50" charset="-128"/>
                  <a:ea typeface="Meiryo UI" panose="020B0604030504040204" pitchFamily="50" charset="-128"/>
                  <a:cs typeface="Meiryo UI" panose="020B0604030504040204" pitchFamily="50" charset="-128"/>
                </a:rPr>
                <a:t>肥満</a:t>
              </a:r>
            </a:p>
          </p:txBody>
        </p:sp>
        <p:pic>
          <p:nvPicPr>
            <p:cNvPr id="98" name="図 9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19643" y="2536579"/>
              <a:ext cx="252000" cy="251998"/>
            </a:xfrm>
            <a:prstGeom prst="rect">
              <a:avLst/>
            </a:prstGeom>
          </p:spPr>
        </p:pic>
        <p:pic>
          <p:nvPicPr>
            <p:cNvPr id="99" name="図 9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9812" y="2536579"/>
              <a:ext cx="252000" cy="251998"/>
            </a:xfrm>
            <a:prstGeom prst="rect">
              <a:avLst/>
            </a:prstGeom>
          </p:spPr>
        </p:pic>
        <p:pic>
          <p:nvPicPr>
            <p:cNvPr id="100" name="図 9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4727" y="1951888"/>
              <a:ext cx="252000" cy="251998"/>
            </a:xfrm>
            <a:prstGeom prst="rect">
              <a:avLst/>
            </a:prstGeom>
          </p:spPr>
        </p:pic>
        <p:pic>
          <p:nvPicPr>
            <p:cNvPr id="101" name="図 10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09811" y="1951888"/>
              <a:ext cx="252000" cy="251998"/>
            </a:xfrm>
            <a:prstGeom prst="rect">
              <a:avLst/>
            </a:prstGeom>
          </p:spPr>
        </p:pic>
        <p:sp>
          <p:nvSpPr>
            <p:cNvPr id="102" name="円形吹き出し 101"/>
            <p:cNvSpPr/>
            <p:nvPr/>
          </p:nvSpPr>
          <p:spPr>
            <a:xfrm>
              <a:off x="2248288" y="2110670"/>
              <a:ext cx="480928" cy="227216"/>
            </a:xfrm>
            <a:prstGeom prst="wedgeEllipseCallout">
              <a:avLst>
                <a:gd name="adj1" fmla="val 42980"/>
                <a:gd name="adj2" fmla="val 52511"/>
              </a:avLst>
            </a:prstGeom>
            <a:solidFill>
              <a:schemeClr val="bg1"/>
            </a:solidFill>
            <a:ln w="6350">
              <a:solidFill>
                <a:schemeClr val="bg1">
                  <a:lumMod val="85000"/>
                </a:schemeClr>
              </a:solidFill>
            </a:ln>
          </p:spPr>
          <p:txBody>
            <a:bodyPr wrap="none" lIns="36000" tIns="0" rIns="36000" bIns="0" rtlCol="0" anchor="ctr" anchorCtr="1">
              <a:spAutoFit/>
            </a:bodyPr>
            <a:lstStyle/>
            <a:p>
              <a:pPr algn="ctr"/>
              <a:r>
                <a:rPr lang="ja-JP" altLang="en-US" sz="1050" dirty="0">
                  <a:solidFill>
                    <a:schemeClr val="bg1">
                      <a:lumMod val="85000"/>
                    </a:schemeClr>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03" name="テキスト ボックス 102"/>
            <p:cNvSpPr txBox="1"/>
            <p:nvPr/>
          </p:nvSpPr>
          <p:spPr>
            <a:xfrm>
              <a:off x="741028" y="2846980"/>
              <a:ext cx="1072730"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運動部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04" name="図 10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50975" y="2886253"/>
              <a:ext cx="252000" cy="251998"/>
            </a:xfrm>
            <a:prstGeom prst="rect">
              <a:avLst/>
            </a:prstGeom>
          </p:spPr>
        </p:pic>
        <p:sp>
          <p:nvSpPr>
            <p:cNvPr id="115" name="テキスト ボックス 114"/>
            <p:cNvSpPr txBox="1"/>
            <p:nvPr/>
          </p:nvSpPr>
          <p:spPr>
            <a:xfrm>
              <a:off x="2918384" y="2846980"/>
              <a:ext cx="1005403"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非運動部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16" name="図 115"/>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2349130" y="1601576"/>
              <a:ext cx="763576" cy="604692"/>
            </a:xfrm>
            <a:prstGeom prst="rect">
              <a:avLst/>
            </a:prstGeom>
          </p:spPr>
        </p:pic>
        <p:sp>
          <p:nvSpPr>
            <p:cNvPr id="122" name="円形吹き出し 121"/>
            <p:cNvSpPr/>
            <p:nvPr/>
          </p:nvSpPr>
          <p:spPr>
            <a:xfrm>
              <a:off x="88048" y="2101273"/>
              <a:ext cx="480928" cy="227216"/>
            </a:xfrm>
            <a:prstGeom prst="wedgeEllipseCallout">
              <a:avLst>
                <a:gd name="adj1" fmla="val 42980"/>
                <a:gd name="adj2" fmla="val 52511"/>
              </a:avLst>
            </a:prstGeom>
            <a:solidFill>
              <a:schemeClr val="bg1"/>
            </a:solidFill>
            <a:ln w="6350">
              <a:solidFill>
                <a:schemeClr val="bg1">
                  <a:lumMod val="85000"/>
                </a:schemeClr>
              </a:solidFill>
            </a:ln>
          </p:spPr>
          <p:txBody>
            <a:bodyPr wrap="none" lIns="36000" tIns="0" rIns="36000" bIns="0" rtlCol="0" anchor="ctr" anchorCtr="1">
              <a:spAutoFit/>
            </a:bodyPr>
            <a:lstStyle/>
            <a:p>
              <a:pPr algn="ctr"/>
              <a:r>
                <a:rPr lang="ja-JP" altLang="en-US" sz="1050" dirty="0">
                  <a:solidFill>
                    <a:schemeClr val="bg1">
                      <a:lumMod val="85000"/>
                    </a:schemeClr>
                  </a:solidFill>
                  <a:latin typeface="Meiryo UI" panose="020B0604030504040204" pitchFamily="50" charset="-128"/>
                  <a:ea typeface="Meiryo UI" panose="020B0604030504040204" pitchFamily="50" charset="-128"/>
                  <a:cs typeface="Meiryo UI" panose="020B0604030504040204" pitchFamily="50" charset="-128"/>
                </a:rPr>
                <a:t>肥満</a:t>
              </a:r>
            </a:p>
          </p:txBody>
        </p:sp>
        <p:pic>
          <p:nvPicPr>
            <p:cNvPr id="123" name="図 1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08906" y="1601576"/>
              <a:ext cx="604692" cy="604692"/>
            </a:xfrm>
            <a:prstGeom prst="rect">
              <a:avLst/>
            </a:prstGeom>
          </p:spPr>
        </p:pic>
        <p:pic>
          <p:nvPicPr>
            <p:cNvPr id="124" name="図 123"/>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2694213" y="1601576"/>
              <a:ext cx="763578" cy="604692"/>
            </a:xfrm>
            <a:prstGeom prst="rect">
              <a:avLst/>
            </a:prstGeom>
          </p:spPr>
        </p:pic>
        <p:pic>
          <p:nvPicPr>
            <p:cNvPr id="125" name="図 12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18740" y="1601576"/>
              <a:ext cx="604692" cy="604692"/>
            </a:xfrm>
            <a:prstGeom prst="rect">
              <a:avLst/>
            </a:prstGeom>
          </p:spPr>
        </p:pic>
        <p:pic>
          <p:nvPicPr>
            <p:cNvPr id="127" name="図 12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3824" y="1601576"/>
              <a:ext cx="604692" cy="604692"/>
            </a:xfrm>
            <a:prstGeom prst="rect">
              <a:avLst/>
            </a:prstGeom>
          </p:spPr>
        </p:pic>
        <p:pic>
          <p:nvPicPr>
            <p:cNvPr id="128" name="図 127"/>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2349131" y="2186267"/>
              <a:ext cx="763576" cy="604692"/>
            </a:xfrm>
            <a:prstGeom prst="rect">
              <a:avLst/>
            </a:prstGeom>
          </p:spPr>
        </p:pic>
        <p:pic>
          <p:nvPicPr>
            <p:cNvPr id="129" name="図 12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08906" y="2186267"/>
              <a:ext cx="604692" cy="604692"/>
            </a:xfrm>
            <a:prstGeom prst="rect">
              <a:avLst/>
            </a:prstGeom>
            <a:noFill/>
            <a:ln>
              <a:noFill/>
            </a:ln>
          </p:spPr>
        </p:pic>
        <p:pic>
          <p:nvPicPr>
            <p:cNvPr id="131" name="図 130"/>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a:off x="2694214" y="2186267"/>
              <a:ext cx="763576" cy="604692"/>
            </a:xfrm>
            <a:prstGeom prst="rect">
              <a:avLst/>
            </a:prstGeom>
          </p:spPr>
        </p:pic>
        <p:pic>
          <p:nvPicPr>
            <p:cNvPr id="132" name="図 1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118740" y="2186267"/>
              <a:ext cx="604692" cy="604692"/>
            </a:xfrm>
            <a:prstGeom prst="rect">
              <a:avLst/>
            </a:prstGeom>
          </p:spPr>
        </p:pic>
        <p:pic>
          <p:nvPicPr>
            <p:cNvPr id="142" name="図 14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3825" y="2186267"/>
              <a:ext cx="604692" cy="604692"/>
            </a:xfrm>
            <a:prstGeom prst="rect">
              <a:avLst/>
            </a:prstGeom>
          </p:spPr>
        </p:pic>
        <p:sp>
          <p:nvSpPr>
            <p:cNvPr id="148" name="円形吹き出し 147"/>
            <p:cNvSpPr/>
            <p:nvPr/>
          </p:nvSpPr>
          <p:spPr>
            <a:xfrm>
              <a:off x="2626311" y="2110670"/>
              <a:ext cx="480928" cy="227216"/>
            </a:xfrm>
            <a:prstGeom prst="wedgeEllipseCallout">
              <a:avLst>
                <a:gd name="adj1" fmla="val 42980"/>
                <a:gd name="adj2" fmla="val 52511"/>
              </a:avLst>
            </a:prstGeom>
            <a:solidFill>
              <a:schemeClr val="bg1"/>
            </a:solidFill>
            <a:ln w="6350">
              <a:solidFill>
                <a:schemeClr val="bg1">
                  <a:lumMod val="85000"/>
                </a:schemeClr>
              </a:solidFill>
            </a:ln>
          </p:spPr>
          <p:txBody>
            <a:bodyPr wrap="none" lIns="36000" tIns="0" rIns="36000" bIns="0" rtlCol="0" anchor="ctr" anchorCtr="1">
              <a:spAutoFit/>
            </a:bodyPr>
            <a:lstStyle/>
            <a:p>
              <a:pPr algn="ctr"/>
              <a:r>
                <a:rPr lang="ja-JP" altLang="en-US" sz="1050" dirty="0">
                  <a:solidFill>
                    <a:schemeClr val="bg1">
                      <a:lumMod val="85000"/>
                    </a:schemeClr>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49" name="円形吹き出し 148"/>
            <p:cNvSpPr/>
            <p:nvPr/>
          </p:nvSpPr>
          <p:spPr>
            <a:xfrm>
              <a:off x="2248288" y="1516582"/>
              <a:ext cx="480928" cy="227216"/>
            </a:xfrm>
            <a:prstGeom prst="wedgeEllipseCallout">
              <a:avLst>
                <a:gd name="adj1" fmla="val 42980"/>
                <a:gd name="adj2" fmla="val 52511"/>
              </a:avLst>
            </a:prstGeom>
            <a:solidFill>
              <a:schemeClr val="bg1"/>
            </a:solidFill>
            <a:ln w="6350">
              <a:solidFill>
                <a:schemeClr val="bg1">
                  <a:lumMod val="85000"/>
                </a:schemeClr>
              </a:solidFill>
            </a:ln>
          </p:spPr>
          <p:txBody>
            <a:bodyPr wrap="none" lIns="36000" tIns="0" rIns="36000" bIns="0" rtlCol="0" anchor="ctr" anchorCtr="1">
              <a:spAutoFit/>
            </a:bodyPr>
            <a:lstStyle/>
            <a:p>
              <a:pPr algn="ctr"/>
              <a:r>
                <a:rPr lang="ja-JP" altLang="en-US" sz="1050" dirty="0">
                  <a:solidFill>
                    <a:schemeClr val="bg1">
                      <a:lumMod val="85000"/>
                    </a:schemeClr>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50" name="円形吹き出し 149"/>
            <p:cNvSpPr/>
            <p:nvPr/>
          </p:nvSpPr>
          <p:spPr>
            <a:xfrm>
              <a:off x="2636039" y="1516582"/>
              <a:ext cx="480928" cy="227216"/>
            </a:xfrm>
            <a:prstGeom prst="wedgeEllipseCallout">
              <a:avLst>
                <a:gd name="adj1" fmla="val 42980"/>
                <a:gd name="adj2" fmla="val 52511"/>
              </a:avLst>
            </a:prstGeom>
            <a:solidFill>
              <a:schemeClr val="bg1"/>
            </a:solidFill>
            <a:ln w="6350">
              <a:solidFill>
                <a:schemeClr val="bg1">
                  <a:lumMod val="85000"/>
                </a:schemeClr>
              </a:solidFill>
            </a:ln>
          </p:spPr>
          <p:txBody>
            <a:bodyPr wrap="none" lIns="36000" tIns="0" rIns="36000" bIns="0" rtlCol="0" anchor="ctr" anchorCtr="1">
              <a:spAutoFit/>
            </a:bodyPr>
            <a:lstStyle/>
            <a:p>
              <a:pPr algn="ctr"/>
              <a:r>
                <a:rPr lang="ja-JP" altLang="en-US" sz="1050" dirty="0">
                  <a:solidFill>
                    <a:schemeClr val="bg1">
                      <a:lumMod val="85000"/>
                    </a:schemeClr>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52" name="テキスト ボックス 151"/>
            <p:cNvSpPr txBox="1"/>
            <p:nvPr/>
          </p:nvSpPr>
          <p:spPr>
            <a:xfrm>
              <a:off x="2034890" y="2851670"/>
              <a:ext cx="595035"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入学</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grpSp>
    </p:spTree>
    <p:extLst>
      <p:ext uri="{BB962C8B-B14F-4D97-AF65-F5344CB8AC3E}">
        <p14:creationId xmlns:p14="http://schemas.microsoft.com/office/powerpoint/2010/main" val="3475063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up)">
                                      <p:cBhvr>
                                        <p:cTn id="12" dur="500"/>
                                        <p:tgtEl>
                                          <p:spTgt spid="6">
                                            <p:txEl>
                                              <p:pRg st="0" end="0"/>
                                            </p:txEl>
                                          </p:spTgt>
                                        </p:tgtEl>
                                      </p:cBhvr>
                                    </p:animEffect>
                                  </p:childTnLst>
                                </p:cTn>
                              </p:par>
                              <p:par>
                                <p:cTn id="13" presetID="22" presetClass="entr" presetSubtype="1"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up)">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wipe(left)">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1" fill="hold" nodeType="click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ipe(up)">
                                      <p:cBhvr>
                                        <p:cTn id="25" dur="500"/>
                                        <p:tgtEl>
                                          <p:spTgt spid="5"/>
                                        </p:tgtEl>
                                      </p:cBhvr>
                                    </p:animEffect>
                                  </p:childTnLst>
                                </p:cTn>
                              </p:par>
                            </p:childTnLst>
                          </p:cTn>
                        </p:par>
                        <p:par>
                          <p:cTn id="26" fill="hold">
                            <p:stCondLst>
                              <p:cond delay="500"/>
                            </p:stCondLst>
                            <p:childTnLst>
                              <p:par>
                                <p:cTn id="27" presetID="22" presetClass="entr" presetSubtype="1" fill="hold" nodeType="afterEffect">
                                  <p:stCondLst>
                                    <p:cond delay="0"/>
                                  </p:stCondLst>
                                  <p:childTnLst>
                                    <p:set>
                                      <p:cBhvr>
                                        <p:cTn id="28" dur="1" fill="hold">
                                          <p:stCondLst>
                                            <p:cond delay="0"/>
                                          </p:stCondLst>
                                        </p:cTn>
                                        <p:tgtEl>
                                          <p:spTgt spid="140">
                                            <p:txEl>
                                              <p:pRg st="0" end="0"/>
                                            </p:txEl>
                                          </p:spTgt>
                                        </p:tgtEl>
                                        <p:attrNameLst>
                                          <p:attrName>style.visibility</p:attrName>
                                        </p:attrNameLst>
                                      </p:cBhvr>
                                      <p:to>
                                        <p:strVal val="visible"/>
                                      </p:to>
                                    </p:set>
                                    <p:animEffect transition="in" filter="wipe(up)">
                                      <p:cBhvr>
                                        <p:cTn id="29" dur="500"/>
                                        <p:tgtEl>
                                          <p:spTgt spid="140">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Effect transition="in" filter="wipe(left)">
                                      <p:cBhvr>
                                        <p:cTn id="34" dur="500"/>
                                        <p:tgtEl>
                                          <p:spTgt spid="3">
                                            <p:txEl>
                                              <p:pRg st="6" end="6"/>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wipe(left)">
                                      <p:cBhvr>
                                        <p:cTn id="39" dur="500"/>
                                        <p:tgtEl>
                                          <p:spTgt spid="3">
                                            <p:txEl>
                                              <p:pRg st="7" end="7"/>
                                            </p:txEl>
                                          </p:spTgt>
                                        </p:tgtEl>
                                      </p:cBhvr>
                                    </p:animEffect>
                                  </p:childTnLst>
                                </p:cTn>
                              </p:par>
                              <p:par>
                                <p:cTn id="40" presetID="22" presetClass="entr" presetSubtype="8" fill="hold" nodeType="with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wipe(left)">
                                      <p:cBhvr>
                                        <p:cTn id="42"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症例対照研究｜</a:t>
            </a:r>
            <a:r>
              <a:rPr kumimoji="1" lang="ja-JP" altLang="en-US" sz="2400" dirty="0"/>
              <a:t>時間的順序</a:t>
            </a:r>
            <a:r>
              <a:rPr kumimoji="1" lang="ja-JP" altLang="en-US" sz="2000" dirty="0"/>
              <a:t>を</a:t>
            </a:r>
            <a:r>
              <a:rPr kumimoji="1" lang="ja-JP" altLang="en-US" sz="2400" dirty="0"/>
              <a:t>考慮</a:t>
            </a:r>
            <a:r>
              <a:rPr kumimoji="1" lang="ja-JP" altLang="en-US" sz="2000" dirty="0"/>
              <a:t>した別の方法</a:t>
            </a:r>
            <a:endParaRPr kumimoji="1" lang="ja-JP" altLang="en-US" dirty="0"/>
          </a:p>
        </p:txBody>
      </p:sp>
      <p:sp>
        <p:nvSpPr>
          <p:cNvPr id="3" name="コンテンツ プレースホルダー 2"/>
          <p:cNvSpPr>
            <a:spLocks noGrp="1"/>
          </p:cNvSpPr>
          <p:nvPr>
            <p:ph sz="quarter" idx="11"/>
          </p:nvPr>
        </p:nvSpPr>
        <p:spPr>
          <a:xfrm>
            <a:off x="4644008" y="908050"/>
            <a:ext cx="4378772" cy="5401270"/>
          </a:xfrm>
        </p:spPr>
        <p:txBody>
          <a:bodyPr/>
          <a:lstStyle/>
          <a:p>
            <a:r>
              <a:rPr kumimoji="1" lang="ja-JP" altLang="en-US" dirty="0"/>
              <a:t>別な方法でも時間的順序は確認</a:t>
            </a:r>
            <a:r>
              <a:rPr kumimoji="1" lang="en-US" altLang="ja-JP" dirty="0"/>
              <a:t/>
            </a:r>
            <a:br>
              <a:rPr kumimoji="1" lang="en-US" altLang="ja-JP" dirty="0"/>
            </a:br>
            <a:r>
              <a:rPr kumimoji="1" lang="ja-JP" altLang="en-US" dirty="0"/>
              <a:t>できます。</a:t>
            </a:r>
            <a:endParaRPr kumimoji="1" lang="en-US" altLang="ja-JP" dirty="0"/>
          </a:p>
          <a:p>
            <a:endParaRPr kumimoji="1" lang="en-US" altLang="ja-JP" dirty="0" smtClean="0"/>
          </a:p>
          <a:p>
            <a:endParaRPr kumimoji="1" lang="en-US" altLang="ja-JP" dirty="0" smtClean="0"/>
          </a:p>
          <a:p>
            <a:r>
              <a:rPr kumimoji="1" lang="ja-JP" altLang="en-US" dirty="0" smtClean="0"/>
              <a:t>これは </a:t>
            </a:r>
            <a:r>
              <a:rPr kumimoji="1" lang="ja-JP" altLang="en-US" b="1" dirty="0" smtClean="0">
                <a:solidFill>
                  <a:srgbClr val="E03C64"/>
                </a:solidFill>
              </a:rPr>
              <a:t>症例対照研究</a:t>
            </a:r>
            <a:r>
              <a:rPr kumimoji="1" lang="ja-JP" altLang="en-US" dirty="0" smtClean="0"/>
              <a:t> と呼ばれます。</a:t>
            </a:r>
            <a:endParaRPr kumimoji="1" lang="en-US" altLang="ja-JP" dirty="0" smtClean="0"/>
          </a:p>
          <a:p>
            <a:endParaRPr lang="en-US" altLang="ja-JP" dirty="0" smtClean="0"/>
          </a:p>
          <a:p>
            <a:endParaRPr lang="en-US" altLang="ja-JP" dirty="0" smtClean="0"/>
          </a:p>
          <a:p>
            <a:r>
              <a:rPr lang="ja-JP" altLang="en-US" dirty="0" smtClean="0"/>
              <a:t>それぞれの群の過去</a:t>
            </a:r>
            <a:r>
              <a:rPr lang="ja-JP" altLang="en-US" dirty="0"/>
              <a:t>の運動部へ</a:t>
            </a:r>
            <a:r>
              <a:rPr lang="ja-JP" altLang="en-US" dirty="0" smtClean="0"/>
              <a:t>の</a:t>
            </a:r>
            <a:r>
              <a:rPr lang="en-US" altLang="ja-JP" dirty="0" smtClean="0"/>
              <a:t/>
            </a:r>
            <a:br>
              <a:rPr lang="en-US" altLang="ja-JP" dirty="0" smtClean="0"/>
            </a:br>
            <a:r>
              <a:rPr lang="ja-JP" altLang="en-US" dirty="0" smtClean="0"/>
              <a:t>所属</a:t>
            </a:r>
            <a:r>
              <a:rPr lang="ja-JP" altLang="en-US" dirty="0"/>
              <a:t>割合に違いがありそう</a:t>
            </a:r>
            <a:r>
              <a:rPr lang="ja-JP" altLang="en-US" dirty="0" smtClean="0"/>
              <a:t>です。</a:t>
            </a:r>
            <a:endParaRPr lang="en-US" altLang="ja-JP" dirty="0"/>
          </a:p>
          <a:p>
            <a:pPr lvl="2"/>
            <a:r>
              <a:rPr lang="ja-JP" altLang="en-US" dirty="0"/>
              <a:t>肥満群：</a:t>
            </a:r>
            <a:r>
              <a:rPr lang="en-US" altLang="ja-JP" dirty="0"/>
              <a:t>2</a:t>
            </a:r>
            <a:r>
              <a:rPr lang="ja-JP" altLang="en-US" dirty="0"/>
              <a:t>名 </a:t>
            </a:r>
            <a:r>
              <a:rPr lang="en-US" altLang="ja-JP" dirty="0"/>
              <a:t>÷ 10</a:t>
            </a:r>
            <a:r>
              <a:rPr lang="ja-JP" altLang="en-US" dirty="0"/>
              <a:t>名 ＝ </a:t>
            </a:r>
            <a:r>
              <a:rPr lang="en-US" altLang="ja-JP" dirty="0"/>
              <a:t>20%</a:t>
            </a:r>
          </a:p>
          <a:p>
            <a:pPr lvl="2"/>
            <a:r>
              <a:rPr lang="ja-JP" altLang="en-US" dirty="0"/>
              <a:t>肥満ではない群：</a:t>
            </a:r>
            <a:r>
              <a:rPr lang="en-US" altLang="ja-JP" dirty="0"/>
              <a:t>6</a:t>
            </a:r>
            <a:r>
              <a:rPr lang="ja-JP" altLang="en-US" dirty="0"/>
              <a:t>名 </a:t>
            </a:r>
            <a:r>
              <a:rPr lang="en-US" altLang="ja-JP" dirty="0"/>
              <a:t>÷ 10</a:t>
            </a:r>
            <a:r>
              <a:rPr lang="ja-JP" altLang="en-US" dirty="0"/>
              <a:t>名 </a:t>
            </a:r>
            <a:r>
              <a:rPr lang="en-US" altLang="ja-JP" dirty="0"/>
              <a:t>= 60%</a:t>
            </a:r>
            <a:endParaRPr lang="ja-JP" altLang="en-US" dirty="0"/>
          </a:p>
          <a:p>
            <a:endParaRPr lang="en-US" altLang="ja-JP" dirty="0"/>
          </a:p>
          <a:p>
            <a:endParaRPr kumimoji="1" lang="en-US" altLang="ja-JP" dirty="0">
              <a:solidFill>
                <a:schemeClr val="accent1"/>
              </a:solidFill>
            </a:endParaRPr>
          </a:p>
          <a:p>
            <a:r>
              <a:rPr kumimoji="1" lang="ja-JP" altLang="en-US" dirty="0" smtClean="0">
                <a:solidFill>
                  <a:schemeClr val="accent1"/>
                </a:solidFill>
              </a:rPr>
              <a:t>現在の特徴の違いは、過去の状況が違っているため</a:t>
            </a:r>
            <a:r>
              <a:rPr kumimoji="1" lang="ja-JP" altLang="en-US" dirty="0" smtClean="0"/>
              <a:t>と考えるわけです。</a:t>
            </a:r>
            <a:endParaRPr kumimoji="1" lang="en-US" altLang="ja-JP" dirty="0" smtClean="0"/>
          </a:p>
        </p:txBody>
      </p:sp>
      <p:sp>
        <p:nvSpPr>
          <p:cNvPr id="6" name="正方形/長方形 5"/>
          <p:cNvSpPr/>
          <p:nvPr/>
        </p:nvSpPr>
        <p:spPr>
          <a:xfrm>
            <a:off x="251520" y="984001"/>
            <a:ext cx="4162078" cy="523220"/>
          </a:xfrm>
          <a:prstGeom prst="rect">
            <a:avLst/>
          </a:prstGeom>
        </p:spPr>
        <p:txBody>
          <a:bodyPr wrap="square">
            <a:spAutoFit/>
          </a:bodyPr>
          <a:lstStyle/>
          <a:p>
            <a:pPr marL="223838" indent="-223838">
              <a:buFont typeface="+mj-ea"/>
              <a:buAutoNum type="circleNumDbPlain" startAt="2"/>
            </a:pPr>
            <a:r>
              <a:rPr lang="en-US" altLang="ja-JP" sz="1400" dirty="0" smtClean="0"/>
              <a:t>3</a:t>
            </a:r>
            <a:r>
              <a:rPr lang="ja-JP" altLang="en-US" sz="1400" dirty="0"/>
              <a:t>年間で</a:t>
            </a:r>
            <a:r>
              <a:rPr lang="ja-JP" altLang="en-US" sz="1400" dirty="0">
                <a:solidFill>
                  <a:srgbClr val="E03C64"/>
                </a:solidFill>
              </a:rPr>
              <a:t>運動部に所属していた割合</a:t>
            </a:r>
            <a:r>
              <a:rPr lang="ja-JP" altLang="en-US" sz="1400" dirty="0"/>
              <a:t>を肥満群と肥満ではない群で比べます。</a:t>
            </a:r>
          </a:p>
        </p:txBody>
      </p:sp>
      <p:sp>
        <p:nvSpPr>
          <p:cNvPr id="140" name="正方形/長方形 139"/>
          <p:cNvSpPr/>
          <p:nvPr/>
        </p:nvSpPr>
        <p:spPr>
          <a:xfrm>
            <a:off x="251520" y="5887000"/>
            <a:ext cx="4083132" cy="307777"/>
          </a:xfrm>
          <a:prstGeom prst="rect">
            <a:avLst/>
          </a:prstGeom>
        </p:spPr>
        <p:txBody>
          <a:bodyPr wrap="square">
            <a:spAutoFit/>
          </a:bodyPr>
          <a:lstStyle/>
          <a:p>
            <a:pPr marL="223838" indent="-223838">
              <a:buClr>
                <a:schemeClr val="tx1"/>
              </a:buClr>
              <a:buFont typeface="+mj-ea"/>
              <a:buAutoNum type="circleNumDbPlain"/>
            </a:pPr>
            <a:r>
              <a:rPr lang="ja-JP" altLang="en-US" sz="1400" dirty="0"/>
              <a:t>例えば、</a:t>
            </a:r>
            <a:r>
              <a:rPr lang="ja-JP" altLang="en-US" sz="1400" dirty="0">
                <a:solidFill>
                  <a:srgbClr val="E03C64"/>
                </a:solidFill>
              </a:rPr>
              <a:t>現在の体型によって</a:t>
            </a:r>
            <a:r>
              <a:rPr lang="ja-JP" altLang="en-US" sz="1400" dirty="0"/>
              <a:t>学生を分けます。</a:t>
            </a:r>
          </a:p>
        </p:txBody>
      </p:sp>
      <p:sp>
        <p:nvSpPr>
          <p:cNvPr id="152" name="テキスト ボックス 151"/>
          <p:cNvSpPr txBox="1"/>
          <p:nvPr/>
        </p:nvSpPr>
        <p:spPr>
          <a:xfrm>
            <a:off x="1970767" y="2851670"/>
            <a:ext cx="723275" cy="338554"/>
          </a:xfrm>
          <a:prstGeom prst="rect">
            <a:avLst/>
          </a:prstGeom>
          <a:noFill/>
        </p:spPr>
        <p:txBody>
          <a:bodyPr wrap="none" rtlCol="0" anchor="ctr" anchorCtr="0">
            <a:spAutoFit/>
          </a:bodyPr>
          <a:lstStyle/>
          <a:p>
            <a:pPr algn="ctr"/>
            <a:r>
              <a:rPr lang="en-US" altLang="ja-JP" sz="16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年間</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テキスト ボックス 154"/>
          <p:cNvSpPr txBox="1"/>
          <p:nvPr/>
        </p:nvSpPr>
        <p:spPr>
          <a:xfrm>
            <a:off x="2034890" y="3819616"/>
            <a:ext cx="595035"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卒業</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右矢印 156"/>
          <p:cNvSpPr/>
          <p:nvPr/>
        </p:nvSpPr>
        <p:spPr>
          <a:xfrm rot="16200000" flipV="1">
            <a:off x="3030786" y="3392478"/>
            <a:ext cx="780597" cy="189837"/>
          </a:xfrm>
          <a:prstGeom prst="rightArrow">
            <a:avLst>
              <a:gd name="adj1" fmla="val 50000"/>
              <a:gd name="adj2" fmla="val 86077"/>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7" name="右矢印 196"/>
          <p:cNvSpPr/>
          <p:nvPr/>
        </p:nvSpPr>
        <p:spPr>
          <a:xfrm rot="16200000" flipV="1">
            <a:off x="926428" y="3384587"/>
            <a:ext cx="780597" cy="189837"/>
          </a:xfrm>
          <a:prstGeom prst="rightArrow">
            <a:avLst>
              <a:gd name="adj1" fmla="val 50000"/>
              <a:gd name="adj2" fmla="val 86077"/>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8" name="テキスト ボックス 197"/>
          <p:cNvSpPr txBox="1"/>
          <p:nvPr/>
        </p:nvSpPr>
        <p:spPr>
          <a:xfrm>
            <a:off x="1715919" y="3243310"/>
            <a:ext cx="1223412" cy="523220"/>
          </a:xfrm>
          <a:prstGeom prst="rect">
            <a:avLst/>
          </a:prstGeom>
          <a:noFill/>
        </p:spPr>
        <p:txBody>
          <a:bodyPr wrap="none" rtlCol="0" anchor="ctr" anchorCtr="1">
            <a:spAutoFit/>
          </a:bodyPr>
          <a:lstStyle/>
          <a:p>
            <a:pPr algn="ctr"/>
            <a:r>
              <a:rPr lang="ja-JP" altLang="en-US"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時間を遡る</a:t>
            </a:r>
            <a:endParaRPr lang="en-US" altLang="ja-JP"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（時間を考慮）</a:t>
            </a:r>
          </a:p>
        </p:txBody>
      </p:sp>
      <p:grpSp>
        <p:nvGrpSpPr>
          <p:cNvPr id="4" name="グループ化 3"/>
          <p:cNvGrpSpPr/>
          <p:nvPr/>
        </p:nvGrpSpPr>
        <p:grpSpPr>
          <a:xfrm>
            <a:off x="88048" y="4098839"/>
            <a:ext cx="4325550" cy="1724720"/>
            <a:chOff x="88048" y="4098839"/>
            <a:chExt cx="4325550" cy="1724720"/>
          </a:xfrm>
        </p:grpSpPr>
        <p:pic>
          <p:nvPicPr>
            <p:cNvPr id="164" name="図 163"/>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05740" y="4183833"/>
              <a:ext cx="762970" cy="604692"/>
            </a:xfrm>
            <a:prstGeom prst="rect">
              <a:avLst/>
            </a:prstGeom>
          </p:spPr>
        </p:pic>
        <p:sp>
          <p:nvSpPr>
            <p:cNvPr id="138" name="テキスト ボックス 137"/>
            <p:cNvSpPr txBox="1"/>
            <p:nvPr/>
          </p:nvSpPr>
          <p:spPr>
            <a:xfrm>
              <a:off x="925082" y="5423449"/>
              <a:ext cx="697627"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a:t>
              </a:r>
              <a:endParaRPr lang="en-US" altLang="ja-JP"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9" name="テキスト ボックス 138"/>
            <p:cNvSpPr txBox="1"/>
            <p:nvPr/>
          </p:nvSpPr>
          <p:spPr>
            <a:xfrm>
              <a:off x="2628581" y="5423449"/>
              <a:ext cx="1608133"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肥満ではない</a:t>
              </a:r>
              <a:endParaRPr lang="en-US" altLang="ja-JP"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60" name="図 159"/>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550825" y="4183833"/>
              <a:ext cx="762968" cy="604692"/>
            </a:xfrm>
            <a:prstGeom prst="rect">
              <a:avLst/>
            </a:prstGeom>
          </p:spPr>
        </p:pic>
        <p:pic>
          <p:nvPicPr>
            <p:cNvPr id="162" name="図 161"/>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895908" y="4183833"/>
              <a:ext cx="762970" cy="604692"/>
            </a:xfrm>
            <a:prstGeom prst="rect">
              <a:avLst/>
            </a:prstGeom>
          </p:spPr>
        </p:pic>
        <p:pic>
          <p:nvPicPr>
            <p:cNvPr id="163" name="図 162"/>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240993" y="4183833"/>
              <a:ext cx="762968" cy="604692"/>
            </a:xfrm>
            <a:prstGeom prst="rect">
              <a:avLst/>
            </a:prstGeom>
          </p:spPr>
        </p:pic>
        <p:pic>
          <p:nvPicPr>
            <p:cNvPr id="165" name="図 164"/>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86076" y="4183833"/>
              <a:ext cx="762970" cy="604692"/>
            </a:xfrm>
            <a:prstGeom prst="rect">
              <a:avLst/>
            </a:prstGeom>
          </p:spPr>
        </p:pic>
        <p:pic>
          <p:nvPicPr>
            <p:cNvPr id="166" name="図 165"/>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05741" y="4768524"/>
              <a:ext cx="762968" cy="604692"/>
            </a:xfrm>
            <a:prstGeom prst="rect">
              <a:avLst/>
            </a:prstGeom>
          </p:spPr>
        </p:pic>
        <p:pic>
          <p:nvPicPr>
            <p:cNvPr id="170" name="図 169"/>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86077" y="4768524"/>
              <a:ext cx="762970" cy="604692"/>
            </a:xfrm>
            <a:prstGeom prst="rect">
              <a:avLst/>
            </a:prstGeom>
          </p:spPr>
        </p:pic>
        <p:pic>
          <p:nvPicPr>
            <p:cNvPr id="172" name="図 171"/>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550824" y="4768524"/>
              <a:ext cx="762968" cy="604692"/>
            </a:xfrm>
            <a:prstGeom prst="rect">
              <a:avLst/>
            </a:prstGeom>
          </p:spPr>
        </p:pic>
        <p:pic>
          <p:nvPicPr>
            <p:cNvPr id="173" name="図 172"/>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895908" y="4768524"/>
              <a:ext cx="762968" cy="604692"/>
            </a:xfrm>
            <a:prstGeom prst="rect">
              <a:avLst/>
            </a:prstGeom>
          </p:spPr>
        </p:pic>
        <p:pic>
          <p:nvPicPr>
            <p:cNvPr id="175" name="図 174"/>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240992" y="4768524"/>
              <a:ext cx="762970" cy="604692"/>
            </a:xfrm>
            <a:prstGeom prst="rect">
              <a:avLst/>
            </a:prstGeom>
          </p:spPr>
        </p:pic>
        <p:sp>
          <p:nvSpPr>
            <p:cNvPr id="176" name="円形吹き出し 175"/>
            <p:cNvSpPr/>
            <p:nvPr/>
          </p:nvSpPr>
          <p:spPr>
            <a:xfrm>
              <a:off x="88048" y="4098839"/>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pic>
          <p:nvPicPr>
            <p:cNvPr id="183" name="図 18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8572" y="4183833"/>
              <a:ext cx="604692" cy="604692"/>
            </a:xfrm>
            <a:prstGeom prst="rect">
              <a:avLst/>
            </a:prstGeom>
          </p:spPr>
        </p:pic>
        <p:sp>
          <p:nvSpPr>
            <p:cNvPr id="184" name="円形吹き出し 183"/>
            <p:cNvSpPr/>
            <p:nvPr/>
          </p:nvSpPr>
          <p:spPr>
            <a:xfrm>
              <a:off x="88048"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pic>
          <p:nvPicPr>
            <p:cNvPr id="185" name="図 18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8906" y="4183833"/>
              <a:ext cx="604692" cy="604692"/>
            </a:xfrm>
            <a:prstGeom prst="rect">
              <a:avLst/>
            </a:prstGeom>
          </p:spPr>
        </p:pic>
        <p:pic>
          <p:nvPicPr>
            <p:cNvPr id="186" name="図 18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3655" y="4183833"/>
              <a:ext cx="604694" cy="604692"/>
            </a:xfrm>
            <a:prstGeom prst="rect">
              <a:avLst/>
            </a:prstGeom>
          </p:spPr>
        </p:pic>
        <p:pic>
          <p:nvPicPr>
            <p:cNvPr id="187" name="図 18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18740" y="4183833"/>
              <a:ext cx="604692" cy="604692"/>
            </a:xfrm>
            <a:prstGeom prst="rect">
              <a:avLst/>
            </a:prstGeom>
          </p:spPr>
        </p:pic>
        <p:pic>
          <p:nvPicPr>
            <p:cNvPr id="188" name="図 18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3824" y="4183833"/>
              <a:ext cx="604692" cy="604692"/>
            </a:xfrm>
            <a:prstGeom prst="rect">
              <a:avLst/>
            </a:prstGeom>
          </p:spPr>
        </p:pic>
        <p:pic>
          <p:nvPicPr>
            <p:cNvPr id="189" name="図 18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8573" y="4768524"/>
              <a:ext cx="604692" cy="604692"/>
            </a:xfrm>
            <a:prstGeom prst="rect">
              <a:avLst/>
            </a:prstGeom>
          </p:spPr>
        </p:pic>
        <p:pic>
          <p:nvPicPr>
            <p:cNvPr id="190" name="図 18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8906" y="4768524"/>
              <a:ext cx="604692" cy="604692"/>
            </a:xfrm>
            <a:prstGeom prst="rect">
              <a:avLst/>
            </a:prstGeom>
            <a:noFill/>
            <a:ln>
              <a:noFill/>
            </a:ln>
          </p:spPr>
        </p:pic>
        <p:pic>
          <p:nvPicPr>
            <p:cNvPr id="191" name="図 19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3656" y="4768524"/>
              <a:ext cx="604692" cy="604692"/>
            </a:xfrm>
            <a:prstGeom prst="rect">
              <a:avLst/>
            </a:prstGeom>
          </p:spPr>
        </p:pic>
        <p:pic>
          <p:nvPicPr>
            <p:cNvPr id="192" name="図 19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18740" y="4768524"/>
              <a:ext cx="604692" cy="604692"/>
            </a:xfrm>
            <a:prstGeom prst="rect">
              <a:avLst/>
            </a:prstGeom>
          </p:spPr>
        </p:pic>
        <p:pic>
          <p:nvPicPr>
            <p:cNvPr id="193" name="図 19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3825" y="4768524"/>
              <a:ext cx="604692" cy="604692"/>
            </a:xfrm>
            <a:prstGeom prst="rect">
              <a:avLst/>
            </a:prstGeom>
          </p:spPr>
        </p:pic>
        <p:sp>
          <p:nvSpPr>
            <p:cNvPr id="202" name="円形吹き出し 201"/>
            <p:cNvSpPr/>
            <p:nvPr/>
          </p:nvSpPr>
          <p:spPr>
            <a:xfrm>
              <a:off x="453119" y="4098839"/>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03" name="円形吹き出し 202"/>
            <p:cNvSpPr/>
            <p:nvPr/>
          </p:nvSpPr>
          <p:spPr>
            <a:xfrm>
              <a:off x="453119"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09" name="円形吹き出し 208"/>
            <p:cNvSpPr/>
            <p:nvPr/>
          </p:nvSpPr>
          <p:spPr>
            <a:xfrm>
              <a:off x="818190" y="4098839"/>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10" name="円形吹き出し 209"/>
            <p:cNvSpPr/>
            <p:nvPr/>
          </p:nvSpPr>
          <p:spPr>
            <a:xfrm>
              <a:off x="818190"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11" name="円形吹き出し 210"/>
            <p:cNvSpPr/>
            <p:nvPr/>
          </p:nvSpPr>
          <p:spPr>
            <a:xfrm>
              <a:off x="1183261" y="4098839"/>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12" name="円形吹き出し 211"/>
            <p:cNvSpPr/>
            <p:nvPr/>
          </p:nvSpPr>
          <p:spPr>
            <a:xfrm>
              <a:off x="1183261"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13" name="円形吹き出し 212"/>
            <p:cNvSpPr/>
            <p:nvPr/>
          </p:nvSpPr>
          <p:spPr>
            <a:xfrm>
              <a:off x="1548333" y="4098839"/>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214" name="円形吹き出し 213"/>
            <p:cNvSpPr/>
            <p:nvPr/>
          </p:nvSpPr>
          <p:spPr>
            <a:xfrm>
              <a:off x="1548333"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grpSp>
      <p:grpSp>
        <p:nvGrpSpPr>
          <p:cNvPr id="5" name="グループ化 4"/>
          <p:cNvGrpSpPr/>
          <p:nvPr/>
        </p:nvGrpSpPr>
        <p:grpSpPr>
          <a:xfrm>
            <a:off x="207263" y="1601576"/>
            <a:ext cx="4206335" cy="1189383"/>
            <a:chOff x="207263" y="1601576"/>
            <a:chExt cx="4206335" cy="1189383"/>
          </a:xfrm>
        </p:grpSpPr>
        <p:pic>
          <p:nvPicPr>
            <p:cNvPr id="72" name="図 71"/>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07263" y="1601576"/>
              <a:ext cx="759924" cy="604692"/>
            </a:xfrm>
            <a:prstGeom prst="rect">
              <a:avLst/>
            </a:prstGeom>
          </p:spPr>
        </p:pic>
        <p:pic>
          <p:nvPicPr>
            <p:cNvPr id="65" name="図 64"/>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552348" y="1601576"/>
              <a:ext cx="759922" cy="604692"/>
            </a:xfrm>
            <a:prstGeom prst="rect">
              <a:avLst/>
            </a:prstGeom>
          </p:spPr>
        </p:pic>
        <p:pic>
          <p:nvPicPr>
            <p:cNvPr id="68" name="図 67"/>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897431" y="1601576"/>
              <a:ext cx="759924" cy="604692"/>
            </a:xfrm>
            <a:prstGeom prst="rect">
              <a:avLst/>
            </a:prstGeom>
          </p:spPr>
        </p:pic>
        <p:pic>
          <p:nvPicPr>
            <p:cNvPr id="69" name="図 68"/>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242516" y="1601576"/>
              <a:ext cx="759922" cy="604692"/>
            </a:xfrm>
            <a:prstGeom prst="rect">
              <a:avLst/>
            </a:prstGeom>
          </p:spPr>
        </p:pic>
        <p:pic>
          <p:nvPicPr>
            <p:cNvPr id="73" name="図 72"/>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87599" y="1601576"/>
              <a:ext cx="759924" cy="604692"/>
            </a:xfrm>
            <a:prstGeom prst="rect">
              <a:avLst/>
            </a:prstGeom>
          </p:spPr>
        </p:pic>
        <p:pic>
          <p:nvPicPr>
            <p:cNvPr id="74" name="図 73"/>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07264" y="2186267"/>
              <a:ext cx="759922" cy="604692"/>
            </a:xfrm>
            <a:prstGeom prst="rect">
              <a:avLst/>
            </a:prstGeom>
          </p:spPr>
        </p:pic>
        <p:pic>
          <p:nvPicPr>
            <p:cNvPr id="78" name="図 7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559" y="1951888"/>
              <a:ext cx="252000" cy="251998"/>
            </a:xfrm>
            <a:prstGeom prst="rect">
              <a:avLst/>
            </a:prstGeom>
          </p:spPr>
        </p:pic>
        <p:pic>
          <p:nvPicPr>
            <p:cNvPr id="80" name="図 7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74559" y="2536579"/>
              <a:ext cx="252000" cy="251998"/>
            </a:xfrm>
            <a:prstGeom prst="rect">
              <a:avLst/>
            </a:prstGeom>
          </p:spPr>
        </p:pic>
        <p:pic>
          <p:nvPicPr>
            <p:cNvPr id="81" name="図 80"/>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587600" y="2186267"/>
              <a:ext cx="759924" cy="604692"/>
            </a:xfrm>
            <a:prstGeom prst="rect">
              <a:avLst/>
            </a:prstGeom>
          </p:spPr>
        </p:pic>
        <p:pic>
          <p:nvPicPr>
            <p:cNvPr id="84" name="図 83"/>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552347" y="2186267"/>
              <a:ext cx="759922" cy="604692"/>
            </a:xfrm>
            <a:prstGeom prst="rect">
              <a:avLst/>
            </a:prstGeom>
          </p:spPr>
        </p:pic>
        <p:pic>
          <p:nvPicPr>
            <p:cNvPr id="89" name="図 88"/>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897431" y="2186267"/>
              <a:ext cx="759922" cy="604692"/>
            </a:xfrm>
            <a:prstGeom prst="rect">
              <a:avLst/>
            </a:prstGeom>
          </p:spPr>
        </p:pic>
        <p:pic>
          <p:nvPicPr>
            <p:cNvPr id="95" name="図 94"/>
            <p:cNvPicPr>
              <a:picLocks noChangeAspect="1"/>
            </p:cNvPicPr>
            <p:nvPr/>
          </p:nvPicPr>
          <p:blipFill>
            <a:blip r:embed="rId2" cstate="print">
              <a:duotone>
                <a:schemeClr val="accent1">
                  <a:shade val="45000"/>
                  <a:satMod val="135000"/>
                </a:schemeClr>
                <a:prstClr val="white"/>
              </a:duotone>
              <a:extLst>
                <a:ext uri="{BEBA8EAE-BF5A-486C-A8C5-ECC9F3942E4B}">
                  <a14:imgProps xmlns:a14="http://schemas.microsoft.com/office/drawing/2010/main">
                    <a14:imgLayer r:embed="rId3">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242515" y="2186267"/>
              <a:ext cx="759924" cy="604692"/>
            </a:xfrm>
            <a:prstGeom prst="rect">
              <a:avLst/>
            </a:prstGeom>
          </p:spPr>
        </p:pic>
        <p:pic>
          <p:nvPicPr>
            <p:cNvPr id="116" name="図 1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8572" y="1601576"/>
              <a:ext cx="604692" cy="604692"/>
            </a:xfrm>
            <a:prstGeom prst="rect">
              <a:avLst/>
            </a:prstGeom>
          </p:spPr>
        </p:pic>
        <p:pic>
          <p:nvPicPr>
            <p:cNvPr id="123" name="図 12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8906" y="1601576"/>
              <a:ext cx="604692" cy="604692"/>
            </a:xfrm>
            <a:prstGeom prst="rect">
              <a:avLst/>
            </a:prstGeom>
          </p:spPr>
        </p:pic>
        <p:pic>
          <p:nvPicPr>
            <p:cNvPr id="124" name="図 12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3655" y="1601576"/>
              <a:ext cx="604694" cy="604692"/>
            </a:xfrm>
            <a:prstGeom prst="rect">
              <a:avLst/>
            </a:prstGeom>
          </p:spPr>
        </p:pic>
        <p:pic>
          <p:nvPicPr>
            <p:cNvPr id="125" name="図 1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18740" y="1601576"/>
              <a:ext cx="604692" cy="604692"/>
            </a:xfrm>
            <a:prstGeom prst="rect">
              <a:avLst/>
            </a:prstGeom>
          </p:spPr>
        </p:pic>
        <p:pic>
          <p:nvPicPr>
            <p:cNvPr id="127" name="図 12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3824" y="1601576"/>
              <a:ext cx="604692" cy="604692"/>
            </a:xfrm>
            <a:prstGeom prst="rect">
              <a:avLst/>
            </a:prstGeom>
          </p:spPr>
        </p:pic>
        <p:pic>
          <p:nvPicPr>
            <p:cNvPr id="128" name="図 12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428573" y="2186267"/>
              <a:ext cx="604692" cy="604692"/>
            </a:xfrm>
            <a:prstGeom prst="rect">
              <a:avLst/>
            </a:prstGeom>
          </p:spPr>
        </p:pic>
        <p:pic>
          <p:nvPicPr>
            <p:cNvPr id="129" name="図 1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808906" y="2186267"/>
              <a:ext cx="604692" cy="604692"/>
            </a:xfrm>
            <a:prstGeom prst="rect">
              <a:avLst/>
            </a:prstGeom>
            <a:noFill/>
            <a:ln>
              <a:noFill/>
            </a:ln>
          </p:spPr>
        </p:pic>
        <p:pic>
          <p:nvPicPr>
            <p:cNvPr id="131" name="図 13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773656" y="2186267"/>
              <a:ext cx="604692" cy="604692"/>
            </a:xfrm>
            <a:prstGeom prst="rect">
              <a:avLst/>
            </a:prstGeom>
          </p:spPr>
        </p:pic>
        <p:pic>
          <p:nvPicPr>
            <p:cNvPr id="132" name="図 13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18740" y="2186267"/>
              <a:ext cx="604692" cy="604692"/>
            </a:xfrm>
            <a:prstGeom prst="rect">
              <a:avLst/>
            </a:prstGeom>
          </p:spPr>
        </p:pic>
        <p:pic>
          <p:nvPicPr>
            <p:cNvPr id="142" name="図 1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463825" y="2186267"/>
              <a:ext cx="604692" cy="604692"/>
            </a:xfrm>
            <a:prstGeom prst="rect">
              <a:avLst/>
            </a:prstGeom>
          </p:spPr>
        </p:pic>
        <p:pic>
          <p:nvPicPr>
            <p:cNvPr id="217" name="図 21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61872" y="1951888"/>
              <a:ext cx="252000" cy="251998"/>
            </a:xfrm>
            <a:prstGeom prst="rect">
              <a:avLst/>
            </a:prstGeom>
          </p:spPr>
        </p:pic>
        <p:pic>
          <p:nvPicPr>
            <p:cNvPr id="218" name="図 217"/>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6788" y="1951888"/>
              <a:ext cx="252000" cy="251998"/>
            </a:xfrm>
            <a:prstGeom prst="rect">
              <a:avLst/>
            </a:prstGeom>
          </p:spPr>
        </p:pic>
        <p:pic>
          <p:nvPicPr>
            <p:cNvPr id="219" name="図 21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516788" y="2536579"/>
              <a:ext cx="252000" cy="251998"/>
            </a:xfrm>
            <a:prstGeom prst="rect">
              <a:avLst/>
            </a:prstGeom>
          </p:spPr>
        </p:pic>
        <p:pic>
          <p:nvPicPr>
            <p:cNvPr id="220" name="図 21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06956" y="2536579"/>
              <a:ext cx="252000" cy="251998"/>
            </a:xfrm>
            <a:prstGeom prst="rect">
              <a:avLst/>
            </a:prstGeom>
          </p:spPr>
        </p:pic>
        <p:pic>
          <p:nvPicPr>
            <p:cNvPr id="221" name="図 22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861872" y="2536579"/>
              <a:ext cx="252000" cy="251998"/>
            </a:xfrm>
            <a:prstGeom prst="rect">
              <a:avLst/>
            </a:prstGeom>
          </p:spPr>
        </p:pic>
        <p:pic>
          <p:nvPicPr>
            <p:cNvPr id="222" name="図 22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06956" y="1951888"/>
              <a:ext cx="252000" cy="251998"/>
            </a:xfrm>
            <a:prstGeom prst="rect">
              <a:avLst/>
            </a:prstGeom>
          </p:spPr>
        </p:pic>
      </p:grpSp>
    </p:spTree>
    <p:extLst>
      <p:ext uri="{BB962C8B-B14F-4D97-AF65-F5344CB8AC3E}">
        <p14:creationId xmlns:p14="http://schemas.microsoft.com/office/powerpoint/2010/main" val="7705390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40">
                                            <p:txEl>
                                              <p:pRg st="0" end="0"/>
                                            </p:txEl>
                                          </p:spTgt>
                                        </p:tgtEl>
                                        <p:attrNameLst>
                                          <p:attrName>style.visibility</p:attrName>
                                        </p:attrNameLst>
                                      </p:cBhvr>
                                      <p:to>
                                        <p:strVal val="visible"/>
                                      </p:to>
                                    </p:set>
                                    <p:animEffect transition="in" filter="wipe(down)">
                                      <p:cBhvr>
                                        <p:cTn id="12" dur="500"/>
                                        <p:tgtEl>
                                          <p:spTgt spid="140">
                                            <p:txEl>
                                              <p:pRg st="0" end="0"/>
                                            </p:txEl>
                                          </p:spTgt>
                                        </p:tgtEl>
                                      </p:cBhvr>
                                    </p:animEffect>
                                  </p:childTnLst>
                                </p:cTn>
                              </p:par>
                              <p:par>
                                <p:cTn id="13" presetID="22" presetClass="entr" presetSubtype="4" fill="hold"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155"/>
                                        </p:tgtEl>
                                        <p:attrNameLst>
                                          <p:attrName>style.visibility</p:attrName>
                                        </p:attrNameLst>
                                      </p:cBhvr>
                                      <p:to>
                                        <p:strVal val="visible"/>
                                      </p:to>
                                    </p:set>
                                    <p:animEffect transition="in" filter="wipe(down)">
                                      <p:cBhvr>
                                        <p:cTn id="18" dur="500"/>
                                        <p:tgtEl>
                                          <p:spTgt spid="155"/>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grpId="0" nodeType="clickEffect">
                                  <p:stCondLst>
                                    <p:cond delay="0"/>
                                  </p:stCondLst>
                                  <p:childTnLst>
                                    <p:set>
                                      <p:cBhvr>
                                        <p:cTn id="22" dur="1" fill="hold">
                                          <p:stCondLst>
                                            <p:cond delay="0"/>
                                          </p:stCondLst>
                                        </p:cTn>
                                        <p:tgtEl>
                                          <p:spTgt spid="197"/>
                                        </p:tgtEl>
                                        <p:attrNameLst>
                                          <p:attrName>style.visibility</p:attrName>
                                        </p:attrNameLst>
                                      </p:cBhvr>
                                      <p:to>
                                        <p:strVal val="visible"/>
                                      </p:to>
                                    </p:set>
                                    <p:animEffect transition="in" filter="wipe(down)">
                                      <p:cBhvr>
                                        <p:cTn id="23" dur="500"/>
                                        <p:tgtEl>
                                          <p:spTgt spid="197"/>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198"/>
                                        </p:tgtEl>
                                        <p:attrNameLst>
                                          <p:attrName>style.visibility</p:attrName>
                                        </p:attrNameLst>
                                      </p:cBhvr>
                                      <p:to>
                                        <p:strVal val="visible"/>
                                      </p:to>
                                    </p:set>
                                    <p:animEffect transition="in" filter="wipe(down)">
                                      <p:cBhvr>
                                        <p:cTn id="26" dur="500"/>
                                        <p:tgtEl>
                                          <p:spTgt spid="198"/>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157"/>
                                        </p:tgtEl>
                                        <p:attrNameLst>
                                          <p:attrName>style.visibility</p:attrName>
                                        </p:attrNameLst>
                                      </p:cBhvr>
                                      <p:to>
                                        <p:strVal val="visible"/>
                                      </p:to>
                                    </p:set>
                                    <p:animEffect transition="in" filter="wipe(down)">
                                      <p:cBhvr>
                                        <p:cTn id="29" dur="500"/>
                                        <p:tgtEl>
                                          <p:spTgt spid="157"/>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152"/>
                                        </p:tgtEl>
                                        <p:attrNameLst>
                                          <p:attrName>style.visibility</p:attrName>
                                        </p:attrNameLst>
                                      </p:cBhvr>
                                      <p:to>
                                        <p:strVal val="visible"/>
                                      </p:to>
                                    </p:set>
                                    <p:animEffect transition="in" filter="wipe(down)">
                                      <p:cBhvr>
                                        <p:cTn id="32" dur="500"/>
                                        <p:tgtEl>
                                          <p:spTgt spid="152"/>
                                        </p:tgtEl>
                                      </p:cBhvr>
                                    </p:animEffect>
                                  </p:childTnLst>
                                </p:cTn>
                              </p:par>
                            </p:childTnLst>
                          </p:cTn>
                        </p:par>
                        <p:par>
                          <p:cTn id="33" fill="hold">
                            <p:stCondLst>
                              <p:cond delay="500"/>
                            </p:stCondLst>
                            <p:childTnLst>
                              <p:par>
                                <p:cTn id="34" presetID="22" presetClass="entr" presetSubtype="4" fill="hold" nodeType="after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wipe(down)">
                                      <p:cBhvr>
                                        <p:cTn id="36" dur="500"/>
                                        <p:tgtEl>
                                          <p:spTgt spid="5"/>
                                        </p:tgtEl>
                                      </p:cBhvr>
                                    </p:animEffect>
                                  </p:childTnLst>
                                </p:cTn>
                              </p:par>
                            </p:childTnLst>
                          </p:cTn>
                        </p:par>
                        <p:par>
                          <p:cTn id="37" fill="hold">
                            <p:stCondLst>
                              <p:cond delay="1000"/>
                            </p:stCondLst>
                            <p:childTnLst>
                              <p:par>
                                <p:cTn id="38" presetID="22" presetClass="entr" presetSubtype="4" fill="hold" grpId="0" nodeType="after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wipe(down)">
                                      <p:cBhvr>
                                        <p:cTn id="40" dur="500"/>
                                        <p:tgtEl>
                                          <p:spTgt spid="6"/>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3">
                                            <p:txEl>
                                              <p:pRg st="3" end="3"/>
                                            </p:txEl>
                                          </p:spTgt>
                                        </p:tgtEl>
                                        <p:attrNameLst>
                                          <p:attrName>style.visibility</p:attrName>
                                        </p:attrNameLst>
                                      </p:cBhvr>
                                      <p:to>
                                        <p:strVal val="visible"/>
                                      </p:to>
                                    </p:set>
                                    <p:animEffect transition="in" filter="wipe(left)">
                                      <p:cBhvr>
                                        <p:cTn id="45" dur="500"/>
                                        <p:tgtEl>
                                          <p:spTgt spid="3">
                                            <p:txEl>
                                              <p:pRg st="3" end="3"/>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22" presetClass="entr" presetSubtype="8"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Effect transition="in" filter="wipe(left)">
                                      <p:cBhvr>
                                        <p:cTn id="50" dur="500"/>
                                        <p:tgtEl>
                                          <p:spTgt spid="3">
                                            <p:txEl>
                                              <p:pRg st="6" end="6"/>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22" presetClass="entr" presetSubtype="8" fill="hold"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Effect transition="in" filter="wipe(left)">
                                      <p:cBhvr>
                                        <p:cTn id="55" dur="500"/>
                                        <p:tgtEl>
                                          <p:spTgt spid="3">
                                            <p:txEl>
                                              <p:pRg st="7" end="7"/>
                                            </p:txEl>
                                          </p:spTgt>
                                        </p:tgtEl>
                                      </p:cBhvr>
                                    </p:animEffect>
                                  </p:childTnLst>
                                </p:cTn>
                              </p:par>
                              <p:par>
                                <p:cTn id="56" presetID="22" presetClass="entr" presetSubtype="8" fill="hold" nodeType="withEffect">
                                  <p:stCondLst>
                                    <p:cond delay="0"/>
                                  </p:stCondLst>
                                  <p:childTnLst>
                                    <p:set>
                                      <p:cBhvr>
                                        <p:cTn id="57" dur="1" fill="hold">
                                          <p:stCondLst>
                                            <p:cond delay="0"/>
                                          </p:stCondLst>
                                        </p:cTn>
                                        <p:tgtEl>
                                          <p:spTgt spid="3">
                                            <p:txEl>
                                              <p:pRg st="8" end="8"/>
                                            </p:txEl>
                                          </p:spTgt>
                                        </p:tgtEl>
                                        <p:attrNameLst>
                                          <p:attrName>style.visibility</p:attrName>
                                        </p:attrNameLst>
                                      </p:cBhvr>
                                      <p:to>
                                        <p:strVal val="visible"/>
                                      </p:to>
                                    </p:set>
                                    <p:animEffect transition="in" filter="wipe(left)">
                                      <p:cBhvr>
                                        <p:cTn id="58" dur="500"/>
                                        <p:tgtEl>
                                          <p:spTgt spid="3">
                                            <p:txEl>
                                              <p:pRg st="8" end="8"/>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3">
                                            <p:txEl>
                                              <p:pRg st="11" end="11"/>
                                            </p:txEl>
                                          </p:spTgt>
                                        </p:tgtEl>
                                        <p:attrNameLst>
                                          <p:attrName>style.visibility</p:attrName>
                                        </p:attrNameLst>
                                      </p:cBhvr>
                                      <p:to>
                                        <p:strVal val="visible"/>
                                      </p:to>
                                    </p:set>
                                    <p:animEffect transition="in" filter="wipe(left)">
                                      <p:cBhvr>
                                        <p:cTn id="63"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52" grpId="0"/>
      <p:bldP spid="155" grpId="0"/>
      <p:bldP spid="157" grpId="0" animBg="1"/>
      <p:bldP spid="197" grpId="0" animBg="1"/>
      <p:bldP spid="19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コホート研究</a:t>
            </a:r>
            <a:r>
              <a:rPr lang="ja-JP" altLang="en-US" sz="2400" dirty="0"/>
              <a:t>と</a:t>
            </a:r>
            <a:r>
              <a:rPr lang="ja-JP" altLang="en-US" dirty="0"/>
              <a:t>症例対照研究</a:t>
            </a:r>
            <a:r>
              <a:rPr lang="ja-JP" altLang="en-US" sz="2400" dirty="0"/>
              <a:t>の</a:t>
            </a:r>
            <a:r>
              <a:rPr lang="ja-JP" altLang="en-US" dirty="0"/>
              <a:t>違い</a:t>
            </a:r>
          </a:p>
        </p:txBody>
      </p:sp>
      <p:grpSp>
        <p:nvGrpSpPr>
          <p:cNvPr id="8" name="グループ化 7"/>
          <p:cNvGrpSpPr/>
          <p:nvPr/>
        </p:nvGrpSpPr>
        <p:grpSpPr>
          <a:xfrm>
            <a:off x="189461" y="3138425"/>
            <a:ext cx="8765078" cy="584775"/>
            <a:chOff x="189461" y="3888726"/>
            <a:chExt cx="8765078" cy="584775"/>
          </a:xfrm>
        </p:grpSpPr>
        <p:sp>
          <p:nvSpPr>
            <p:cNvPr id="9" name="下矢印 8"/>
            <p:cNvSpPr/>
            <p:nvPr/>
          </p:nvSpPr>
          <p:spPr>
            <a:xfrm rot="16200000">
              <a:off x="4381586" y="-201426"/>
              <a:ext cx="380828" cy="8765078"/>
            </a:xfrm>
            <a:prstGeom prst="downArrow">
              <a:avLst>
                <a:gd name="adj1" fmla="val 50000"/>
                <a:gd name="adj2" fmla="val 63509"/>
              </a:avLst>
            </a:prstGeom>
            <a:gradFill flip="none" rotWithShape="1">
              <a:gsLst>
                <a:gs pos="0">
                  <a:srgbClr val="E03C64"/>
                </a:gs>
                <a:gs pos="50000">
                  <a:srgbClr val="ED8BA2"/>
                </a:gs>
                <a:gs pos="100000">
                  <a:srgbClr val="F9DBE2"/>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10" name="正方形/長方形 9"/>
            <p:cNvSpPr/>
            <p:nvPr/>
          </p:nvSpPr>
          <p:spPr>
            <a:xfrm>
              <a:off x="4069300" y="3888726"/>
              <a:ext cx="1005403" cy="584775"/>
            </a:xfrm>
            <a:prstGeom prst="rect">
              <a:avLst/>
            </a:prstGeom>
            <a:noFill/>
          </p:spPr>
          <p:txBody>
            <a:bodyPr wrap="none" rtlCol="0" anchor="ctr" anchorCtr="0">
              <a:spAutoFit/>
            </a:bodyPr>
            <a:lstStyle/>
            <a:p>
              <a:pPr algn="ctr"/>
              <a:r>
                <a:rPr lang="ja-JP" altLang="en-US" sz="3200" b="1" dirty="0">
                  <a:ln>
                    <a:solidFill>
                      <a:schemeClr val="bg1"/>
                    </a:solidFill>
                  </a:ln>
                  <a:latin typeface="Meiryo UI" panose="020B0604030504040204" pitchFamily="50" charset="-128"/>
                  <a:ea typeface="Meiryo UI" panose="020B0604030504040204" pitchFamily="50" charset="-128"/>
                  <a:cs typeface="Meiryo UI" panose="020B0604030504040204" pitchFamily="50" charset="-128"/>
                </a:rPr>
                <a:t>現在</a:t>
              </a:r>
            </a:p>
          </p:txBody>
        </p:sp>
        <p:sp>
          <p:nvSpPr>
            <p:cNvPr id="11" name="正方形/長方形 10"/>
            <p:cNvSpPr/>
            <p:nvPr/>
          </p:nvSpPr>
          <p:spPr>
            <a:xfrm>
              <a:off x="1265956" y="3888726"/>
              <a:ext cx="1005403" cy="584775"/>
            </a:xfrm>
            <a:prstGeom prst="rect">
              <a:avLst/>
            </a:prstGeom>
            <a:noFill/>
          </p:spPr>
          <p:txBody>
            <a:bodyPr wrap="none" rtlCol="0" anchor="ctr" anchorCtr="0">
              <a:spAutoFit/>
            </a:bodyPr>
            <a:lstStyle/>
            <a:p>
              <a:pPr algn="ctr"/>
              <a:r>
                <a:rPr lang="ja-JP" altLang="en-US" sz="3200" b="1" dirty="0">
                  <a:ln>
                    <a:solidFill>
                      <a:schemeClr val="bg1"/>
                    </a:solidFill>
                  </a:ln>
                  <a:latin typeface="Meiryo UI" panose="020B0604030504040204" pitchFamily="50" charset="-128"/>
                  <a:ea typeface="Meiryo UI" panose="020B0604030504040204" pitchFamily="50" charset="-128"/>
                  <a:cs typeface="Meiryo UI" panose="020B0604030504040204" pitchFamily="50" charset="-128"/>
                </a:rPr>
                <a:t>過去</a:t>
              </a:r>
            </a:p>
          </p:txBody>
        </p:sp>
        <p:sp>
          <p:nvSpPr>
            <p:cNvPr id="12" name="正方形/長方形 11"/>
            <p:cNvSpPr/>
            <p:nvPr/>
          </p:nvSpPr>
          <p:spPr>
            <a:xfrm>
              <a:off x="6877466" y="3888726"/>
              <a:ext cx="1005403" cy="584775"/>
            </a:xfrm>
            <a:prstGeom prst="rect">
              <a:avLst/>
            </a:prstGeom>
            <a:noFill/>
          </p:spPr>
          <p:txBody>
            <a:bodyPr wrap="none" rtlCol="0" anchor="ctr" anchorCtr="0">
              <a:spAutoFit/>
            </a:bodyPr>
            <a:lstStyle/>
            <a:p>
              <a:pPr algn="ctr"/>
              <a:r>
                <a:rPr lang="ja-JP" altLang="en-US" sz="3200" b="1" dirty="0">
                  <a:ln>
                    <a:solidFill>
                      <a:schemeClr val="bg1"/>
                    </a:solidFill>
                  </a:ln>
                  <a:latin typeface="Meiryo UI" panose="020B0604030504040204" pitchFamily="50" charset="-128"/>
                  <a:ea typeface="Meiryo UI" panose="020B0604030504040204" pitchFamily="50" charset="-128"/>
                  <a:cs typeface="Meiryo UI" panose="020B0604030504040204" pitchFamily="50" charset="-128"/>
                </a:rPr>
                <a:t>未来</a:t>
              </a:r>
            </a:p>
          </p:txBody>
        </p:sp>
      </p:grpSp>
      <p:grpSp>
        <p:nvGrpSpPr>
          <p:cNvPr id="2" name="グループ化 1"/>
          <p:cNvGrpSpPr/>
          <p:nvPr/>
        </p:nvGrpSpPr>
        <p:grpSpPr>
          <a:xfrm>
            <a:off x="3494891" y="802065"/>
            <a:ext cx="5474015" cy="2375479"/>
            <a:chOff x="3494891" y="765489"/>
            <a:chExt cx="5474015" cy="2375479"/>
          </a:xfrm>
        </p:grpSpPr>
        <p:sp>
          <p:nvSpPr>
            <p:cNvPr id="24" name="下矢印 23"/>
            <p:cNvSpPr/>
            <p:nvPr/>
          </p:nvSpPr>
          <p:spPr>
            <a:xfrm rot="16200000">
              <a:off x="5806720" y="1627333"/>
              <a:ext cx="380828" cy="461784"/>
            </a:xfrm>
            <a:prstGeom prst="downArrow">
              <a:avLst>
                <a:gd name="adj1" fmla="val 50000"/>
                <a:gd name="adj2" fmla="val 63509"/>
              </a:avLst>
            </a:prstGeom>
            <a:solidFill>
              <a:srgbClr val="E03C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grpSp>
          <p:nvGrpSpPr>
            <p:cNvPr id="25" name="グループ化 24"/>
            <p:cNvGrpSpPr/>
            <p:nvPr/>
          </p:nvGrpSpPr>
          <p:grpSpPr>
            <a:xfrm>
              <a:off x="3494891" y="1554194"/>
              <a:ext cx="2154218" cy="1227008"/>
              <a:chOff x="569934" y="2239441"/>
              <a:chExt cx="2154218" cy="1227008"/>
            </a:xfrm>
          </p:grpSpPr>
          <p:grpSp>
            <p:nvGrpSpPr>
              <p:cNvPr id="26" name="グループ化 25"/>
              <p:cNvGrpSpPr/>
              <p:nvPr/>
            </p:nvGrpSpPr>
            <p:grpSpPr>
              <a:xfrm>
                <a:off x="569934" y="2239441"/>
                <a:ext cx="620393" cy="620393"/>
                <a:chOff x="4211960" y="1589177"/>
                <a:chExt cx="720080" cy="720080"/>
              </a:xfrm>
            </p:grpSpPr>
            <p:pic>
              <p:nvPicPr>
                <p:cNvPr id="40" name="図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1589177"/>
                  <a:ext cx="720080" cy="720080"/>
                </a:xfrm>
                <a:prstGeom prst="rect">
                  <a:avLst/>
                </a:prstGeom>
              </p:spPr>
            </p:pic>
            <p:pic>
              <p:nvPicPr>
                <p:cNvPr id="41" name="図 4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grpSp>
            <p:nvGrpSpPr>
              <p:cNvPr id="27" name="グループ化 26"/>
              <p:cNvGrpSpPr/>
              <p:nvPr/>
            </p:nvGrpSpPr>
            <p:grpSpPr>
              <a:xfrm>
                <a:off x="1081209" y="2239441"/>
                <a:ext cx="620393" cy="620393"/>
                <a:chOff x="4211960" y="1589177"/>
                <a:chExt cx="720080" cy="720080"/>
              </a:xfrm>
            </p:grpSpPr>
            <p:pic>
              <p:nvPicPr>
                <p:cNvPr id="38" name="図 3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1589177"/>
                  <a:ext cx="720080" cy="720080"/>
                </a:xfrm>
                <a:prstGeom prst="rect">
                  <a:avLst/>
                </a:prstGeom>
              </p:spPr>
            </p:pic>
            <p:pic>
              <p:nvPicPr>
                <p:cNvPr id="39" name="図 3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grpSp>
            <p:nvGrpSpPr>
              <p:cNvPr id="28" name="グループ化 27"/>
              <p:cNvGrpSpPr/>
              <p:nvPr/>
            </p:nvGrpSpPr>
            <p:grpSpPr>
              <a:xfrm>
                <a:off x="1592484" y="2239441"/>
                <a:ext cx="620393" cy="620393"/>
                <a:chOff x="4211960" y="1589177"/>
                <a:chExt cx="720080" cy="720080"/>
              </a:xfrm>
            </p:grpSpPr>
            <p:pic>
              <p:nvPicPr>
                <p:cNvPr id="36" name="図 3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1589177"/>
                  <a:ext cx="720080" cy="720080"/>
                </a:xfrm>
                <a:prstGeom prst="rect">
                  <a:avLst/>
                </a:prstGeom>
              </p:spPr>
            </p:pic>
            <p:pic>
              <p:nvPicPr>
                <p:cNvPr id="37" name="図 3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grpSp>
            <p:nvGrpSpPr>
              <p:cNvPr id="29" name="グループ化 28"/>
              <p:cNvGrpSpPr/>
              <p:nvPr/>
            </p:nvGrpSpPr>
            <p:grpSpPr>
              <a:xfrm>
                <a:off x="2103759" y="2239441"/>
                <a:ext cx="620393" cy="620393"/>
                <a:chOff x="4211960" y="1589177"/>
                <a:chExt cx="720080" cy="720080"/>
              </a:xfrm>
            </p:grpSpPr>
            <p:pic>
              <p:nvPicPr>
                <p:cNvPr id="34" name="図 3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1589177"/>
                  <a:ext cx="720080" cy="720080"/>
                </a:xfrm>
                <a:prstGeom prst="rect">
                  <a:avLst/>
                </a:prstGeom>
              </p:spPr>
            </p:pic>
            <p:pic>
              <p:nvPicPr>
                <p:cNvPr id="35" name="図 3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pic>
            <p:nvPicPr>
              <p:cNvPr id="30" name="図 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934" y="2846056"/>
                <a:ext cx="620393" cy="620393"/>
              </a:xfrm>
              <a:prstGeom prst="rect">
                <a:avLst/>
              </a:prstGeom>
            </p:spPr>
          </p:pic>
          <p:pic>
            <p:nvPicPr>
              <p:cNvPr id="31" name="図 3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1209" y="2846056"/>
                <a:ext cx="620393" cy="620393"/>
              </a:xfrm>
              <a:prstGeom prst="rect">
                <a:avLst/>
              </a:prstGeom>
            </p:spPr>
          </p:pic>
          <p:pic>
            <p:nvPicPr>
              <p:cNvPr id="32" name="図 3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2484" y="2846056"/>
                <a:ext cx="620393" cy="620393"/>
              </a:xfrm>
              <a:prstGeom prst="rect">
                <a:avLst/>
              </a:prstGeom>
            </p:spPr>
          </p:pic>
          <p:pic>
            <p:nvPicPr>
              <p:cNvPr id="33" name="図 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03759" y="2846056"/>
                <a:ext cx="620393" cy="620393"/>
              </a:xfrm>
              <a:prstGeom prst="rect">
                <a:avLst/>
              </a:prstGeom>
            </p:spPr>
          </p:pic>
        </p:grpSp>
        <p:grpSp>
          <p:nvGrpSpPr>
            <p:cNvPr id="42" name="グループ化 41"/>
            <p:cNvGrpSpPr/>
            <p:nvPr/>
          </p:nvGrpSpPr>
          <p:grpSpPr>
            <a:xfrm>
              <a:off x="6303057" y="1533433"/>
              <a:ext cx="2240833" cy="1227008"/>
              <a:chOff x="569934" y="2239441"/>
              <a:chExt cx="2240833" cy="1227008"/>
            </a:xfrm>
          </p:grpSpPr>
          <p:grpSp>
            <p:nvGrpSpPr>
              <p:cNvPr id="43" name="グループ化 42"/>
              <p:cNvGrpSpPr/>
              <p:nvPr/>
            </p:nvGrpSpPr>
            <p:grpSpPr>
              <a:xfrm>
                <a:off x="569934" y="2239441"/>
                <a:ext cx="620393" cy="620393"/>
                <a:chOff x="4211960" y="1589177"/>
                <a:chExt cx="720080" cy="720080"/>
              </a:xfrm>
            </p:grpSpPr>
            <p:pic>
              <p:nvPicPr>
                <p:cNvPr id="57" name="図 5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1589177"/>
                  <a:ext cx="720080" cy="720080"/>
                </a:xfrm>
                <a:prstGeom prst="rect">
                  <a:avLst/>
                </a:prstGeom>
              </p:spPr>
            </p:pic>
            <p:pic>
              <p:nvPicPr>
                <p:cNvPr id="58" name="図 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grpSp>
            <p:nvGrpSpPr>
              <p:cNvPr id="44" name="グループ化 43"/>
              <p:cNvGrpSpPr/>
              <p:nvPr/>
            </p:nvGrpSpPr>
            <p:grpSpPr>
              <a:xfrm>
                <a:off x="1081209" y="2239441"/>
                <a:ext cx="620393" cy="620393"/>
                <a:chOff x="4211960" y="1589177"/>
                <a:chExt cx="720080" cy="720080"/>
              </a:xfrm>
            </p:grpSpPr>
            <p:pic>
              <p:nvPicPr>
                <p:cNvPr id="55" name="図 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1589177"/>
                  <a:ext cx="720080" cy="720080"/>
                </a:xfrm>
                <a:prstGeom prst="rect">
                  <a:avLst/>
                </a:prstGeom>
              </p:spPr>
            </p:pic>
            <p:pic>
              <p:nvPicPr>
                <p:cNvPr id="56" name="図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grpSp>
            <p:nvGrpSpPr>
              <p:cNvPr id="45" name="グループ化 44"/>
              <p:cNvGrpSpPr/>
              <p:nvPr/>
            </p:nvGrpSpPr>
            <p:grpSpPr>
              <a:xfrm>
                <a:off x="1592484" y="2239441"/>
                <a:ext cx="620393" cy="620393"/>
                <a:chOff x="4211960" y="1589177"/>
                <a:chExt cx="720080" cy="720080"/>
              </a:xfrm>
            </p:grpSpPr>
            <p:pic>
              <p:nvPicPr>
                <p:cNvPr id="53" name="図 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60" y="1589177"/>
                  <a:ext cx="720080" cy="720080"/>
                </a:xfrm>
                <a:prstGeom prst="rect">
                  <a:avLst/>
                </a:prstGeom>
              </p:spPr>
            </p:pic>
            <p:pic>
              <p:nvPicPr>
                <p:cNvPr id="54" name="図 5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grpSp>
            <p:nvGrpSpPr>
              <p:cNvPr id="46" name="グループ化 45"/>
              <p:cNvGrpSpPr/>
              <p:nvPr/>
            </p:nvGrpSpPr>
            <p:grpSpPr>
              <a:xfrm>
                <a:off x="2017159" y="2239441"/>
                <a:ext cx="793608" cy="620393"/>
                <a:chOff x="4111437" y="1589177"/>
                <a:chExt cx="921126" cy="720080"/>
              </a:xfrm>
            </p:grpSpPr>
            <p:pic>
              <p:nvPicPr>
                <p:cNvPr id="51" name="図 50"/>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111437" y="1589177"/>
                  <a:ext cx="921126" cy="720080"/>
                </a:xfrm>
                <a:prstGeom prst="rect">
                  <a:avLst/>
                </a:prstGeom>
              </p:spPr>
            </p:pic>
            <p:pic>
              <p:nvPicPr>
                <p:cNvPr id="52" name="図 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pic>
            <p:nvPicPr>
              <p:cNvPr id="47" name="図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9934" y="2846056"/>
                <a:ext cx="620393" cy="620393"/>
              </a:xfrm>
              <a:prstGeom prst="rect">
                <a:avLst/>
              </a:prstGeom>
            </p:spPr>
          </p:pic>
          <p:pic>
            <p:nvPicPr>
              <p:cNvPr id="48" name="図 4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1209" y="2846056"/>
                <a:ext cx="620393" cy="620393"/>
              </a:xfrm>
              <a:prstGeom prst="rect">
                <a:avLst/>
              </a:prstGeom>
            </p:spPr>
          </p:pic>
          <p:pic>
            <p:nvPicPr>
              <p:cNvPr id="49" name="図 48"/>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505877" y="2846056"/>
                <a:ext cx="793608" cy="620393"/>
              </a:xfrm>
              <a:prstGeom prst="rect">
                <a:avLst/>
              </a:prstGeom>
            </p:spPr>
          </p:pic>
          <p:pic>
            <p:nvPicPr>
              <p:cNvPr id="50" name="図 49"/>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2017152" y="2846056"/>
                <a:ext cx="793608" cy="620393"/>
              </a:xfrm>
              <a:prstGeom prst="rect">
                <a:avLst/>
              </a:prstGeom>
            </p:spPr>
          </p:pic>
        </p:grpSp>
        <p:sp>
          <p:nvSpPr>
            <p:cNvPr id="59" name="下矢印 58"/>
            <p:cNvSpPr/>
            <p:nvPr/>
          </p:nvSpPr>
          <p:spPr>
            <a:xfrm rot="16200000">
              <a:off x="5806720" y="2233948"/>
              <a:ext cx="380828" cy="461784"/>
            </a:xfrm>
            <a:prstGeom prst="downArrow">
              <a:avLst>
                <a:gd name="adj1" fmla="val 50000"/>
                <a:gd name="adj2" fmla="val 63509"/>
              </a:avLst>
            </a:prstGeom>
            <a:solidFill>
              <a:srgbClr val="E03C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0" name="正方形/長方形 59"/>
            <p:cNvSpPr/>
            <p:nvPr/>
          </p:nvSpPr>
          <p:spPr>
            <a:xfrm>
              <a:off x="5602565" y="2740858"/>
              <a:ext cx="697627" cy="400110"/>
            </a:xfrm>
            <a:prstGeom prst="rect">
              <a:avLst/>
            </a:prstGeom>
            <a:noFill/>
          </p:spPr>
          <p:txBody>
            <a:bodyPr wrap="none" rtlCol="0" anchor="ctr" anchorCtr="0">
              <a:spAutoFit/>
            </a:bodyPr>
            <a:lstStyle/>
            <a:p>
              <a:pPr algn="ctr"/>
              <a:r>
                <a:rPr lang="ja-JP" altLang="en-US" sz="2000" dirty="0">
                  <a:latin typeface="Meiryo UI" panose="020B0604030504040204" pitchFamily="50" charset="-128"/>
                  <a:ea typeface="Meiryo UI" panose="020B0604030504040204" pitchFamily="50" charset="-128"/>
                  <a:cs typeface="Meiryo UI" panose="020B0604030504040204" pitchFamily="50" charset="-128"/>
                </a:rPr>
                <a:t>追跡</a:t>
              </a:r>
            </a:p>
          </p:txBody>
        </p:sp>
        <p:sp>
          <p:nvSpPr>
            <p:cNvPr id="61" name="角丸四角形 60"/>
            <p:cNvSpPr/>
            <p:nvPr/>
          </p:nvSpPr>
          <p:spPr>
            <a:xfrm>
              <a:off x="3751978" y="765489"/>
              <a:ext cx="1820613" cy="510778"/>
            </a:xfrm>
            <a:prstGeom prst="roundRect">
              <a:avLst/>
            </a:prstGeom>
            <a:noFill/>
          </p:spPr>
          <p:txBody>
            <a:bodyPr wrap="none" rtlCol="0" anchor="ctr" anchorCtr="0">
              <a:spAutoFit/>
            </a:bodyPr>
            <a:lstStyle/>
            <a:p>
              <a:pPr algn="ctr"/>
              <a:r>
                <a:rPr lang="ja-JP" altLang="en-US" sz="2400" b="1" u="sng" dirty="0">
                  <a:solidFill>
                    <a:srgbClr val="1F63E0"/>
                  </a:solidFill>
                  <a:latin typeface="Meiryo UI" panose="020B0604030504040204" pitchFamily="50" charset="-128"/>
                  <a:ea typeface="Meiryo UI" panose="020B0604030504040204" pitchFamily="50" charset="-128"/>
                  <a:cs typeface="Meiryo UI" panose="020B0604030504040204" pitchFamily="50" charset="-128"/>
                </a:rPr>
                <a:t>コホート研究</a:t>
              </a:r>
              <a:endParaRPr lang="en-US" altLang="ja-JP" sz="2400" b="1" u="sng" dirty="0">
                <a:solidFill>
                  <a:srgbClr val="1F63E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円形吹き出し 81"/>
            <p:cNvSpPr/>
            <p:nvPr/>
          </p:nvSpPr>
          <p:spPr>
            <a:xfrm flipH="1">
              <a:off x="8302968" y="1399203"/>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83" name="円形吹き出し 82"/>
            <p:cNvSpPr/>
            <p:nvPr/>
          </p:nvSpPr>
          <p:spPr>
            <a:xfrm flipH="1">
              <a:off x="7802780" y="2039273"/>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84" name="円形吹き出し 83"/>
            <p:cNvSpPr/>
            <p:nvPr/>
          </p:nvSpPr>
          <p:spPr>
            <a:xfrm flipH="1">
              <a:off x="8302968" y="2039273"/>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85" name="正方形/長方形 84"/>
            <p:cNvSpPr/>
            <p:nvPr/>
          </p:nvSpPr>
          <p:spPr>
            <a:xfrm>
              <a:off x="5791433" y="940658"/>
              <a:ext cx="3177473"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肥満のなりやすさ</a:t>
              </a:r>
              <a:r>
                <a:rPr lang="ja-JP" altLang="en-US" sz="2000"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を比較する</a:t>
              </a:r>
            </a:p>
          </p:txBody>
        </p:sp>
      </p:grpSp>
      <p:grpSp>
        <p:nvGrpSpPr>
          <p:cNvPr id="4" name="グループ化 3"/>
          <p:cNvGrpSpPr/>
          <p:nvPr/>
        </p:nvGrpSpPr>
        <p:grpSpPr>
          <a:xfrm>
            <a:off x="391733" y="3684081"/>
            <a:ext cx="5705602" cy="2712337"/>
            <a:chOff x="391733" y="3647505"/>
            <a:chExt cx="5705602" cy="2712337"/>
          </a:xfrm>
        </p:grpSpPr>
        <p:pic>
          <p:nvPicPr>
            <p:cNvPr id="14" name="図 13"/>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409014" y="4432845"/>
              <a:ext cx="792146" cy="620393"/>
            </a:xfrm>
            <a:prstGeom prst="rect">
              <a:avLst/>
            </a:prstGeom>
          </p:spPr>
        </p:pic>
        <p:pic>
          <p:nvPicPr>
            <p:cNvPr id="15" name="図 14"/>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920289" y="4445457"/>
              <a:ext cx="792146" cy="620393"/>
            </a:xfrm>
            <a:prstGeom prst="rect">
              <a:avLst/>
            </a:prstGeom>
          </p:spPr>
        </p:pic>
        <p:pic>
          <p:nvPicPr>
            <p:cNvPr id="16" name="図 15"/>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431564" y="4449308"/>
              <a:ext cx="792146" cy="620393"/>
            </a:xfrm>
            <a:prstGeom prst="rect">
              <a:avLst/>
            </a:prstGeom>
          </p:spPr>
        </p:pic>
        <p:pic>
          <p:nvPicPr>
            <p:cNvPr id="17" name="図 16"/>
            <p:cNvPicPr>
              <a:picLocks noChangeAspect="1"/>
            </p:cNvPicPr>
            <p:nvPr/>
          </p:nvPicPr>
          <p:blipFill>
            <a:blip r:embed="rId4"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4942839" y="4449308"/>
              <a:ext cx="792146" cy="620393"/>
            </a:xfrm>
            <a:prstGeom prst="rect">
              <a:avLst/>
            </a:prstGeom>
          </p:spPr>
        </p:pic>
        <p:pic>
          <p:nvPicPr>
            <p:cNvPr id="18" name="図 1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94890" y="5419558"/>
              <a:ext cx="620393" cy="620393"/>
            </a:xfrm>
            <a:prstGeom prst="rect">
              <a:avLst/>
            </a:prstGeom>
          </p:spPr>
        </p:pic>
        <p:pic>
          <p:nvPicPr>
            <p:cNvPr id="19" name="図 1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06165" y="5419558"/>
              <a:ext cx="620393" cy="620393"/>
            </a:xfrm>
            <a:prstGeom prst="rect">
              <a:avLst/>
            </a:prstGeom>
          </p:spPr>
        </p:pic>
        <p:pic>
          <p:nvPicPr>
            <p:cNvPr id="20" name="図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17440" y="5419558"/>
              <a:ext cx="620393" cy="620393"/>
            </a:xfrm>
            <a:prstGeom prst="rect">
              <a:avLst/>
            </a:prstGeom>
          </p:spPr>
        </p:pic>
        <p:pic>
          <p:nvPicPr>
            <p:cNvPr id="21" name="図 2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28715" y="5419558"/>
              <a:ext cx="620393" cy="620393"/>
            </a:xfrm>
            <a:prstGeom prst="rect">
              <a:avLst/>
            </a:prstGeom>
          </p:spPr>
        </p:pic>
        <p:sp>
          <p:nvSpPr>
            <p:cNvPr id="22" name="下矢印 21"/>
            <p:cNvSpPr/>
            <p:nvPr/>
          </p:nvSpPr>
          <p:spPr>
            <a:xfrm rot="5400000" flipH="1">
              <a:off x="3007806" y="4487916"/>
              <a:ext cx="380828" cy="461784"/>
            </a:xfrm>
            <a:prstGeom prst="downArrow">
              <a:avLst>
                <a:gd name="adj1" fmla="val 50000"/>
                <a:gd name="adj2" fmla="val 63509"/>
              </a:avLst>
            </a:prstGeom>
            <a:solidFill>
              <a:srgbClr val="E03C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23" name="下矢印 22"/>
            <p:cNvSpPr/>
            <p:nvPr/>
          </p:nvSpPr>
          <p:spPr>
            <a:xfrm rot="5400000" flipH="1">
              <a:off x="3007806" y="5493547"/>
              <a:ext cx="380828" cy="461784"/>
            </a:xfrm>
            <a:prstGeom prst="downArrow">
              <a:avLst>
                <a:gd name="adj1" fmla="val 50000"/>
                <a:gd name="adj2" fmla="val 63509"/>
              </a:avLst>
            </a:prstGeom>
            <a:solidFill>
              <a:srgbClr val="E03C6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p>
          </p:txBody>
        </p:sp>
        <p:sp>
          <p:nvSpPr>
            <p:cNvPr id="62" name="角丸四角形 61"/>
            <p:cNvSpPr/>
            <p:nvPr/>
          </p:nvSpPr>
          <p:spPr>
            <a:xfrm>
              <a:off x="3563888" y="3647505"/>
              <a:ext cx="2070616" cy="510778"/>
            </a:xfrm>
            <a:prstGeom prst="roundRect">
              <a:avLst/>
            </a:prstGeom>
            <a:noFill/>
          </p:spPr>
          <p:txBody>
            <a:bodyPr wrap="none" rtlCol="0" anchor="ctr" anchorCtr="0">
              <a:spAutoFit/>
            </a:bodyPr>
            <a:lstStyle/>
            <a:p>
              <a:pPr algn="ctr"/>
              <a:r>
                <a:rPr lang="ja-JP" altLang="en-US" sz="2400" b="1" u="sng" dirty="0">
                  <a:solidFill>
                    <a:srgbClr val="1F63E0"/>
                  </a:solidFill>
                  <a:latin typeface="Meiryo UI" panose="020B0604030504040204" pitchFamily="50" charset="-128"/>
                  <a:ea typeface="Meiryo UI" panose="020B0604030504040204" pitchFamily="50" charset="-128"/>
                  <a:cs typeface="Meiryo UI" panose="020B0604030504040204" pitchFamily="50" charset="-128"/>
                </a:rPr>
                <a:t>症例対照研究</a:t>
              </a:r>
              <a:endParaRPr lang="en-US" altLang="ja-JP" sz="2400" b="1" u="sng" dirty="0">
                <a:solidFill>
                  <a:srgbClr val="1F63E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65" name="図 64"/>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606325" y="4432845"/>
              <a:ext cx="790834" cy="620393"/>
            </a:xfrm>
            <a:prstGeom prst="rect">
              <a:avLst/>
            </a:prstGeom>
          </p:spPr>
        </p:pic>
        <p:pic>
          <p:nvPicPr>
            <p:cNvPr id="66" name="図 65"/>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1117600" y="4432845"/>
              <a:ext cx="790834" cy="620393"/>
            </a:xfrm>
            <a:prstGeom prst="rect">
              <a:avLst/>
            </a:prstGeom>
          </p:spPr>
        </p:pic>
        <p:grpSp>
          <p:nvGrpSpPr>
            <p:cNvPr id="67" name="グループ化 66"/>
            <p:cNvGrpSpPr/>
            <p:nvPr/>
          </p:nvGrpSpPr>
          <p:grpSpPr>
            <a:xfrm>
              <a:off x="1628867" y="4432845"/>
              <a:ext cx="790834" cy="620393"/>
              <a:chOff x="4113036" y="1589174"/>
              <a:chExt cx="917908" cy="720079"/>
            </a:xfrm>
          </p:grpSpPr>
          <p:pic>
            <p:nvPicPr>
              <p:cNvPr id="77" name="図 76"/>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4113036" y="1589174"/>
                <a:ext cx="917908" cy="720079"/>
              </a:xfrm>
              <a:prstGeom prst="rect">
                <a:avLst/>
              </a:prstGeom>
            </p:spPr>
          </p:pic>
          <p:pic>
            <p:nvPicPr>
              <p:cNvPr id="78" name="図 7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grpSp>
          <p:nvGrpSpPr>
            <p:cNvPr id="68" name="グループ化 67"/>
            <p:cNvGrpSpPr/>
            <p:nvPr/>
          </p:nvGrpSpPr>
          <p:grpSpPr>
            <a:xfrm>
              <a:off x="2140142" y="4432845"/>
              <a:ext cx="790834" cy="620393"/>
              <a:chOff x="4113036" y="1589174"/>
              <a:chExt cx="917908" cy="720079"/>
            </a:xfrm>
          </p:grpSpPr>
          <p:pic>
            <p:nvPicPr>
              <p:cNvPr id="75" name="図 74"/>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4113036" y="1589174"/>
                <a:ext cx="917908" cy="720079"/>
              </a:xfrm>
              <a:prstGeom prst="rect">
                <a:avLst/>
              </a:prstGeom>
            </p:spPr>
          </p:pic>
          <p:pic>
            <p:nvPicPr>
              <p:cNvPr id="76" name="図 7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pic>
          <p:nvPicPr>
            <p:cNvPr id="69" name="図 6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1545" y="5438476"/>
              <a:ext cx="620393" cy="620393"/>
            </a:xfrm>
            <a:prstGeom prst="rect">
              <a:avLst/>
            </a:prstGeom>
          </p:spPr>
        </p:pic>
        <p:pic>
          <p:nvPicPr>
            <p:cNvPr id="70" name="図 6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2820" y="5438476"/>
              <a:ext cx="620393" cy="620393"/>
            </a:xfrm>
            <a:prstGeom prst="rect">
              <a:avLst/>
            </a:prstGeom>
          </p:spPr>
        </p:pic>
        <p:pic>
          <p:nvPicPr>
            <p:cNvPr id="71" name="図 7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14097" y="5438476"/>
              <a:ext cx="620393" cy="620393"/>
            </a:xfrm>
            <a:prstGeom prst="rect">
              <a:avLst/>
            </a:prstGeom>
          </p:spPr>
        </p:pic>
        <p:grpSp>
          <p:nvGrpSpPr>
            <p:cNvPr id="72" name="グループ化 71"/>
            <p:cNvGrpSpPr/>
            <p:nvPr/>
          </p:nvGrpSpPr>
          <p:grpSpPr>
            <a:xfrm>
              <a:off x="2225370" y="5433475"/>
              <a:ext cx="620393" cy="620393"/>
              <a:chOff x="4211951" y="1589174"/>
              <a:chExt cx="720079" cy="720079"/>
            </a:xfrm>
          </p:grpSpPr>
          <p:pic>
            <p:nvPicPr>
              <p:cNvPr id="73" name="図 7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11951" y="1589174"/>
                <a:ext cx="720079" cy="720079"/>
              </a:xfrm>
              <a:prstGeom prst="rect">
                <a:avLst/>
              </a:prstGeom>
            </p:spPr>
          </p:pic>
          <p:pic>
            <p:nvPicPr>
              <p:cNvPr id="74" name="図 7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80078" y="2040984"/>
                <a:ext cx="244176" cy="244176"/>
              </a:xfrm>
              <a:prstGeom prst="rect">
                <a:avLst/>
              </a:prstGeom>
            </p:spPr>
          </p:pic>
        </p:grpSp>
        <p:sp>
          <p:nvSpPr>
            <p:cNvPr id="79" name="正方形/長方形 78"/>
            <p:cNvSpPr/>
            <p:nvPr/>
          </p:nvSpPr>
          <p:spPr>
            <a:xfrm>
              <a:off x="3476785" y="5034662"/>
              <a:ext cx="2404826" cy="338554"/>
            </a:xfrm>
            <a:prstGeom prst="rect">
              <a:avLst/>
            </a:prstGeom>
            <a:noFill/>
          </p:spPr>
          <p:txBody>
            <a:bodyPr wrap="none" rtlCol="0" anchor="ctr" anchorCtr="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肥満の男子学生（症例）</a:t>
              </a:r>
            </a:p>
          </p:txBody>
        </p:sp>
        <p:sp>
          <p:nvSpPr>
            <p:cNvPr id="80" name="正方形/長方形 79"/>
            <p:cNvSpPr/>
            <p:nvPr/>
          </p:nvSpPr>
          <p:spPr>
            <a:xfrm>
              <a:off x="3347864" y="6021288"/>
              <a:ext cx="2749471"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肥満でない男子学生（対照）</a:t>
              </a:r>
            </a:p>
          </p:txBody>
        </p:sp>
        <p:sp>
          <p:nvSpPr>
            <p:cNvPr id="81" name="正方形/長方形 80"/>
            <p:cNvSpPr/>
            <p:nvPr/>
          </p:nvSpPr>
          <p:spPr>
            <a:xfrm>
              <a:off x="391733" y="3967475"/>
              <a:ext cx="2884123"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運動部の割合</a:t>
              </a:r>
              <a:r>
                <a:rPr lang="ja-JP" altLang="en-US" sz="2000"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を比較する</a:t>
              </a:r>
            </a:p>
          </p:txBody>
        </p:sp>
        <p:sp>
          <p:nvSpPr>
            <p:cNvPr id="90" name="円形吹き出し 89"/>
            <p:cNvSpPr/>
            <p:nvPr/>
          </p:nvSpPr>
          <p:spPr>
            <a:xfrm>
              <a:off x="3335905" y="4321966"/>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91" name="円形吹き出し 90"/>
            <p:cNvSpPr/>
            <p:nvPr/>
          </p:nvSpPr>
          <p:spPr>
            <a:xfrm>
              <a:off x="3848156" y="4321966"/>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92" name="円形吹き出し 91"/>
            <p:cNvSpPr/>
            <p:nvPr/>
          </p:nvSpPr>
          <p:spPr>
            <a:xfrm>
              <a:off x="4360407" y="4321966"/>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93" name="円形吹き出し 92"/>
            <p:cNvSpPr/>
            <p:nvPr/>
          </p:nvSpPr>
          <p:spPr>
            <a:xfrm>
              <a:off x="4872658" y="4321966"/>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肥満</a:t>
              </a:r>
            </a:p>
          </p:txBody>
        </p:sp>
      </p:grpSp>
    </p:spTree>
    <p:extLst>
      <p:ext uri="{BB962C8B-B14F-4D97-AF65-F5344CB8AC3E}">
        <p14:creationId xmlns:p14="http://schemas.microsoft.com/office/powerpoint/2010/main" val="34889821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kumimoji="1" lang="ja-JP" altLang="en-US" dirty="0"/>
              <a:t>介入研究｜</a:t>
            </a:r>
            <a:r>
              <a:rPr lang="ja-JP" altLang="en-US" sz="2400" dirty="0"/>
              <a:t> </a:t>
            </a:r>
            <a:r>
              <a:rPr lang="ja-JP" altLang="en-US" sz="2000" dirty="0"/>
              <a:t>実際に</a:t>
            </a:r>
            <a:r>
              <a:rPr kumimoji="1" lang="ja-JP" altLang="en-US" sz="2400" dirty="0"/>
              <a:t>○○させてみる</a:t>
            </a:r>
            <a:r>
              <a:rPr kumimoji="1" lang="ja-JP" altLang="en-US" sz="2000" dirty="0"/>
              <a:t>研究</a:t>
            </a:r>
            <a:endParaRPr kumimoji="1" lang="ja-JP" altLang="en-US" sz="2400" dirty="0"/>
          </a:p>
        </p:txBody>
      </p:sp>
      <p:sp>
        <p:nvSpPr>
          <p:cNvPr id="4" name="コンテンツ プレースホルダー 3"/>
          <p:cNvSpPr>
            <a:spLocks noGrp="1"/>
          </p:cNvSpPr>
          <p:nvPr>
            <p:ph sz="quarter" idx="11"/>
          </p:nvPr>
        </p:nvSpPr>
        <p:spPr>
          <a:xfrm>
            <a:off x="4499992" y="908050"/>
            <a:ext cx="4548060" cy="5401270"/>
          </a:xfrm>
        </p:spPr>
        <p:txBody>
          <a:bodyPr/>
          <a:lstStyle/>
          <a:p>
            <a:r>
              <a:rPr lang="ja-JP" altLang="en-US" dirty="0" smtClean="0"/>
              <a:t>これまではただ観察しているだけでした。</a:t>
            </a:r>
            <a:endParaRPr lang="en-US" altLang="ja-JP" dirty="0" smtClean="0"/>
          </a:p>
          <a:p>
            <a:endParaRPr lang="en-US" altLang="ja-JP" dirty="0" smtClean="0"/>
          </a:p>
          <a:p>
            <a:endParaRPr lang="en-US" altLang="ja-JP" dirty="0" smtClean="0"/>
          </a:p>
          <a:p>
            <a:r>
              <a:rPr lang="ja-JP" altLang="en-US" dirty="0" smtClean="0"/>
              <a:t>今度</a:t>
            </a:r>
            <a:r>
              <a:rPr lang="ja-JP" altLang="en-US" dirty="0"/>
              <a:t>は実際</a:t>
            </a:r>
            <a:r>
              <a:rPr lang="ja-JP" altLang="en-US" dirty="0" smtClean="0"/>
              <a:t>に運動部</a:t>
            </a:r>
            <a:r>
              <a:rPr lang="ja-JP" altLang="en-US" dirty="0"/>
              <a:t>に</a:t>
            </a:r>
            <a:r>
              <a:rPr lang="ja-JP" altLang="en-US" b="1" dirty="0">
                <a:solidFill>
                  <a:srgbClr val="E03C64"/>
                </a:solidFill>
              </a:rPr>
              <a:t>入って</a:t>
            </a:r>
            <a:r>
              <a:rPr lang="ja-JP" altLang="en-US" b="1" dirty="0" smtClean="0">
                <a:solidFill>
                  <a:srgbClr val="E03C64"/>
                </a:solidFill>
              </a:rPr>
              <a:t>もらって</a:t>
            </a:r>
            <a:r>
              <a:rPr lang="en-US" altLang="ja-JP" b="1" dirty="0" smtClean="0">
                <a:solidFill>
                  <a:srgbClr val="E03C64"/>
                </a:solidFill>
              </a:rPr>
              <a:t/>
            </a:r>
            <a:br>
              <a:rPr lang="en-US" altLang="ja-JP" b="1" dirty="0" smtClean="0">
                <a:solidFill>
                  <a:srgbClr val="E03C64"/>
                </a:solidFill>
              </a:rPr>
            </a:br>
            <a:r>
              <a:rPr lang="ja-JP" altLang="en-US" dirty="0" smtClean="0"/>
              <a:t>みて、本当かどうか確かめたくなります。</a:t>
            </a:r>
            <a:endParaRPr kumimoji="1" lang="en-US" altLang="ja-JP" dirty="0" smtClean="0"/>
          </a:p>
          <a:p>
            <a:endParaRPr kumimoji="1" lang="en-US" altLang="ja-JP" dirty="0" smtClean="0"/>
          </a:p>
          <a:p>
            <a:endParaRPr kumimoji="1" lang="en-US" altLang="ja-JP" dirty="0" smtClean="0"/>
          </a:p>
          <a:p>
            <a:r>
              <a:rPr kumimoji="1" lang="ja-JP" altLang="en-US" dirty="0" smtClean="0"/>
              <a:t>結果として、 </a:t>
            </a:r>
            <a:r>
              <a:rPr kumimoji="1" lang="ja-JP" altLang="en-US" dirty="0">
                <a:solidFill>
                  <a:srgbClr val="E03C64"/>
                </a:solidFill>
              </a:rPr>
              <a:t>「運動部に</a:t>
            </a:r>
            <a:r>
              <a:rPr kumimoji="1" lang="ja-JP" altLang="en-US" dirty="0" smtClean="0">
                <a:solidFill>
                  <a:srgbClr val="E03C64"/>
                </a:solidFill>
              </a:rPr>
              <a:t>入って</a:t>
            </a:r>
            <a:r>
              <a:rPr kumimoji="1" lang="ja-JP" altLang="en-US" b="1" u="sng" dirty="0" smtClean="0">
                <a:solidFill>
                  <a:srgbClr val="E03C64"/>
                </a:solidFill>
              </a:rPr>
              <a:t>もらう</a:t>
            </a:r>
            <a:r>
              <a:rPr kumimoji="1" lang="ja-JP" altLang="en-US" dirty="0" smtClean="0">
                <a:solidFill>
                  <a:srgbClr val="E03C64"/>
                </a:solidFill>
              </a:rPr>
              <a:t>と、</a:t>
            </a:r>
            <a:r>
              <a:rPr kumimoji="1" lang="en-US" altLang="ja-JP" dirty="0" smtClean="0">
                <a:solidFill>
                  <a:srgbClr val="E03C64"/>
                </a:solidFill>
              </a:rPr>
              <a:t/>
            </a:r>
            <a:br>
              <a:rPr kumimoji="1" lang="en-US" altLang="ja-JP" dirty="0" smtClean="0">
                <a:solidFill>
                  <a:srgbClr val="E03C64"/>
                </a:solidFill>
              </a:rPr>
            </a:br>
            <a:r>
              <a:rPr kumimoji="1" lang="ja-JP" altLang="en-US" dirty="0" smtClean="0">
                <a:solidFill>
                  <a:srgbClr val="E03C64"/>
                </a:solidFill>
              </a:rPr>
              <a:t>肥満</a:t>
            </a:r>
            <a:r>
              <a:rPr kumimoji="1" lang="ja-JP" altLang="en-US" dirty="0">
                <a:solidFill>
                  <a:srgbClr val="E03C64"/>
                </a:solidFill>
              </a:rPr>
              <a:t>になりにくい」 </a:t>
            </a:r>
            <a:r>
              <a:rPr kumimoji="1" lang="ja-JP" altLang="en-US" dirty="0" smtClean="0"/>
              <a:t>ことが明らかになります。</a:t>
            </a:r>
            <a:endParaRPr kumimoji="1" lang="en-US" altLang="ja-JP" dirty="0" smtClean="0"/>
          </a:p>
          <a:p>
            <a:endParaRPr lang="en-US" altLang="ja-JP" dirty="0" smtClean="0"/>
          </a:p>
          <a:p>
            <a:endParaRPr lang="en-US" altLang="ja-JP" dirty="0" smtClean="0"/>
          </a:p>
          <a:p>
            <a:r>
              <a:rPr lang="ja-JP" altLang="en-US" dirty="0" smtClean="0"/>
              <a:t>でも</a:t>
            </a:r>
            <a:r>
              <a:rPr lang="ja-JP" altLang="en-US" dirty="0"/>
              <a:t>、好きなほうの部活を選ばせると</a:t>
            </a:r>
            <a:r>
              <a:rPr lang="en-US" altLang="ja-JP" dirty="0"/>
              <a:t>…</a:t>
            </a:r>
          </a:p>
          <a:p>
            <a:pPr lvl="1"/>
            <a:r>
              <a:rPr lang="ja-JP" altLang="en-US" dirty="0" smtClean="0">
                <a:solidFill>
                  <a:schemeClr val="accent1"/>
                </a:solidFill>
              </a:rPr>
              <a:t>「運動嫌い</a:t>
            </a:r>
            <a:r>
              <a:rPr lang="ja-JP" altLang="en-US" dirty="0">
                <a:solidFill>
                  <a:schemeClr val="accent1"/>
                </a:solidFill>
              </a:rPr>
              <a:t>は運動部に</a:t>
            </a:r>
            <a:r>
              <a:rPr lang="ja-JP" altLang="en-US" dirty="0" smtClean="0">
                <a:solidFill>
                  <a:schemeClr val="accent1"/>
                </a:solidFill>
              </a:rPr>
              <a:t>入りたがらないはず」</a:t>
            </a:r>
            <a:r>
              <a:rPr lang="ja-JP" altLang="en-US" dirty="0" smtClean="0"/>
              <a:t>と今度はツッコまれます。</a:t>
            </a:r>
            <a:endParaRPr lang="en-US" altLang="ja-JP" dirty="0"/>
          </a:p>
          <a:p>
            <a:pPr lvl="2"/>
            <a:r>
              <a:rPr kumimoji="1" lang="ja-JP" altLang="en-US" dirty="0"/>
              <a:t>部活の影響ではなく、もともとの運動量</a:t>
            </a:r>
            <a:r>
              <a:rPr kumimoji="1" lang="ja-JP" altLang="en-US" dirty="0" smtClean="0"/>
              <a:t>の</a:t>
            </a:r>
            <a:r>
              <a:rPr kumimoji="1" lang="en-US" altLang="ja-JP" dirty="0" smtClean="0"/>
              <a:t/>
            </a:r>
            <a:br>
              <a:rPr kumimoji="1" lang="en-US" altLang="ja-JP" dirty="0" smtClean="0"/>
            </a:br>
            <a:r>
              <a:rPr kumimoji="1" lang="ja-JP" altLang="en-US" dirty="0" smtClean="0"/>
              <a:t>違い</a:t>
            </a:r>
            <a:r>
              <a:rPr kumimoji="1" lang="ja-JP" altLang="en-US" dirty="0"/>
              <a:t>が原因かも</a:t>
            </a:r>
            <a:r>
              <a:rPr kumimoji="1" lang="en-US" altLang="ja-JP" dirty="0"/>
              <a:t>…</a:t>
            </a:r>
            <a:r>
              <a:rPr kumimoji="1" lang="ja-JP" altLang="en-US" dirty="0" err="1"/>
              <a:t>。</a:t>
            </a:r>
            <a:endParaRPr kumimoji="1" lang="en-US" altLang="ja-JP" dirty="0"/>
          </a:p>
        </p:txBody>
      </p:sp>
      <p:sp>
        <p:nvSpPr>
          <p:cNvPr id="149" name="正方形/長方形 148"/>
          <p:cNvSpPr/>
          <p:nvPr/>
        </p:nvSpPr>
        <p:spPr>
          <a:xfrm>
            <a:off x="251520" y="5887000"/>
            <a:ext cx="4083132" cy="307777"/>
          </a:xfrm>
          <a:prstGeom prst="rect">
            <a:avLst/>
          </a:prstGeom>
        </p:spPr>
        <p:txBody>
          <a:bodyPr wrap="square">
            <a:spAutoFit/>
          </a:bodyPr>
          <a:lstStyle/>
          <a:p>
            <a:pPr marL="223838" indent="-223838">
              <a:buClr>
                <a:schemeClr val="tx1"/>
              </a:buClr>
              <a:buFont typeface="+mj-ea"/>
              <a:buAutoNum type="circleNumDbPlain" startAt="2"/>
            </a:pPr>
            <a:r>
              <a:rPr lang="ja-JP" altLang="en-US" sz="1400" dirty="0">
                <a:solidFill>
                  <a:srgbClr val="E03C64"/>
                </a:solidFill>
              </a:rPr>
              <a:t>肥満になった人の数</a:t>
            </a:r>
            <a:r>
              <a:rPr lang="ja-JP" altLang="en-US" sz="1400" dirty="0"/>
              <a:t>を比べます。</a:t>
            </a:r>
          </a:p>
        </p:txBody>
      </p:sp>
      <p:grpSp>
        <p:nvGrpSpPr>
          <p:cNvPr id="5" name="グループ化 4"/>
          <p:cNvGrpSpPr/>
          <p:nvPr/>
        </p:nvGrpSpPr>
        <p:grpSpPr>
          <a:xfrm>
            <a:off x="251520" y="984001"/>
            <a:ext cx="4162078" cy="2834223"/>
            <a:chOff x="251520" y="984001"/>
            <a:chExt cx="4162078" cy="2834223"/>
          </a:xfrm>
        </p:grpSpPr>
        <p:sp>
          <p:nvSpPr>
            <p:cNvPr id="54" name="正方形/長方形 53"/>
            <p:cNvSpPr/>
            <p:nvPr/>
          </p:nvSpPr>
          <p:spPr>
            <a:xfrm>
              <a:off x="251520" y="984001"/>
              <a:ext cx="4083132" cy="523220"/>
            </a:xfrm>
            <a:prstGeom prst="rect">
              <a:avLst/>
            </a:prstGeom>
          </p:spPr>
          <p:txBody>
            <a:bodyPr wrap="square">
              <a:spAutoFit/>
            </a:bodyPr>
            <a:lstStyle/>
            <a:p>
              <a:pPr marL="223838" indent="-223838">
                <a:buFont typeface="+mj-ea"/>
                <a:buAutoNum type="circleNumDbPlain"/>
              </a:pPr>
              <a:r>
                <a:rPr lang="ja-JP" altLang="en-US" sz="1400" dirty="0"/>
                <a:t>肥満でない学生を対象に入学したら</a:t>
              </a:r>
              <a:r>
                <a:rPr lang="ja-JP" altLang="en-US" sz="1400" dirty="0">
                  <a:solidFill>
                    <a:srgbClr val="E03C64"/>
                  </a:solidFill>
                </a:rPr>
                <a:t>必ず部活に入ってもらう</a:t>
              </a:r>
              <a:r>
                <a:rPr lang="ja-JP" altLang="en-US" sz="1400" dirty="0"/>
                <a:t>ようにします。</a:t>
              </a:r>
            </a:p>
          </p:txBody>
        </p:sp>
        <p:grpSp>
          <p:nvGrpSpPr>
            <p:cNvPr id="150" name="グループ化 149"/>
            <p:cNvGrpSpPr/>
            <p:nvPr/>
          </p:nvGrpSpPr>
          <p:grpSpPr>
            <a:xfrm>
              <a:off x="437862" y="1519537"/>
              <a:ext cx="3710448" cy="604692"/>
              <a:chOff x="437862" y="1519537"/>
              <a:chExt cx="3710448" cy="604692"/>
            </a:xfrm>
          </p:grpSpPr>
          <p:pic>
            <p:nvPicPr>
              <p:cNvPr id="94" name="図 9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7862" y="1519537"/>
                <a:ext cx="604694" cy="604692"/>
              </a:xfrm>
              <a:prstGeom prst="rect">
                <a:avLst/>
              </a:prstGeom>
            </p:spPr>
          </p:pic>
          <p:pic>
            <p:nvPicPr>
              <p:cNvPr id="92" name="図 9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18198" y="1519537"/>
                <a:ext cx="604694" cy="604692"/>
              </a:xfrm>
              <a:prstGeom prst="rect">
                <a:avLst/>
              </a:prstGeom>
            </p:spPr>
          </p:pic>
          <p:pic>
            <p:nvPicPr>
              <p:cNvPr id="90" name="図 8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947" y="1519537"/>
                <a:ext cx="604692" cy="604692"/>
              </a:xfrm>
              <a:prstGeom prst="rect">
                <a:avLst/>
              </a:prstGeom>
            </p:spPr>
          </p:pic>
          <p:pic>
            <p:nvPicPr>
              <p:cNvPr id="59" name="図 5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28030" y="1519537"/>
                <a:ext cx="604694" cy="604692"/>
              </a:xfrm>
              <a:prstGeom prst="rect">
                <a:avLst/>
              </a:prstGeom>
            </p:spPr>
          </p:pic>
          <p:pic>
            <p:nvPicPr>
              <p:cNvPr id="60" name="図 5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473115" y="1519537"/>
                <a:ext cx="604692" cy="604692"/>
              </a:xfrm>
              <a:prstGeom prst="rect">
                <a:avLst/>
              </a:prstGeom>
            </p:spPr>
          </p:pic>
          <p:pic>
            <p:nvPicPr>
              <p:cNvPr id="66" name="図 6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63283" y="1519537"/>
                <a:ext cx="604692" cy="604692"/>
              </a:xfrm>
              <a:prstGeom prst="rect">
                <a:avLst/>
              </a:prstGeom>
            </p:spPr>
          </p:pic>
          <p:pic>
            <p:nvPicPr>
              <p:cNvPr id="82" name="図 8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543616" y="1519537"/>
                <a:ext cx="604694" cy="604692"/>
              </a:xfrm>
              <a:prstGeom prst="rect">
                <a:avLst/>
              </a:prstGeom>
            </p:spPr>
          </p:pic>
          <p:pic>
            <p:nvPicPr>
              <p:cNvPr id="80" name="図 7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08366" y="1519537"/>
                <a:ext cx="604694" cy="604692"/>
              </a:xfrm>
              <a:prstGeom prst="rect">
                <a:avLst/>
              </a:prstGeom>
            </p:spPr>
          </p:pic>
          <p:pic>
            <p:nvPicPr>
              <p:cNvPr id="69" name="図 6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53451" y="1519537"/>
                <a:ext cx="604692" cy="604692"/>
              </a:xfrm>
              <a:prstGeom prst="rect">
                <a:avLst/>
              </a:prstGeom>
            </p:spPr>
          </p:pic>
          <p:pic>
            <p:nvPicPr>
              <p:cNvPr id="70" name="図 6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98535" y="1519537"/>
                <a:ext cx="604692" cy="604692"/>
              </a:xfrm>
              <a:prstGeom prst="rect">
                <a:avLst/>
              </a:prstGeom>
            </p:spPr>
          </p:pic>
        </p:grpSp>
        <p:grpSp>
          <p:nvGrpSpPr>
            <p:cNvPr id="119" name="グループ化 118"/>
            <p:cNvGrpSpPr/>
            <p:nvPr/>
          </p:nvGrpSpPr>
          <p:grpSpPr>
            <a:xfrm>
              <a:off x="741028" y="3479670"/>
              <a:ext cx="1072730" cy="338554"/>
              <a:chOff x="621313" y="5970766"/>
              <a:chExt cx="1072730" cy="338554"/>
            </a:xfrm>
          </p:grpSpPr>
          <p:sp>
            <p:nvSpPr>
              <p:cNvPr id="120" name="テキスト ボックス 119"/>
              <p:cNvSpPr txBox="1"/>
              <p:nvPr/>
            </p:nvSpPr>
            <p:spPr>
              <a:xfrm>
                <a:off x="621313" y="5970766"/>
                <a:ext cx="1072730"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運動部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121" name="図 12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31260" y="6010039"/>
                <a:ext cx="252000" cy="251998"/>
              </a:xfrm>
              <a:prstGeom prst="rect">
                <a:avLst/>
              </a:prstGeom>
            </p:spPr>
          </p:pic>
        </p:grpSp>
        <p:sp>
          <p:nvSpPr>
            <p:cNvPr id="127" name="テキスト ボックス 126"/>
            <p:cNvSpPr txBox="1"/>
            <p:nvPr/>
          </p:nvSpPr>
          <p:spPr>
            <a:xfrm>
              <a:off x="2918384" y="3479670"/>
              <a:ext cx="1005403" cy="338554"/>
            </a:xfrm>
            <a:prstGeom prst="rect">
              <a:avLst/>
            </a:prstGeom>
            <a:noFill/>
          </p:spPr>
          <p:txBody>
            <a:bodyPr wrap="none" rtlCol="0" anchor="ctr" anchorCtr="0">
              <a:spAutoFit/>
            </a:bodyP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非運動部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40" name="カギ線コネクタ 139"/>
            <p:cNvCxnSpPr>
              <a:stCxn id="191" idx="2"/>
              <a:endCxn id="153" idx="0"/>
            </p:cNvCxnSpPr>
            <p:nvPr/>
          </p:nvCxnSpPr>
          <p:spPr>
            <a:xfrm rot="5400000">
              <a:off x="1561600" y="2117226"/>
              <a:ext cx="447281" cy="1015693"/>
            </a:xfrm>
            <a:prstGeom prst="bentConnector3">
              <a:avLst>
                <a:gd name="adj1" fmla="val 50000"/>
              </a:avLst>
            </a:prstGeom>
            <a:ln w="28575">
              <a:solidFill>
                <a:srgbClr val="4D4D4D"/>
              </a:solidFill>
              <a:tailEnd type="triangle"/>
            </a:ln>
          </p:spPr>
          <p:style>
            <a:lnRef idx="1">
              <a:schemeClr val="accent1"/>
            </a:lnRef>
            <a:fillRef idx="0">
              <a:schemeClr val="accent1"/>
            </a:fillRef>
            <a:effectRef idx="0">
              <a:schemeClr val="accent1"/>
            </a:effectRef>
            <a:fontRef idx="minor">
              <a:schemeClr val="tx1"/>
            </a:fontRef>
          </p:style>
        </p:cxnSp>
        <p:cxnSp>
          <p:nvCxnSpPr>
            <p:cNvPr id="141" name="カギ線コネクタ 140"/>
            <p:cNvCxnSpPr>
              <a:stCxn id="191" idx="2"/>
              <a:endCxn id="165" idx="0"/>
            </p:cNvCxnSpPr>
            <p:nvPr/>
          </p:nvCxnSpPr>
          <p:spPr>
            <a:xfrm rot="16200000" flipH="1">
              <a:off x="2633446" y="2061072"/>
              <a:ext cx="447281" cy="1128000"/>
            </a:xfrm>
            <a:prstGeom prst="bentConnector3">
              <a:avLst>
                <a:gd name="adj1" fmla="val 50000"/>
              </a:avLst>
            </a:prstGeom>
            <a:ln w="28575">
              <a:solidFill>
                <a:srgbClr val="4D4D4D"/>
              </a:solidFill>
              <a:tailEnd type="triangle"/>
            </a:ln>
          </p:spPr>
          <p:style>
            <a:lnRef idx="1">
              <a:schemeClr val="accent1"/>
            </a:lnRef>
            <a:fillRef idx="0">
              <a:schemeClr val="accent1"/>
            </a:fillRef>
            <a:effectRef idx="0">
              <a:schemeClr val="accent1"/>
            </a:effectRef>
            <a:fontRef idx="minor">
              <a:schemeClr val="tx1"/>
            </a:fontRef>
          </p:style>
        </p:cxnSp>
        <p:grpSp>
          <p:nvGrpSpPr>
            <p:cNvPr id="190" name="グループ化 189"/>
            <p:cNvGrpSpPr/>
            <p:nvPr/>
          </p:nvGrpSpPr>
          <p:grpSpPr>
            <a:xfrm>
              <a:off x="284878" y="2848713"/>
              <a:ext cx="4128720" cy="604692"/>
              <a:chOff x="284878" y="2550365"/>
              <a:chExt cx="4128720" cy="604692"/>
            </a:xfrm>
          </p:grpSpPr>
          <p:pic>
            <p:nvPicPr>
              <p:cNvPr id="151" name="図 15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9963" y="2550365"/>
                <a:ext cx="604692" cy="604692"/>
              </a:xfrm>
              <a:prstGeom prst="rect">
                <a:avLst/>
              </a:prstGeom>
            </p:spPr>
          </p:pic>
          <p:pic>
            <p:nvPicPr>
              <p:cNvPr id="152" name="図 15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643" y="2900677"/>
                <a:ext cx="252000" cy="251998"/>
              </a:xfrm>
              <a:prstGeom prst="rect">
                <a:avLst/>
              </a:prstGeom>
            </p:spPr>
          </p:pic>
          <p:pic>
            <p:nvPicPr>
              <p:cNvPr id="153" name="図 15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46" y="2550365"/>
                <a:ext cx="604694" cy="604692"/>
              </a:xfrm>
              <a:prstGeom prst="rect">
                <a:avLst/>
              </a:prstGeom>
            </p:spPr>
          </p:pic>
          <p:pic>
            <p:nvPicPr>
              <p:cNvPr id="154" name="図 15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131" y="2550365"/>
                <a:ext cx="604692" cy="604692"/>
              </a:xfrm>
              <a:prstGeom prst="rect">
                <a:avLst/>
              </a:prstGeom>
            </p:spPr>
          </p:pic>
          <p:pic>
            <p:nvPicPr>
              <p:cNvPr id="155" name="図 15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4878" y="2550365"/>
                <a:ext cx="604694" cy="604692"/>
              </a:xfrm>
              <a:prstGeom prst="rect">
                <a:avLst/>
              </a:prstGeom>
            </p:spPr>
          </p:pic>
          <p:pic>
            <p:nvPicPr>
              <p:cNvPr id="156" name="図 15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5214" y="2550365"/>
                <a:ext cx="604694" cy="604692"/>
              </a:xfrm>
              <a:prstGeom prst="rect">
                <a:avLst/>
              </a:prstGeom>
            </p:spPr>
          </p:pic>
          <p:pic>
            <p:nvPicPr>
              <p:cNvPr id="157" name="図 15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4895" y="2900677"/>
                <a:ext cx="252000" cy="251998"/>
              </a:xfrm>
              <a:prstGeom prst="rect">
                <a:avLst/>
              </a:prstGeom>
            </p:spPr>
          </p:pic>
          <p:pic>
            <p:nvPicPr>
              <p:cNvPr id="158" name="図 15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559" y="2900677"/>
                <a:ext cx="252000" cy="251998"/>
              </a:xfrm>
              <a:prstGeom prst="rect">
                <a:avLst/>
              </a:prstGeom>
            </p:spPr>
          </p:pic>
          <p:pic>
            <p:nvPicPr>
              <p:cNvPr id="160" name="図 15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727" y="2900677"/>
                <a:ext cx="252000" cy="251998"/>
              </a:xfrm>
              <a:prstGeom prst="rect">
                <a:avLst/>
              </a:prstGeom>
            </p:spPr>
          </p:pic>
          <p:pic>
            <p:nvPicPr>
              <p:cNvPr id="161" name="図 16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9811" y="2900677"/>
                <a:ext cx="252000" cy="251998"/>
              </a:xfrm>
              <a:prstGeom prst="rect">
                <a:avLst/>
              </a:prstGeom>
            </p:spPr>
          </p:pic>
          <p:pic>
            <p:nvPicPr>
              <p:cNvPr id="162" name="図 16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28572" y="2550365"/>
                <a:ext cx="604692" cy="604692"/>
              </a:xfrm>
              <a:prstGeom prst="rect">
                <a:avLst/>
              </a:prstGeom>
            </p:spPr>
          </p:pic>
          <p:pic>
            <p:nvPicPr>
              <p:cNvPr id="163" name="図 16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906" y="2550365"/>
                <a:ext cx="604692" cy="604692"/>
              </a:xfrm>
              <a:prstGeom prst="rect">
                <a:avLst/>
              </a:prstGeom>
            </p:spPr>
          </p:pic>
          <p:pic>
            <p:nvPicPr>
              <p:cNvPr id="164" name="図 16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73655" y="2550365"/>
                <a:ext cx="604694" cy="604692"/>
              </a:xfrm>
              <a:prstGeom prst="rect">
                <a:avLst/>
              </a:prstGeom>
            </p:spPr>
          </p:pic>
          <p:pic>
            <p:nvPicPr>
              <p:cNvPr id="165" name="図 16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18740" y="2550365"/>
                <a:ext cx="604692" cy="604692"/>
              </a:xfrm>
              <a:prstGeom prst="rect">
                <a:avLst/>
              </a:prstGeom>
            </p:spPr>
          </p:pic>
          <p:pic>
            <p:nvPicPr>
              <p:cNvPr id="166" name="図 16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3824" y="2550365"/>
                <a:ext cx="604692" cy="604692"/>
              </a:xfrm>
              <a:prstGeom prst="rect">
                <a:avLst/>
              </a:prstGeom>
            </p:spPr>
          </p:pic>
        </p:grpSp>
        <p:sp>
          <p:nvSpPr>
            <p:cNvPr id="191" name="テキスト ボックス 190"/>
            <p:cNvSpPr txBox="1"/>
            <p:nvPr/>
          </p:nvSpPr>
          <p:spPr>
            <a:xfrm>
              <a:off x="1422495" y="2124433"/>
              <a:ext cx="1741182" cy="276999"/>
            </a:xfrm>
            <a:prstGeom prst="rect">
              <a:avLst/>
            </a:prstGeom>
            <a:noFill/>
          </p:spPr>
          <p:txBody>
            <a:bodyPr wrap="none" rtlCol="0" anchor="ctr" anchorCtr="1">
              <a:spAutoFit/>
            </a:bodyPr>
            <a:lstStyle/>
            <a:p>
              <a:pPr algn="ctr"/>
              <a:r>
                <a:rPr lang="ja-JP" altLang="en-US" sz="1200" b="1" u="sng" dirty="0">
                  <a:solidFill>
                    <a:schemeClr val="accent5"/>
                  </a:solidFill>
                  <a:latin typeface="Meiryo UI" panose="020B0604030504040204" pitchFamily="50" charset="-128"/>
                  <a:ea typeface="Meiryo UI" panose="020B0604030504040204" pitchFamily="50" charset="-128"/>
                  <a:cs typeface="Meiryo UI" panose="020B0604030504040204" pitchFamily="50" charset="-128"/>
                </a:rPr>
                <a:t>好きなほうを選んでもらう</a:t>
              </a:r>
              <a:endParaRPr lang="en-US" altLang="ja-JP" sz="1200" b="1" u="sng" dirty="0">
                <a:solidFill>
                  <a:schemeClr val="accent5"/>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88048" y="3903076"/>
            <a:ext cx="4325550" cy="1920483"/>
            <a:chOff x="88048" y="3903076"/>
            <a:chExt cx="4325550" cy="1920483"/>
          </a:xfrm>
        </p:grpSpPr>
        <p:sp>
          <p:nvSpPr>
            <p:cNvPr id="184" name="右矢印 183"/>
            <p:cNvSpPr/>
            <p:nvPr/>
          </p:nvSpPr>
          <p:spPr>
            <a:xfrm rot="5400000">
              <a:off x="3030786" y="4198456"/>
              <a:ext cx="780597" cy="189837"/>
            </a:xfrm>
            <a:prstGeom prst="rightArrow">
              <a:avLst>
                <a:gd name="adj1" fmla="val 50000"/>
                <a:gd name="adj2" fmla="val 86077"/>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5" name="右矢印 184"/>
            <p:cNvSpPr/>
            <p:nvPr/>
          </p:nvSpPr>
          <p:spPr>
            <a:xfrm rot="5400000">
              <a:off x="887095" y="4198456"/>
              <a:ext cx="780597" cy="189837"/>
            </a:xfrm>
            <a:prstGeom prst="rightArrow">
              <a:avLst>
                <a:gd name="adj1" fmla="val 50000"/>
                <a:gd name="adj2" fmla="val 86077"/>
              </a:avLst>
            </a:prstGeom>
            <a:solidFill>
              <a:srgbClr val="E03C64"/>
            </a:solidFill>
            <a:ln>
              <a:solidFill>
                <a:srgbClr val="E03C6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6" name="テキスト ボックス 185"/>
            <p:cNvSpPr txBox="1"/>
            <p:nvPr/>
          </p:nvSpPr>
          <p:spPr>
            <a:xfrm>
              <a:off x="1650997" y="4124097"/>
              <a:ext cx="1353255" cy="338554"/>
            </a:xfrm>
            <a:prstGeom prst="rect">
              <a:avLst/>
            </a:prstGeom>
            <a:noFill/>
          </p:spPr>
          <p:txBody>
            <a:bodyPr wrap="none" rtlCol="0" anchor="ctr" anchorCtr="1">
              <a:spAutoFit/>
            </a:bodyPr>
            <a:lstStyle/>
            <a:p>
              <a:pPr algn="ctr"/>
              <a:r>
                <a:rPr lang="ja-JP" altLang="en-US"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卒業まで追跡</a:t>
              </a:r>
              <a:endParaRPr lang="en-US" altLang="ja-JP" sz="16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p:cNvGrpSpPr/>
            <p:nvPr/>
          </p:nvGrpSpPr>
          <p:grpSpPr>
            <a:xfrm>
              <a:off x="88048" y="4683530"/>
              <a:ext cx="4325550" cy="1140029"/>
              <a:chOff x="88048" y="4683530"/>
              <a:chExt cx="4325550" cy="1140029"/>
            </a:xfrm>
          </p:grpSpPr>
          <p:pic>
            <p:nvPicPr>
              <p:cNvPr id="102" name="図 10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9963" y="4768524"/>
                <a:ext cx="604692" cy="604692"/>
              </a:xfrm>
              <a:prstGeom prst="rect">
                <a:avLst/>
              </a:prstGeom>
            </p:spPr>
          </p:pic>
          <p:pic>
            <p:nvPicPr>
              <p:cNvPr id="103" name="図 10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9643" y="5118836"/>
                <a:ext cx="252000" cy="251998"/>
              </a:xfrm>
              <a:prstGeom prst="rect">
                <a:avLst/>
              </a:prstGeom>
            </p:spPr>
          </p:pic>
          <p:pic>
            <p:nvPicPr>
              <p:cNvPr id="104" name="図 10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5046" y="4768524"/>
                <a:ext cx="604694" cy="604692"/>
              </a:xfrm>
              <a:prstGeom prst="rect">
                <a:avLst/>
              </a:prstGeom>
            </p:spPr>
          </p:pic>
          <p:pic>
            <p:nvPicPr>
              <p:cNvPr id="105" name="図 10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20131" y="4768524"/>
                <a:ext cx="604692" cy="604692"/>
              </a:xfrm>
              <a:prstGeom prst="rect">
                <a:avLst/>
              </a:prstGeom>
            </p:spPr>
          </p:pic>
          <p:pic>
            <p:nvPicPr>
              <p:cNvPr id="106" name="図 105"/>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05083" y="4768524"/>
                <a:ext cx="764284" cy="604692"/>
              </a:xfrm>
              <a:prstGeom prst="rect">
                <a:avLst/>
              </a:prstGeom>
            </p:spPr>
          </p:pic>
          <p:pic>
            <p:nvPicPr>
              <p:cNvPr id="107" name="図 10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65214" y="4768524"/>
                <a:ext cx="604694" cy="604692"/>
              </a:xfrm>
              <a:prstGeom prst="rect">
                <a:avLst/>
              </a:prstGeom>
            </p:spPr>
          </p:pic>
          <p:pic>
            <p:nvPicPr>
              <p:cNvPr id="109" name="図 10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54895" y="5118836"/>
                <a:ext cx="252000" cy="251998"/>
              </a:xfrm>
              <a:prstGeom prst="rect">
                <a:avLst/>
              </a:prstGeom>
            </p:spPr>
          </p:pic>
          <p:pic>
            <p:nvPicPr>
              <p:cNvPr id="110" name="図 10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4559" y="5118836"/>
                <a:ext cx="252000" cy="251998"/>
              </a:xfrm>
              <a:prstGeom prst="rect">
                <a:avLst/>
              </a:prstGeom>
            </p:spPr>
          </p:pic>
          <p:sp>
            <p:nvSpPr>
              <p:cNvPr id="118" name="円形吹き出し 117"/>
              <p:cNvSpPr/>
              <p:nvPr/>
            </p:nvSpPr>
            <p:spPr>
              <a:xfrm>
                <a:off x="88048"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pic>
            <p:nvPicPr>
              <p:cNvPr id="124" name="図 12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64727" y="5118836"/>
                <a:ext cx="252000" cy="251998"/>
              </a:xfrm>
              <a:prstGeom prst="rect">
                <a:avLst/>
              </a:prstGeom>
            </p:spPr>
          </p:pic>
          <p:pic>
            <p:nvPicPr>
              <p:cNvPr id="125" name="図 12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09811" y="5118836"/>
                <a:ext cx="252000" cy="251998"/>
              </a:xfrm>
              <a:prstGeom prst="rect">
                <a:avLst/>
              </a:prstGeom>
            </p:spPr>
          </p:pic>
          <p:pic>
            <p:nvPicPr>
              <p:cNvPr id="128" name="図 127"/>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348777" y="4768524"/>
                <a:ext cx="764282" cy="604692"/>
              </a:xfrm>
              <a:prstGeom prst="rect">
                <a:avLst/>
              </a:prstGeom>
            </p:spPr>
          </p:pic>
          <p:pic>
            <p:nvPicPr>
              <p:cNvPr id="130" name="図 12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08906" y="4768524"/>
                <a:ext cx="604692" cy="604692"/>
              </a:xfrm>
              <a:prstGeom prst="rect">
                <a:avLst/>
              </a:prstGeom>
            </p:spPr>
          </p:pic>
          <p:pic>
            <p:nvPicPr>
              <p:cNvPr id="131" name="図 130"/>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2693860" y="4768524"/>
                <a:ext cx="764284" cy="604692"/>
              </a:xfrm>
              <a:prstGeom prst="rect">
                <a:avLst/>
              </a:prstGeom>
            </p:spPr>
          </p:pic>
          <p:pic>
            <p:nvPicPr>
              <p:cNvPr id="132" name="図 131"/>
              <p:cNvPicPr>
                <a:picLocks noChangeAspect="1"/>
              </p:cNvPicPr>
              <p:nvPr/>
            </p:nvPicPr>
            <p:blipFill>
              <a:blip r:embed="rId4" cstate="print">
                <a:duotone>
                  <a:schemeClr val="accent1">
                    <a:shade val="45000"/>
                    <a:satMod val="135000"/>
                  </a:schemeClr>
                  <a:prstClr val="white"/>
                </a:duotone>
                <a:extLst>
                  <a:ext uri="{BEBA8EAE-BF5A-486C-A8C5-ECC9F3942E4B}">
                    <a14:imgProps xmlns:a14="http://schemas.microsoft.com/office/drawing/2010/main">
                      <a14:imgLayer r:embed="rId5">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038945" y="4768524"/>
                <a:ext cx="764282" cy="604692"/>
              </a:xfrm>
              <a:prstGeom prst="rect">
                <a:avLst/>
              </a:prstGeom>
            </p:spPr>
          </p:pic>
          <p:pic>
            <p:nvPicPr>
              <p:cNvPr id="133" name="図 13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63824" y="4768524"/>
                <a:ext cx="604692" cy="604692"/>
              </a:xfrm>
              <a:prstGeom prst="rect">
                <a:avLst/>
              </a:prstGeom>
            </p:spPr>
          </p:pic>
          <p:sp>
            <p:nvSpPr>
              <p:cNvPr id="145" name="円形吹き出し 144"/>
              <p:cNvSpPr/>
              <p:nvPr/>
            </p:nvSpPr>
            <p:spPr>
              <a:xfrm>
                <a:off x="2248288"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46" name="円形吹き出し 145"/>
              <p:cNvSpPr/>
              <p:nvPr/>
            </p:nvSpPr>
            <p:spPr>
              <a:xfrm>
                <a:off x="2631899"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sp>
            <p:nvSpPr>
              <p:cNvPr id="187" name="テキスト ボックス 186"/>
              <p:cNvSpPr txBox="1"/>
              <p:nvPr/>
            </p:nvSpPr>
            <p:spPr>
              <a:xfrm>
                <a:off x="569216" y="5423449"/>
                <a:ext cx="1409360"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肥満少ない</a:t>
                </a:r>
                <a:endParaRPr lang="en-US" altLang="ja-JP"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88" name="テキスト ボックス 187"/>
              <p:cNvSpPr txBox="1"/>
              <p:nvPr/>
            </p:nvSpPr>
            <p:spPr>
              <a:xfrm>
                <a:off x="2843383" y="5423449"/>
                <a:ext cx="1178528" cy="400110"/>
              </a:xfrm>
              <a:prstGeom prst="rect">
                <a:avLst/>
              </a:prstGeom>
              <a:noFill/>
            </p:spPr>
            <p:txBody>
              <a:bodyPr wrap="none" rtlCol="0" anchor="ctr" anchorCtr="0">
                <a:spAutoFit/>
              </a:bodyPr>
              <a:lstStyle/>
              <a:p>
                <a:pPr algn="ctr"/>
                <a:r>
                  <a:rPr lang="ja-JP" altLang="en-US"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rPr>
                  <a:t>肥満多い</a:t>
                </a:r>
                <a:endParaRPr lang="en-US" altLang="ja-JP" sz="2000" b="1" dirty="0">
                  <a:solidFill>
                    <a:srgbClr val="E03C64"/>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6" name="円形吹き出し 195"/>
              <p:cNvSpPr/>
              <p:nvPr/>
            </p:nvSpPr>
            <p:spPr>
              <a:xfrm>
                <a:off x="3015510" y="4683530"/>
                <a:ext cx="480928" cy="227216"/>
              </a:xfrm>
              <a:prstGeom prst="wedgeEllipseCallout">
                <a:avLst>
                  <a:gd name="adj1" fmla="val 42980"/>
                  <a:gd name="adj2" fmla="val 52511"/>
                </a:avLst>
              </a:prstGeom>
              <a:solidFill>
                <a:schemeClr val="bg1"/>
              </a:solidFill>
              <a:ln w="6350">
                <a:solidFill>
                  <a:schemeClr val="tx1"/>
                </a:solidFill>
              </a:ln>
            </p:spPr>
            <p:txBody>
              <a:bodyPr wrap="none" lIns="36000" tIns="0" rIns="36000" bIns="0" rtlCol="0" anchor="ctr" anchorCtr="1">
                <a:spAutoFit/>
              </a:bodyPr>
              <a:lstStyle/>
              <a:p>
                <a:pPr algn="ctr"/>
                <a:r>
                  <a:rPr lang="ja-JP" altLang="en-US" sz="1050" dirty="0">
                    <a:latin typeface="Meiryo UI" panose="020B0604030504040204" pitchFamily="50" charset="-128"/>
                    <a:ea typeface="Meiryo UI" panose="020B0604030504040204" pitchFamily="50" charset="-128"/>
                    <a:cs typeface="Meiryo UI" panose="020B0604030504040204" pitchFamily="50" charset="-128"/>
                  </a:rPr>
                  <a:t>肥満</a:t>
                </a:r>
              </a:p>
            </p:txBody>
          </p:sp>
        </p:grpSp>
      </p:grpSp>
    </p:spTree>
    <p:extLst>
      <p:ext uri="{BB962C8B-B14F-4D97-AF65-F5344CB8AC3E}">
        <p14:creationId xmlns:p14="http://schemas.microsoft.com/office/powerpoint/2010/main" val="929755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3" end="3"/>
                                            </p:txEl>
                                          </p:spTgt>
                                        </p:tgtEl>
                                        <p:attrNameLst>
                                          <p:attrName>style.visibility</p:attrName>
                                        </p:attrNameLst>
                                      </p:cBhvr>
                                      <p:to>
                                        <p:strVal val="visible"/>
                                      </p:to>
                                    </p:set>
                                    <p:animEffect transition="in" filter="wipe(left)">
                                      <p:cBhvr>
                                        <p:cTn id="12" dur="500"/>
                                        <p:tgtEl>
                                          <p:spTgt spid="4">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par>
                                <p:cTn id="23" presetID="22" presetClass="entr" presetSubtype="1" fill="hold" nodeType="withEffect">
                                  <p:stCondLst>
                                    <p:cond delay="0"/>
                                  </p:stCondLst>
                                  <p:childTnLst>
                                    <p:set>
                                      <p:cBhvr>
                                        <p:cTn id="24" dur="1" fill="hold">
                                          <p:stCondLst>
                                            <p:cond delay="0"/>
                                          </p:stCondLst>
                                        </p:cTn>
                                        <p:tgtEl>
                                          <p:spTgt spid="149">
                                            <p:txEl>
                                              <p:pRg st="0" end="0"/>
                                            </p:txEl>
                                          </p:spTgt>
                                        </p:tgtEl>
                                        <p:attrNameLst>
                                          <p:attrName>style.visibility</p:attrName>
                                        </p:attrNameLst>
                                      </p:cBhvr>
                                      <p:to>
                                        <p:strVal val="visible"/>
                                      </p:to>
                                    </p:set>
                                    <p:animEffect transition="in" filter="wipe(up)">
                                      <p:cBhvr>
                                        <p:cTn id="25" dur="500"/>
                                        <p:tgtEl>
                                          <p:spTgt spid="149">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wipe(left)">
                                      <p:cBhvr>
                                        <p:cTn id="30" dur="500"/>
                                        <p:tgtEl>
                                          <p:spTgt spid="4">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Effect transition="in" filter="wipe(left)">
                                      <p:cBhvr>
                                        <p:cTn id="35" dur="500"/>
                                        <p:tgtEl>
                                          <p:spTgt spid="4">
                                            <p:txEl>
                                              <p:pRg st="9" end="9"/>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4">
                                            <p:txEl>
                                              <p:pRg st="10" end="10"/>
                                            </p:txEl>
                                          </p:spTgt>
                                        </p:tgtEl>
                                        <p:attrNameLst>
                                          <p:attrName>style.visibility</p:attrName>
                                        </p:attrNameLst>
                                      </p:cBhvr>
                                      <p:to>
                                        <p:strVal val="visible"/>
                                      </p:to>
                                    </p:set>
                                    <p:animEffect transition="in" filter="wipe(left)">
                                      <p:cBhvr>
                                        <p:cTn id="40" dur="500"/>
                                        <p:tgtEl>
                                          <p:spTgt spid="4">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8" fill="hold" nodeType="clickEffect">
                                  <p:stCondLst>
                                    <p:cond delay="0"/>
                                  </p:stCondLst>
                                  <p:childTnLst>
                                    <p:set>
                                      <p:cBhvr>
                                        <p:cTn id="44" dur="1" fill="hold">
                                          <p:stCondLst>
                                            <p:cond delay="0"/>
                                          </p:stCondLst>
                                        </p:cTn>
                                        <p:tgtEl>
                                          <p:spTgt spid="4">
                                            <p:txEl>
                                              <p:pRg st="11" end="11"/>
                                            </p:txEl>
                                          </p:spTgt>
                                        </p:tgtEl>
                                        <p:attrNameLst>
                                          <p:attrName>style.visibility</p:attrName>
                                        </p:attrNameLst>
                                      </p:cBhvr>
                                      <p:to>
                                        <p:strVal val="visible"/>
                                      </p:to>
                                    </p:set>
                                    <p:animEffect transition="in" filter="wipe(left)">
                                      <p:cBhvr>
                                        <p:cTn id="45" dur="500"/>
                                        <p:tgtEl>
                                          <p:spTgt spid="4">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日本疫学会スライドショーコンテスト">
      <a:dk1>
        <a:srgbClr val="000000"/>
      </a:dk1>
      <a:lt1>
        <a:sysClr val="window" lastClr="FFFFFF"/>
      </a:lt1>
      <a:dk2>
        <a:srgbClr val="000000"/>
      </a:dk2>
      <a:lt2>
        <a:srgbClr val="FFFFFF"/>
      </a:lt2>
      <a:accent1>
        <a:srgbClr val="E03C64"/>
      </a:accent1>
      <a:accent2>
        <a:srgbClr val="E09D1F"/>
      </a:accent2>
      <a:accent3>
        <a:srgbClr val="1FE03C"/>
      </a:accent3>
      <a:accent4>
        <a:srgbClr val="1FC3E0"/>
      </a:accent4>
      <a:accent5>
        <a:srgbClr val="1F63E0"/>
      </a:accent5>
      <a:accent6>
        <a:srgbClr val="9D1FE0"/>
      </a:accent6>
      <a:hlink>
        <a:srgbClr val="0000FF"/>
      </a:hlink>
      <a:folHlink>
        <a:srgbClr val="80008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18490</TotalTime>
  <Words>905</Words>
  <Application>Microsoft Office PowerPoint</Application>
  <PresentationFormat>画面に合わせる (4:3)</PresentationFormat>
  <Paragraphs>280</Paragraphs>
  <Slides>14</Slides>
  <Notes>5</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14</vt:i4>
      </vt:variant>
    </vt:vector>
  </HeadingPairs>
  <TitlesOfParts>
    <vt:vector size="27" baseType="lpstr">
      <vt:lpstr>HGP創英角ｺﾞｼｯｸUB</vt:lpstr>
      <vt:lpstr>Meiryo UI</vt:lpstr>
      <vt:lpstr>ＭＳ Ｐゴシック</vt:lpstr>
      <vt:lpstr>メイリオ</vt:lpstr>
      <vt:lpstr>Arial</vt:lpstr>
      <vt:lpstr>Arial Black</vt:lpstr>
      <vt:lpstr>Calibri</vt:lpstr>
      <vt:lpstr>Century Gothic</vt:lpstr>
      <vt:lpstr>Microsoft Himalaya</vt:lpstr>
      <vt:lpstr>Segoe UI</vt:lpstr>
      <vt:lpstr>Segoe UI Semibold</vt:lpstr>
      <vt:lpstr>Wingdings</vt:lpstr>
      <vt:lpstr>Office ​​テーマ</vt:lpstr>
      <vt:lpstr>「○○は健康にいい」と言うためには？ ～ 身近な疑問に答えを出す疫学手法 ～</vt:lpstr>
      <vt:lpstr>はじめに｜「どっちがいいの？」 に答える疫学手法</vt:lpstr>
      <vt:lpstr>記述疫学｜頻度や分布を確認する</vt:lpstr>
      <vt:lpstr>例えばこんな感じ…</vt:lpstr>
      <vt:lpstr>横断研究｜関連の強さ・方向を確認する</vt:lpstr>
      <vt:lpstr>コホート研究｜時間的順序を考慮した検討方法</vt:lpstr>
      <vt:lpstr>症例対照研究｜時間的順序を考慮した別の方法</vt:lpstr>
      <vt:lpstr>コホート研究と症例対照研究の違い</vt:lpstr>
      <vt:lpstr>介入研究｜ 実際に○○させてみる研究</vt:lpstr>
      <vt:lpstr>ランダム化比較試験｜最強と名高い研究方法</vt:lpstr>
      <vt:lpstr>システマティックレビュー｜さらなる確信を目指して</vt:lpstr>
      <vt:lpstr>エビデンスレベル｜結果の信頼度レベル</vt:lpstr>
      <vt:lpstr>最後に｜信頼できる情報から判断するために</vt:lpstr>
      <vt:lpstr>PowerPoint プレゼンテーション</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Masako</dc:creator>
  <cp:lastModifiedBy>西野雅子</cp:lastModifiedBy>
  <cp:revision>1469</cp:revision>
  <cp:lastPrinted>2016-12-12T06:00:22Z</cp:lastPrinted>
  <dcterms:created xsi:type="dcterms:W3CDTF">2014-01-21T16:20:24Z</dcterms:created>
  <dcterms:modified xsi:type="dcterms:W3CDTF">2018-01-21T07:44:04Z</dcterms:modified>
</cp:coreProperties>
</file>