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4" r:id="rId2"/>
    <p:sldId id="285" r:id="rId3"/>
    <p:sldId id="286" r:id="rId4"/>
    <p:sldId id="314" r:id="rId5"/>
    <p:sldId id="288" r:id="rId6"/>
    <p:sldId id="289" r:id="rId7"/>
    <p:sldId id="315" r:id="rId8"/>
    <p:sldId id="291" r:id="rId9"/>
    <p:sldId id="292" r:id="rId10"/>
    <p:sldId id="293" r:id="rId11"/>
    <p:sldId id="294" r:id="rId12"/>
    <p:sldId id="311" r:id="rId13"/>
    <p:sldId id="296" r:id="rId14"/>
    <p:sldId id="297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46"/>
    <a:srgbClr val="FF3399"/>
    <a:srgbClr val="FFDDEE"/>
    <a:srgbClr val="FF99FF"/>
    <a:srgbClr val="FFD1FF"/>
    <a:srgbClr val="FFEBFF"/>
    <a:srgbClr val="3998C8"/>
    <a:srgbClr val="549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26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0EC51B-E861-4A2B-8C10-D2C551CFB0E7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ABC518B5-0960-451B-B7D2-4C69A9E7A95B}">
      <dgm:prSet phldrT="[テキスト]"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①　設　問</a:t>
          </a:r>
          <a:endParaRPr kumimoji="1" lang="en-US" altLang="ja-JP" sz="24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2FC7A450-EEE4-4B38-B514-920BD6DC0A77}" type="parTrans" cxnId="{B37A023C-3779-4CC8-ABDA-BCFFD25240C7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42768A99-18CF-4561-9185-DEEFC86E718C}" type="sibTrans" cxnId="{B37A023C-3779-4CC8-ABDA-BCFFD25240C7}">
      <dgm:prSet custT="1"/>
      <dgm:spPr>
        <a:solidFill>
          <a:srgbClr val="FFDDF0"/>
        </a:solidFill>
        <a:ln w="19050">
          <a:solidFill>
            <a:srgbClr val="000066"/>
          </a:solidFill>
        </a:ln>
      </dgm:spPr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66A56DC5-F08B-401D-8C9F-2FF64C234A08}">
      <dgm:prSet phldrT="[テキスト]"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②　仮説の設定</a:t>
          </a:r>
        </a:p>
      </dgm:t>
    </dgm:pt>
    <dgm:pt modelId="{C851A435-AD60-45EA-8495-041E8507D927}" type="parTrans" cxnId="{F03CBABE-1964-447F-9070-AA18A4BD111B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EFB05B41-187C-47B0-80DE-EE4AA75DDEC1}" type="sibTrans" cxnId="{F03CBABE-1964-447F-9070-AA18A4BD111B}">
      <dgm:prSet custT="1"/>
      <dgm:spPr>
        <a:solidFill>
          <a:srgbClr val="FFDDEE"/>
        </a:solidFill>
        <a:ln w="19050">
          <a:solidFill>
            <a:srgbClr val="000066">
              <a:alpha val="90000"/>
            </a:srgbClr>
          </a:solidFill>
        </a:ln>
      </dgm:spPr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F8F2FB1E-9D54-4423-A46C-29B18C5F6F12}">
      <dgm:prSet phldrT="[テキスト]"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③　統計手法の選択</a:t>
          </a:r>
          <a:endParaRPr kumimoji="1" lang="en-US" altLang="ja-JP" sz="24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04CC3946-1B26-4680-982C-C5B515A4901C}" type="parTrans" cxnId="{E14758AB-92A3-431C-8D22-DB8265B0F542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DB573A3E-B5A3-4B1D-8F1E-9085208E6D5B}" type="sibTrans" cxnId="{E14758AB-92A3-431C-8D22-DB8265B0F542}">
      <dgm:prSet custT="1"/>
      <dgm:spPr>
        <a:solidFill>
          <a:srgbClr val="FFDDEE"/>
        </a:solidFill>
        <a:ln w="19050">
          <a:solidFill>
            <a:srgbClr val="000066">
              <a:alpha val="90000"/>
            </a:srgbClr>
          </a:solidFill>
        </a:ln>
      </dgm:spPr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8CEBFFFA-F9DE-4D4C-A307-1F016D819A11}">
      <dgm:prSet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④　統計量を求める</a:t>
          </a:r>
        </a:p>
      </dgm:t>
    </dgm:pt>
    <dgm:pt modelId="{1BB96212-3217-4C7A-8155-D4656180DAC0}" type="parTrans" cxnId="{A7EB96B3-63A4-4B6B-BE66-86484A5A136F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B2156FDB-7431-4FEC-9C25-B7CD9D11FBEB}" type="sibTrans" cxnId="{A7EB96B3-63A4-4B6B-BE66-86484A5A136F}">
      <dgm:prSet custT="1"/>
      <dgm:spPr>
        <a:solidFill>
          <a:srgbClr val="FFDDEE"/>
        </a:solidFill>
        <a:ln w="19050">
          <a:solidFill>
            <a:srgbClr val="000066">
              <a:alpha val="90000"/>
            </a:srgbClr>
          </a:solidFill>
        </a:ln>
      </dgm:spPr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D9E7CE2B-91C6-4994-B6A1-1FE01FBBFF7E}">
      <dgm:prSet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⑤　確率</a:t>
          </a:r>
          <a:r>
            <a:rPr kumimoji="1" lang="en-US" altLang="ja-JP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P</a:t>
          </a: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を求める</a:t>
          </a:r>
        </a:p>
      </dgm:t>
    </dgm:pt>
    <dgm:pt modelId="{000FC88E-D54F-4AF2-B243-3683B69759BF}" type="parTrans" cxnId="{E3896AFC-AF80-463F-8D78-AEEF8507B6DF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A84357A8-25D5-41E2-BBE8-6158EA22BCB2}" type="sibTrans" cxnId="{E3896AFC-AF80-463F-8D78-AEEF8507B6DF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372E7612-F97D-4270-BA52-875C1D3C3566}">
      <dgm:prSet custT="1"/>
      <dgm:spPr/>
      <dgm:t>
        <a:bodyPr/>
        <a:lstStyle/>
        <a:p>
          <a:pPr algn="l"/>
          <a:endParaRPr kumimoji="1" lang="ja-JP" altLang="en-US"/>
        </a:p>
      </dgm:t>
    </dgm:pt>
    <dgm:pt modelId="{8BF5FEAC-67FC-42D8-8211-9CDBD1422685}" type="parTrans" cxnId="{77EFD5C9-3545-4F08-B4E8-AC96E757ABBE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8D6D9274-3923-4185-B6F6-E5A20A3803F2}" type="sibTrans" cxnId="{77EFD5C9-3545-4F08-B4E8-AC96E757ABBE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22684191-E960-4939-BA16-F6B3413365A9}" type="pres">
      <dgm:prSet presAssocID="{D00EC51B-E861-4A2B-8C10-D2C551CFB0E7}" presName="outerComposite" presStyleCnt="0">
        <dgm:presLayoutVars>
          <dgm:chMax val="5"/>
          <dgm:dir/>
          <dgm:resizeHandles val="exact"/>
        </dgm:presLayoutVars>
      </dgm:prSet>
      <dgm:spPr/>
    </dgm:pt>
    <dgm:pt modelId="{23BE2467-3AEC-4B28-A343-5A1AFC42F946}" type="pres">
      <dgm:prSet presAssocID="{D00EC51B-E861-4A2B-8C10-D2C551CFB0E7}" presName="dummyMaxCanvas" presStyleCnt="0">
        <dgm:presLayoutVars/>
      </dgm:prSet>
      <dgm:spPr/>
    </dgm:pt>
    <dgm:pt modelId="{453C5A07-3DBA-41D5-BB06-69EFF5D437E3}" type="pres">
      <dgm:prSet presAssocID="{D00EC51B-E861-4A2B-8C10-D2C551CFB0E7}" presName="FiveNodes_1" presStyleLbl="node1" presStyleIdx="0" presStyleCnt="5" custScaleX="74528" custScaleY="100470">
        <dgm:presLayoutVars>
          <dgm:bulletEnabled val="1"/>
        </dgm:presLayoutVars>
      </dgm:prSet>
      <dgm:spPr/>
    </dgm:pt>
    <dgm:pt modelId="{0410B57E-586C-4E60-87B7-D6C5D3464D72}" type="pres">
      <dgm:prSet presAssocID="{D00EC51B-E861-4A2B-8C10-D2C551CFB0E7}" presName="FiveNodes_2" presStyleLbl="node1" presStyleIdx="1" presStyleCnt="5" custScaleX="74528" custScaleY="100470">
        <dgm:presLayoutVars>
          <dgm:bulletEnabled val="1"/>
        </dgm:presLayoutVars>
      </dgm:prSet>
      <dgm:spPr/>
    </dgm:pt>
    <dgm:pt modelId="{AD2EB3F5-0DC9-47BA-B6EE-A23553037BBC}" type="pres">
      <dgm:prSet presAssocID="{D00EC51B-E861-4A2B-8C10-D2C551CFB0E7}" presName="FiveNodes_3" presStyleLbl="node1" presStyleIdx="2" presStyleCnt="5" custScaleX="74528" custScaleY="100470">
        <dgm:presLayoutVars>
          <dgm:bulletEnabled val="1"/>
        </dgm:presLayoutVars>
      </dgm:prSet>
      <dgm:spPr/>
    </dgm:pt>
    <dgm:pt modelId="{948D0269-5933-462F-B34A-4D004FF786EA}" type="pres">
      <dgm:prSet presAssocID="{D00EC51B-E861-4A2B-8C10-D2C551CFB0E7}" presName="FiveNodes_4" presStyleLbl="node1" presStyleIdx="3" presStyleCnt="5" custScaleX="74528" custScaleY="100470">
        <dgm:presLayoutVars>
          <dgm:bulletEnabled val="1"/>
        </dgm:presLayoutVars>
      </dgm:prSet>
      <dgm:spPr/>
    </dgm:pt>
    <dgm:pt modelId="{F4E5E71C-560F-4DB6-8B77-6C315A82A524}" type="pres">
      <dgm:prSet presAssocID="{D00EC51B-E861-4A2B-8C10-D2C551CFB0E7}" presName="FiveNodes_5" presStyleLbl="node1" presStyleIdx="4" presStyleCnt="5" custScaleX="74528" custScaleY="100470">
        <dgm:presLayoutVars>
          <dgm:bulletEnabled val="1"/>
        </dgm:presLayoutVars>
      </dgm:prSet>
      <dgm:spPr/>
    </dgm:pt>
    <dgm:pt modelId="{9B6AEBC6-1218-4BEC-A630-4128CE3BE6A6}" type="pres">
      <dgm:prSet presAssocID="{D00EC51B-E861-4A2B-8C10-D2C551CFB0E7}" presName="FiveConn_1-2" presStyleLbl="fgAccFollowNode1" presStyleIdx="0" presStyleCnt="4" custLinFactX="-100000" custLinFactNeighborX="-153620" custLinFactNeighborY="-2536">
        <dgm:presLayoutVars>
          <dgm:bulletEnabled val="1"/>
        </dgm:presLayoutVars>
      </dgm:prSet>
      <dgm:spPr/>
    </dgm:pt>
    <dgm:pt modelId="{FD91D190-3601-47FC-B79A-F7D71DB7DCC9}" type="pres">
      <dgm:prSet presAssocID="{D00EC51B-E861-4A2B-8C10-D2C551CFB0E7}" presName="FiveConn_2-3" presStyleLbl="fgAccFollowNode1" presStyleIdx="1" presStyleCnt="4" custLinFactX="-100000" custLinFactNeighborX="-128259" custLinFactNeighborY="15217">
        <dgm:presLayoutVars>
          <dgm:bulletEnabled val="1"/>
        </dgm:presLayoutVars>
      </dgm:prSet>
      <dgm:spPr/>
    </dgm:pt>
    <dgm:pt modelId="{1F0FE830-CBC3-458E-93BA-BE8DDFC2463C}" type="pres">
      <dgm:prSet presAssocID="{D00EC51B-E861-4A2B-8C10-D2C551CFB0E7}" presName="FiveConn_3-4" presStyleLbl="fgAccFollowNode1" presStyleIdx="2" presStyleCnt="4" custLinFactX="-100000" custLinFactNeighborX="-120650" custLinFactNeighborY="18701">
        <dgm:presLayoutVars>
          <dgm:bulletEnabled val="1"/>
        </dgm:presLayoutVars>
      </dgm:prSet>
      <dgm:spPr/>
    </dgm:pt>
    <dgm:pt modelId="{54E17BA0-4DB0-472B-B383-A93F57B7C1E6}" type="pres">
      <dgm:prSet presAssocID="{D00EC51B-E861-4A2B-8C10-D2C551CFB0E7}" presName="FiveConn_4-5" presStyleLbl="fgAccFollowNode1" presStyleIdx="3" presStyleCnt="4" custLinFactX="-100000" custLinFactNeighborX="-113476" custLinFactNeighborY="22826">
        <dgm:presLayoutVars>
          <dgm:bulletEnabled val="1"/>
        </dgm:presLayoutVars>
      </dgm:prSet>
      <dgm:spPr/>
    </dgm:pt>
    <dgm:pt modelId="{B3777B29-510E-4E32-A104-DC41D690BF24}" type="pres">
      <dgm:prSet presAssocID="{D00EC51B-E861-4A2B-8C10-D2C551CFB0E7}" presName="FiveNodes_1_text" presStyleLbl="node1" presStyleIdx="4" presStyleCnt="5">
        <dgm:presLayoutVars>
          <dgm:bulletEnabled val="1"/>
        </dgm:presLayoutVars>
      </dgm:prSet>
      <dgm:spPr/>
    </dgm:pt>
    <dgm:pt modelId="{5D021BC9-1C80-4004-863D-D5CA5CAB252B}" type="pres">
      <dgm:prSet presAssocID="{D00EC51B-E861-4A2B-8C10-D2C551CFB0E7}" presName="FiveNodes_2_text" presStyleLbl="node1" presStyleIdx="4" presStyleCnt="5">
        <dgm:presLayoutVars>
          <dgm:bulletEnabled val="1"/>
        </dgm:presLayoutVars>
      </dgm:prSet>
      <dgm:spPr/>
    </dgm:pt>
    <dgm:pt modelId="{93B492EC-43B7-46AA-A89D-3720D085C667}" type="pres">
      <dgm:prSet presAssocID="{D00EC51B-E861-4A2B-8C10-D2C551CFB0E7}" presName="FiveNodes_3_text" presStyleLbl="node1" presStyleIdx="4" presStyleCnt="5">
        <dgm:presLayoutVars>
          <dgm:bulletEnabled val="1"/>
        </dgm:presLayoutVars>
      </dgm:prSet>
      <dgm:spPr/>
    </dgm:pt>
    <dgm:pt modelId="{CE048347-9911-43B8-AB9A-D145A2197FC3}" type="pres">
      <dgm:prSet presAssocID="{D00EC51B-E861-4A2B-8C10-D2C551CFB0E7}" presName="FiveNodes_4_text" presStyleLbl="node1" presStyleIdx="4" presStyleCnt="5">
        <dgm:presLayoutVars>
          <dgm:bulletEnabled val="1"/>
        </dgm:presLayoutVars>
      </dgm:prSet>
      <dgm:spPr/>
    </dgm:pt>
    <dgm:pt modelId="{4FB423A4-BEFD-45C3-BE2E-9DB9C20BF048}" type="pres">
      <dgm:prSet presAssocID="{D00EC51B-E861-4A2B-8C10-D2C551CFB0E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1958D02-5193-41E4-86BC-C57AC3E3DE90}" type="presOf" srcId="{F8F2FB1E-9D54-4423-A46C-29B18C5F6F12}" destId="{93B492EC-43B7-46AA-A89D-3720D085C667}" srcOrd="1" destOrd="0" presId="urn:microsoft.com/office/officeart/2005/8/layout/vProcess5"/>
    <dgm:cxn modelId="{B37A023C-3779-4CC8-ABDA-BCFFD25240C7}" srcId="{D00EC51B-E861-4A2B-8C10-D2C551CFB0E7}" destId="{ABC518B5-0960-451B-B7D2-4C69A9E7A95B}" srcOrd="0" destOrd="0" parTransId="{2FC7A450-EEE4-4B38-B514-920BD6DC0A77}" sibTransId="{42768A99-18CF-4561-9185-DEEFC86E718C}"/>
    <dgm:cxn modelId="{7402313E-9772-44D9-B309-C588879B26E2}" type="presOf" srcId="{F8F2FB1E-9D54-4423-A46C-29B18C5F6F12}" destId="{AD2EB3F5-0DC9-47BA-B6EE-A23553037BBC}" srcOrd="0" destOrd="0" presId="urn:microsoft.com/office/officeart/2005/8/layout/vProcess5"/>
    <dgm:cxn modelId="{CBB4D06F-2068-4C0C-8609-8D850DD792F2}" type="presOf" srcId="{ABC518B5-0960-451B-B7D2-4C69A9E7A95B}" destId="{B3777B29-510E-4E32-A104-DC41D690BF24}" srcOrd="1" destOrd="0" presId="urn:microsoft.com/office/officeart/2005/8/layout/vProcess5"/>
    <dgm:cxn modelId="{C3071A84-458A-4692-AC0D-912B6435D253}" type="presOf" srcId="{66A56DC5-F08B-401D-8C9F-2FF64C234A08}" destId="{5D021BC9-1C80-4004-863D-D5CA5CAB252B}" srcOrd="1" destOrd="0" presId="urn:microsoft.com/office/officeart/2005/8/layout/vProcess5"/>
    <dgm:cxn modelId="{5C861788-5E01-48C4-AAF9-C50B3DBD8B60}" type="presOf" srcId="{66A56DC5-F08B-401D-8C9F-2FF64C234A08}" destId="{0410B57E-586C-4E60-87B7-D6C5D3464D72}" srcOrd="0" destOrd="0" presId="urn:microsoft.com/office/officeart/2005/8/layout/vProcess5"/>
    <dgm:cxn modelId="{807AED8D-D2E0-42E1-AE6A-9FD26598F11B}" type="presOf" srcId="{B2156FDB-7431-4FEC-9C25-B7CD9D11FBEB}" destId="{54E17BA0-4DB0-472B-B383-A93F57B7C1E6}" srcOrd="0" destOrd="0" presId="urn:microsoft.com/office/officeart/2005/8/layout/vProcess5"/>
    <dgm:cxn modelId="{227CCA8E-D6F3-4DB5-A002-85C4A5BDA7FD}" type="presOf" srcId="{DB573A3E-B5A3-4B1D-8F1E-9085208E6D5B}" destId="{1F0FE830-CBC3-458E-93BA-BE8DDFC2463C}" srcOrd="0" destOrd="0" presId="urn:microsoft.com/office/officeart/2005/8/layout/vProcess5"/>
    <dgm:cxn modelId="{8BFFDC9D-A46C-4DB8-BD93-C78CBDB27CD8}" type="presOf" srcId="{42768A99-18CF-4561-9185-DEEFC86E718C}" destId="{9B6AEBC6-1218-4BEC-A630-4128CE3BE6A6}" srcOrd="0" destOrd="0" presId="urn:microsoft.com/office/officeart/2005/8/layout/vProcess5"/>
    <dgm:cxn modelId="{525116A7-13CD-417C-B288-0B2373E52A62}" type="presOf" srcId="{D9E7CE2B-91C6-4994-B6A1-1FE01FBBFF7E}" destId="{4FB423A4-BEFD-45C3-BE2E-9DB9C20BF048}" srcOrd="1" destOrd="0" presId="urn:microsoft.com/office/officeart/2005/8/layout/vProcess5"/>
    <dgm:cxn modelId="{E14758AB-92A3-431C-8D22-DB8265B0F542}" srcId="{D00EC51B-E861-4A2B-8C10-D2C551CFB0E7}" destId="{F8F2FB1E-9D54-4423-A46C-29B18C5F6F12}" srcOrd="2" destOrd="0" parTransId="{04CC3946-1B26-4680-982C-C5B515A4901C}" sibTransId="{DB573A3E-B5A3-4B1D-8F1E-9085208E6D5B}"/>
    <dgm:cxn modelId="{ECE5C2AB-43EB-4C4B-BC18-0D2C63D8379A}" type="presOf" srcId="{EFB05B41-187C-47B0-80DE-EE4AA75DDEC1}" destId="{FD91D190-3601-47FC-B79A-F7D71DB7DCC9}" srcOrd="0" destOrd="0" presId="urn:microsoft.com/office/officeart/2005/8/layout/vProcess5"/>
    <dgm:cxn modelId="{BD372AAF-F824-44D9-B9D9-259D9738D912}" type="presOf" srcId="{8CEBFFFA-F9DE-4D4C-A307-1F016D819A11}" destId="{CE048347-9911-43B8-AB9A-D145A2197FC3}" srcOrd="1" destOrd="0" presId="urn:microsoft.com/office/officeart/2005/8/layout/vProcess5"/>
    <dgm:cxn modelId="{A7EB96B3-63A4-4B6B-BE66-86484A5A136F}" srcId="{D00EC51B-E861-4A2B-8C10-D2C551CFB0E7}" destId="{8CEBFFFA-F9DE-4D4C-A307-1F016D819A11}" srcOrd="3" destOrd="0" parTransId="{1BB96212-3217-4C7A-8155-D4656180DAC0}" sibTransId="{B2156FDB-7431-4FEC-9C25-B7CD9D11FBEB}"/>
    <dgm:cxn modelId="{F03CBABE-1964-447F-9070-AA18A4BD111B}" srcId="{D00EC51B-E861-4A2B-8C10-D2C551CFB0E7}" destId="{66A56DC5-F08B-401D-8C9F-2FF64C234A08}" srcOrd="1" destOrd="0" parTransId="{C851A435-AD60-45EA-8495-041E8507D927}" sibTransId="{EFB05B41-187C-47B0-80DE-EE4AA75DDEC1}"/>
    <dgm:cxn modelId="{77EFD5C9-3545-4F08-B4E8-AC96E757ABBE}" srcId="{D00EC51B-E861-4A2B-8C10-D2C551CFB0E7}" destId="{372E7612-F97D-4270-BA52-875C1D3C3566}" srcOrd="5" destOrd="0" parTransId="{8BF5FEAC-67FC-42D8-8211-9CDBD1422685}" sibTransId="{8D6D9274-3923-4185-B6F6-E5A20A3803F2}"/>
    <dgm:cxn modelId="{953E50DF-DA56-4124-BDA7-148D356F4414}" type="presOf" srcId="{ABC518B5-0960-451B-B7D2-4C69A9E7A95B}" destId="{453C5A07-3DBA-41D5-BB06-69EFF5D437E3}" srcOrd="0" destOrd="0" presId="urn:microsoft.com/office/officeart/2005/8/layout/vProcess5"/>
    <dgm:cxn modelId="{3F6014E3-E749-46BD-8259-0EF09C9D9649}" type="presOf" srcId="{8CEBFFFA-F9DE-4D4C-A307-1F016D819A11}" destId="{948D0269-5933-462F-B34A-4D004FF786EA}" srcOrd="0" destOrd="0" presId="urn:microsoft.com/office/officeart/2005/8/layout/vProcess5"/>
    <dgm:cxn modelId="{B3CC05E8-B559-488C-83F0-3B7BB6E87D05}" type="presOf" srcId="{D9E7CE2B-91C6-4994-B6A1-1FE01FBBFF7E}" destId="{F4E5E71C-560F-4DB6-8B77-6C315A82A524}" srcOrd="0" destOrd="0" presId="urn:microsoft.com/office/officeart/2005/8/layout/vProcess5"/>
    <dgm:cxn modelId="{F2E0B3FA-0ED1-42A3-9690-C29D381E7088}" type="presOf" srcId="{D00EC51B-E861-4A2B-8C10-D2C551CFB0E7}" destId="{22684191-E960-4939-BA16-F6B3413365A9}" srcOrd="0" destOrd="0" presId="urn:microsoft.com/office/officeart/2005/8/layout/vProcess5"/>
    <dgm:cxn modelId="{E3896AFC-AF80-463F-8D78-AEEF8507B6DF}" srcId="{D00EC51B-E861-4A2B-8C10-D2C551CFB0E7}" destId="{D9E7CE2B-91C6-4994-B6A1-1FE01FBBFF7E}" srcOrd="4" destOrd="0" parTransId="{000FC88E-D54F-4AF2-B243-3683B69759BF}" sibTransId="{A84357A8-25D5-41E2-BBE8-6158EA22BCB2}"/>
    <dgm:cxn modelId="{A1FC64EC-58AF-47CD-AD25-3B40D2B73C86}" type="presParOf" srcId="{22684191-E960-4939-BA16-F6B3413365A9}" destId="{23BE2467-3AEC-4B28-A343-5A1AFC42F946}" srcOrd="0" destOrd="0" presId="urn:microsoft.com/office/officeart/2005/8/layout/vProcess5"/>
    <dgm:cxn modelId="{7BEEE5D8-F0DE-4ECC-8A36-C8D72EA1F9AA}" type="presParOf" srcId="{22684191-E960-4939-BA16-F6B3413365A9}" destId="{453C5A07-3DBA-41D5-BB06-69EFF5D437E3}" srcOrd="1" destOrd="0" presId="urn:microsoft.com/office/officeart/2005/8/layout/vProcess5"/>
    <dgm:cxn modelId="{3DBFD66F-6B89-4BE3-952B-8E22C485BF30}" type="presParOf" srcId="{22684191-E960-4939-BA16-F6B3413365A9}" destId="{0410B57E-586C-4E60-87B7-D6C5D3464D72}" srcOrd="2" destOrd="0" presId="urn:microsoft.com/office/officeart/2005/8/layout/vProcess5"/>
    <dgm:cxn modelId="{F4E37D25-631A-425F-91FE-A2970DC94BA4}" type="presParOf" srcId="{22684191-E960-4939-BA16-F6B3413365A9}" destId="{AD2EB3F5-0DC9-47BA-B6EE-A23553037BBC}" srcOrd="3" destOrd="0" presId="urn:microsoft.com/office/officeart/2005/8/layout/vProcess5"/>
    <dgm:cxn modelId="{DCEC21AD-F426-49FF-AB0D-47F7EE21E4D6}" type="presParOf" srcId="{22684191-E960-4939-BA16-F6B3413365A9}" destId="{948D0269-5933-462F-B34A-4D004FF786EA}" srcOrd="4" destOrd="0" presId="urn:microsoft.com/office/officeart/2005/8/layout/vProcess5"/>
    <dgm:cxn modelId="{59E0AC5B-5DDC-409C-8D1C-9AB640B1298E}" type="presParOf" srcId="{22684191-E960-4939-BA16-F6B3413365A9}" destId="{F4E5E71C-560F-4DB6-8B77-6C315A82A524}" srcOrd="5" destOrd="0" presId="urn:microsoft.com/office/officeart/2005/8/layout/vProcess5"/>
    <dgm:cxn modelId="{39D130C4-2510-477A-B498-9098DAB8084F}" type="presParOf" srcId="{22684191-E960-4939-BA16-F6B3413365A9}" destId="{9B6AEBC6-1218-4BEC-A630-4128CE3BE6A6}" srcOrd="6" destOrd="0" presId="urn:microsoft.com/office/officeart/2005/8/layout/vProcess5"/>
    <dgm:cxn modelId="{C9D6579E-439A-4A10-9204-93C002827052}" type="presParOf" srcId="{22684191-E960-4939-BA16-F6B3413365A9}" destId="{FD91D190-3601-47FC-B79A-F7D71DB7DCC9}" srcOrd="7" destOrd="0" presId="urn:microsoft.com/office/officeart/2005/8/layout/vProcess5"/>
    <dgm:cxn modelId="{DA90F457-CE98-4B41-82BC-495717BA6A90}" type="presParOf" srcId="{22684191-E960-4939-BA16-F6B3413365A9}" destId="{1F0FE830-CBC3-458E-93BA-BE8DDFC2463C}" srcOrd="8" destOrd="0" presId="urn:microsoft.com/office/officeart/2005/8/layout/vProcess5"/>
    <dgm:cxn modelId="{7E0DD2A9-EE65-43FC-A8DF-E6A5F84BF36B}" type="presParOf" srcId="{22684191-E960-4939-BA16-F6B3413365A9}" destId="{54E17BA0-4DB0-472B-B383-A93F57B7C1E6}" srcOrd="9" destOrd="0" presId="urn:microsoft.com/office/officeart/2005/8/layout/vProcess5"/>
    <dgm:cxn modelId="{D98C5EC4-31B9-48EA-90AF-D04DCFECE319}" type="presParOf" srcId="{22684191-E960-4939-BA16-F6B3413365A9}" destId="{B3777B29-510E-4E32-A104-DC41D690BF24}" srcOrd="10" destOrd="0" presId="urn:microsoft.com/office/officeart/2005/8/layout/vProcess5"/>
    <dgm:cxn modelId="{9DB8B51F-D055-47B7-919D-6B13C6ABC870}" type="presParOf" srcId="{22684191-E960-4939-BA16-F6B3413365A9}" destId="{5D021BC9-1C80-4004-863D-D5CA5CAB252B}" srcOrd="11" destOrd="0" presId="urn:microsoft.com/office/officeart/2005/8/layout/vProcess5"/>
    <dgm:cxn modelId="{16AC1D63-FAE8-43A9-9F25-991F5795AFFC}" type="presParOf" srcId="{22684191-E960-4939-BA16-F6B3413365A9}" destId="{93B492EC-43B7-46AA-A89D-3720D085C667}" srcOrd="12" destOrd="0" presId="urn:microsoft.com/office/officeart/2005/8/layout/vProcess5"/>
    <dgm:cxn modelId="{9BB815F6-65E5-4D2C-912F-0BACCF6B5D93}" type="presParOf" srcId="{22684191-E960-4939-BA16-F6B3413365A9}" destId="{CE048347-9911-43B8-AB9A-D145A2197FC3}" srcOrd="13" destOrd="0" presId="urn:microsoft.com/office/officeart/2005/8/layout/vProcess5"/>
    <dgm:cxn modelId="{9E50A098-2001-4331-9F9D-76B8D1529602}" type="presParOf" srcId="{22684191-E960-4939-BA16-F6B3413365A9}" destId="{4FB423A4-BEFD-45C3-BE2E-9DB9C20BF048}" srcOrd="14" destOrd="0" presId="urn:microsoft.com/office/officeart/2005/8/layout/vProcess5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0EC51B-E861-4A2B-8C10-D2C551CFB0E7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ABC518B5-0960-451B-B7D2-4C69A9E7A95B}">
      <dgm:prSet phldrT="[テキスト]"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①　設　問</a:t>
          </a:r>
          <a:endParaRPr kumimoji="1" lang="en-US" altLang="ja-JP" sz="24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2FC7A450-EEE4-4B38-B514-920BD6DC0A77}" type="parTrans" cxnId="{B37A023C-3779-4CC8-ABDA-BCFFD25240C7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42768A99-18CF-4561-9185-DEEFC86E718C}" type="sibTrans" cxnId="{B37A023C-3779-4CC8-ABDA-BCFFD25240C7}">
      <dgm:prSet custT="1"/>
      <dgm:spPr>
        <a:solidFill>
          <a:srgbClr val="FFDDF0"/>
        </a:solidFill>
        <a:ln w="19050">
          <a:solidFill>
            <a:srgbClr val="000066"/>
          </a:solidFill>
        </a:ln>
      </dgm:spPr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66A56DC5-F08B-401D-8C9F-2FF64C234A08}">
      <dgm:prSet phldrT="[テキスト]"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②　仮説の設定</a:t>
          </a:r>
        </a:p>
      </dgm:t>
    </dgm:pt>
    <dgm:pt modelId="{C851A435-AD60-45EA-8495-041E8507D927}" type="parTrans" cxnId="{F03CBABE-1964-447F-9070-AA18A4BD111B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EFB05B41-187C-47B0-80DE-EE4AA75DDEC1}" type="sibTrans" cxnId="{F03CBABE-1964-447F-9070-AA18A4BD111B}">
      <dgm:prSet custT="1"/>
      <dgm:spPr>
        <a:solidFill>
          <a:srgbClr val="FFDDEE"/>
        </a:solidFill>
        <a:ln w="19050">
          <a:solidFill>
            <a:srgbClr val="000066">
              <a:alpha val="90000"/>
            </a:srgbClr>
          </a:solidFill>
        </a:ln>
      </dgm:spPr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F8F2FB1E-9D54-4423-A46C-29B18C5F6F12}">
      <dgm:prSet phldrT="[テキスト]"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③　統計手法の選択</a:t>
          </a:r>
          <a:endParaRPr kumimoji="1" lang="en-US" altLang="ja-JP" sz="24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04CC3946-1B26-4680-982C-C5B515A4901C}" type="parTrans" cxnId="{E14758AB-92A3-431C-8D22-DB8265B0F542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DB573A3E-B5A3-4B1D-8F1E-9085208E6D5B}" type="sibTrans" cxnId="{E14758AB-92A3-431C-8D22-DB8265B0F542}">
      <dgm:prSet custT="1"/>
      <dgm:spPr>
        <a:solidFill>
          <a:srgbClr val="FFDDEE"/>
        </a:solidFill>
        <a:ln w="19050">
          <a:solidFill>
            <a:srgbClr val="000066">
              <a:alpha val="90000"/>
            </a:srgbClr>
          </a:solidFill>
        </a:ln>
      </dgm:spPr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8CEBFFFA-F9DE-4D4C-A307-1F016D819A11}">
      <dgm:prSet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④　統計量を求める</a:t>
          </a:r>
        </a:p>
      </dgm:t>
    </dgm:pt>
    <dgm:pt modelId="{1BB96212-3217-4C7A-8155-D4656180DAC0}" type="parTrans" cxnId="{A7EB96B3-63A4-4B6B-BE66-86484A5A136F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B2156FDB-7431-4FEC-9C25-B7CD9D11FBEB}" type="sibTrans" cxnId="{A7EB96B3-63A4-4B6B-BE66-86484A5A136F}">
      <dgm:prSet custT="1"/>
      <dgm:spPr>
        <a:solidFill>
          <a:srgbClr val="FFDDEE"/>
        </a:solidFill>
        <a:ln w="19050">
          <a:solidFill>
            <a:srgbClr val="000066">
              <a:alpha val="90000"/>
            </a:srgbClr>
          </a:solidFill>
        </a:ln>
      </dgm:spPr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D9E7CE2B-91C6-4994-B6A1-1FE01FBBFF7E}">
      <dgm:prSet custT="1"/>
      <dgm:spPr>
        <a:noFill/>
        <a:ln w="19050">
          <a:solidFill>
            <a:srgbClr val="000066"/>
          </a:solidFill>
        </a:ln>
      </dgm:spPr>
      <dgm:t>
        <a:bodyPr anchor="b"/>
        <a:lstStyle/>
        <a:p>
          <a:pPr algn="l">
            <a:lnSpc>
              <a:spcPts val="2000"/>
            </a:lnSpc>
          </a:pP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⑤　確率</a:t>
          </a:r>
          <a:r>
            <a:rPr kumimoji="1" lang="en-US" altLang="ja-JP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P</a:t>
          </a:r>
          <a:r>
            <a: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を求める</a:t>
          </a:r>
        </a:p>
      </dgm:t>
    </dgm:pt>
    <dgm:pt modelId="{000FC88E-D54F-4AF2-B243-3683B69759BF}" type="parTrans" cxnId="{E3896AFC-AF80-463F-8D78-AEEF8507B6DF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A84357A8-25D5-41E2-BBE8-6158EA22BCB2}" type="sibTrans" cxnId="{E3896AFC-AF80-463F-8D78-AEEF8507B6DF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372E7612-F97D-4270-BA52-875C1D3C3566}">
      <dgm:prSet custT="1"/>
      <dgm:spPr/>
      <dgm:t>
        <a:bodyPr/>
        <a:lstStyle/>
        <a:p>
          <a:pPr algn="l"/>
          <a:endParaRPr kumimoji="1" lang="ja-JP" altLang="en-US"/>
        </a:p>
      </dgm:t>
    </dgm:pt>
    <dgm:pt modelId="{8BF5FEAC-67FC-42D8-8211-9CDBD1422685}" type="parTrans" cxnId="{77EFD5C9-3545-4F08-B4E8-AC96E757ABBE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8D6D9274-3923-4185-B6F6-E5A20A3803F2}" type="sibTrans" cxnId="{77EFD5C9-3545-4F08-B4E8-AC96E757ABBE}">
      <dgm:prSet/>
      <dgm:spPr/>
      <dgm:t>
        <a:bodyPr/>
        <a:lstStyle/>
        <a:p>
          <a:pPr algn="l">
            <a:lnSpc>
              <a:spcPts val="2000"/>
            </a:lnSpc>
          </a:pPr>
          <a:endParaRPr kumimoji="1" lang="ja-JP" altLang="en-US" sz="36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gm:t>
    </dgm:pt>
    <dgm:pt modelId="{22684191-E960-4939-BA16-F6B3413365A9}" type="pres">
      <dgm:prSet presAssocID="{D00EC51B-E861-4A2B-8C10-D2C551CFB0E7}" presName="outerComposite" presStyleCnt="0">
        <dgm:presLayoutVars>
          <dgm:chMax val="5"/>
          <dgm:dir/>
          <dgm:resizeHandles val="exact"/>
        </dgm:presLayoutVars>
      </dgm:prSet>
      <dgm:spPr/>
    </dgm:pt>
    <dgm:pt modelId="{23BE2467-3AEC-4B28-A343-5A1AFC42F946}" type="pres">
      <dgm:prSet presAssocID="{D00EC51B-E861-4A2B-8C10-D2C551CFB0E7}" presName="dummyMaxCanvas" presStyleCnt="0">
        <dgm:presLayoutVars/>
      </dgm:prSet>
      <dgm:spPr/>
    </dgm:pt>
    <dgm:pt modelId="{453C5A07-3DBA-41D5-BB06-69EFF5D437E3}" type="pres">
      <dgm:prSet presAssocID="{D00EC51B-E861-4A2B-8C10-D2C551CFB0E7}" presName="FiveNodes_1" presStyleLbl="node1" presStyleIdx="0" presStyleCnt="5" custScaleX="74528" custScaleY="100470">
        <dgm:presLayoutVars>
          <dgm:bulletEnabled val="1"/>
        </dgm:presLayoutVars>
      </dgm:prSet>
      <dgm:spPr/>
    </dgm:pt>
    <dgm:pt modelId="{0410B57E-586C-4E60-87B7-D6C5D3464D72}" type="pres">
      <dgm:prSet presAssocID="{D00EC51B-E861-4A2B-8C10-D2C551CFB0E7}" presName="FiveNodes_2" presStyleLbl="node1" presStyleIdx="1" presStyleCnt="5" custScaleX="74528" custScaleY="100470">
        <dgm:presLayoutVars>
          <dgm:bulletEnabled val="1"/>
        </dgm:presLayoutVars>
      </dgm:prSet>
      <dgm:spPr/>
    </dgm:pt>
    <dgm:pt modelId="{AD2EB3F5-0DC9-47BA-B6EE-A23553037BBC}" type="pres">
      <dgm:prSet presAssocID="{D00EC51B-E861-4A2B-8C10-D2C551CFB0E7}" presName="FiveNodes_3" presStyleLbl="node1" presStyleIdx="2" presStyleCnt="5" custScaleX="74528" custScaleY="100470">
        <dgm:presLayoutVars>
          <dgm:bulletEnabled val="1"/>
        </dgm:presLayoutVars>
      </dgm:prSet>
      <dgm:spPr/>
    </dgm:pt>
    <dgm:pt modelId="{948D0269-5933-462F-B34A-4D004FF786EA}" type="pres">
      <dgm:prSet presAssocID="{D00EC51B-E861-4A2B-8C10-D2C551CFB0E7}" presName="FiveNodes_4" presStyleLbl="node1" presStyleIdx="3" presStyleCnt="5" custScaleX="74528" custScaleY="100470">
        <dgm:presLayoutVars>
          <dgm:bulletEnabled val="1"/>
        </dgm:presLayoutVars>
      </dgm:prSet>
      <dgm:spPr/>
    </dgm:pt>
    <dgm:pt modelId="{F4E5E71C-560F-4DB6-8B77-6C315A82A524}" type="pres">
      <dgm:prSet presAssocID="{D00EC51B-E861-4A2B-8C10-D2C551CFB0E7}" presName="FiveNodes_5" presStyleLbl="node1" presStyleIdx="4" presStyleCnt="5" custScaleX="74528" custScaleY="100470">
        <dgm:presLayoutVars>
          <dgm:bulletEnabled val="1"/>
        </dgm:presLayoutVars>
      </dgm:prSet>
      <dgm:spPr/>
    </dgm:pt>
    <dgm:pt modelId="{9B6AEBC6-1218-4BEC-A630-4128CE3BE6A6}" type="pres">
      <dgm:prSet presAssocID="{D00EC51B-E861-4A2B-8C10-D2C551CFB0E7}" presName="FiveConn_1-2" presStyleLbl="fgAccFollowNode1" presStyleIdx="0" presStyleCnt="4" custLinFactX="-100000" custLinFactNeighborX="-153620" custLinFactNeighborY="-2536">
        <dgm:presLayoutVars>
          <dgm:bulletEnabled val="1"/>
        </dgm:presLayoutVars>
      </dgm:prSet>
      <dgm:spPr/>
    </dgm:pt>
    <dgm:pt modelId="{FD91D190-3601-47FC-B79A-F7D71DB7DCC9}" type="pres">
      <dgm:prSet presAssocID="{D00EC51B-E861-4A2B-8C10-D2C551CFB0E7}" presName="FiveConn_2-3" presStyleLbl="fgAccFollowNode1" presStyleIdx="1" presStyleCnt="4" custLinFactX="-100000" custLinFactNeighborX="-128259" custLinFactNeighborY="15217">
        <dgm:presLayoutVars>
          <dgm:bulletEnabled val="1"/>
        </dgm:presLayoutVars>
      </dgm:prSet>
      <dgm:spPr/>
    </dgm:pt>
    <dgm:pt modelId="{1F0FE830-CBC3-458E-93BA-BE8DDFC2463C}" type="pres">
      <dgm:prSet presAssocID="{D00EC51B-E861-4A2B-8C10-D2C551CFB0E7}" presName="FiveConn_3-4" presStyleLbl="fgAccFollowNode1" presStyleIdx="2" presStyleCnt="4" custLinFactX="-100000" custLinFactNeighborX="-120650" custLinFactNeighborY="18701">
        <dgm:presLayoutVars>
          <dgm:bulletEnabled val="1"/>
        </dgm:presLayoutVars>
      </dgm:prSet>
      <dgm:spPr/>
    </dgm:pt>
    <dgm:pt modelId="{54E17BA0-4DB0-472B-B383-A93F57B7C1E6}" type="pres">
      <dgm:prSet presAssocID="{D00EC51B-E861-4A2B-8C10-D2C551CFB0E7}" presName="FiveConn_4-5" presStyleLbl="fgAccFollowNode1" presStyleIdx="3" presStyleCnt="4" custLinFactX="-100000" custLinFactNeighborX="-113476" custLinFactNeighborY="22826">
        <dgm:presLayoutVars>
          <dgm:bulletEnabled val="1"/>
        </dgm:presLayoutVars>
      </dgm:prSet>
      <dgm:spPr/>
    </dgm:pt>
    <dgm:pt modelId="{B3777B29-510E-4E32-A104-DC41D690BF24}" type="pres">
      <dgm:prSet presAssocID="{D00EC51B-E861-4A2B-8C10-D2C551CFB0E7}" presName="FiveNodes_1_text" presStyleLbl="node1" presStyleIdx="4" presStyleCnt="5">
        <dgm:presLayoutVars>
          <dgm:bulletEnabled val="1"/>
        </dgm:presLayoutVars>
      </dgm:prSet>
      <dgm:spPr/>
    </dgm:pt>
    <dgm:pt modelId="{5D021BC9-1C80-4004-863D-D5CA5CAB252B}" type="pres">
      <dgm:prSet presAssocID="{D00EC51B-E861-4A2B-8C10-D2C551CFB0E7}" presName="FiveNodes_2_text" presStyleLbl="node1" presStyleIdx="4" presStyleCnt="5">
        <dgm:presLayoutVars>
          <dgm:bulletEnabled val="1"/>
        </dgm:presLayoutVars>
      </dgm:prSet>
      <dgm:spPr/>
    </dgm:pt>
    <dgm:pt modelId="{93B492EC-43B7-46AA-A89D-3720D085C667}" type="pres">
      <dgm:prSet presAssocID="{D00EC51B-E861-4A2B-8C10-D2C551CFB0E7}" presName="FiveNodes_3_text" presStyleLbl="node1" presStyleIdx="4" presStyleCnt="5">
        <dgm:presLayoutVars>
          <dgm:bulletEnabled val="1"/>
        </dgm:presLayoutVars>
      </dgm:prSet>
      <dgm:spPr/>
    </dgm:pt>
    <dgm:pt modelId="{CE048347-9911-43B8-AB9A-D145A2197FC3}" type="pres">
      <dgm:prSet presAssocID="{D00EC51B-E861-4A2B-8C10-D2C551CFB0E7}" presName="FiveNodes_4_text" presStyleLbl="node1" presStyleIdx="4" presStyleCnt="5">
        <dgm:presLayoutVars>
          <dgm:bulletEnabled val="1"/>
        </dgm:presLayoutVars>
      </dgm:prSet>
      <dgm:spPr/>
    </dgm:pt>
    <dgm:pt modelId="{4FB423A4-BEFD-45C3-BE2E-9DB9C20BF048}" type="pres">
      <dgm:prSet presAssocID="{D00EC51B-E861-4A2B-8C10-D2C551CFB0E7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11958D02-5193-41E4-86BC-C57AC3E3DE90}" type="presOf" srcId="{F8F2FB1E-9D54-4423-A46C-29B18C5F6F12}" destId="{93B492EC-43B7-46AA-A89D-3720D085C667}" srcOrd="1" destOrd="0" presId="urn:microsoft.com/office/officeart/2005/8/layout/vProcess5"/>
    <dgm:cxn modelId="{B37A023C-3779-4CC8-ABDA-BCFFD25240C7}" srcId="{D00EC51B-E861-4A2B-8C10-D2C551CFB0E7}" destId="{ABC518B5-0960-451B-B7D2-4C69A9E7A95B}" srcOrd="0" destOrd="0" parTransId="{2FC7A450-EEE4-4B38-B514-920BD6DC0A77}" sibTransId="{42768A99-18CF-4561-9185-DEEFC86E718C}"/>
    <dgm:cxn modelId="{7402313E-9772-44D9-B309-C588879B26E2}" type="presOf" srcId="{F8F2FB1E-9D54-4423-A46C-29B18C5F6F12}" destId="{AD2EB3F5-0DC9-47BA-B6EE-A23553037BBC}" srcOrd="0" destOrd="0" presId="urn:microsoft.com/office/officeart/2005/8/layout/vProcess5"/>
    <dgm:cxn modelId="{CBB4D06F-2068-4C0C-8609-8D850DD792F2}" type="presOf" srcId="{ABC518B5-0960-451B-B7D2-4C69A9E7A95B}" destId="{B3777B29-510E-4E32-A104-DC41D690BF24}" srcOrd="1" destOrd="0" presId="urn:microsoft.com/office/officeart/2005/8/layout/vProcess5"/>
    <dgm:cxn modelId="{C3071A84-458A-4692-AC0D-912B6435D253}" type="presOf" srcId="{66A56DC5-F08B-401D-8C9F-2FF64C234A08}" destId="{5D021BC9-1C80-4004-863D-D5CA5CAB252B}" srcOrd="1" destOrd="0" presId="urn:microsoft.com/office/officeart/2005/8/layout/vProcess5"/>
    <dgm:cxn modelId="{5C861788-5E01-48C4-AAF9-C50B3DBD8B60}" type="presOf" srcId="{66A56DC5-F08B-401D-8C9F-2FF64C234A08}" destId="{0410B57E-586C-4E60-87B7-D6C5D3464D72}" srcOrd="0" destOrd="0" presId="urn:microsoft.com/office/officeart/2005/8/layout/vProcess5"/>
    <dgm:cxn modelId="{807AED8D-D2E0-42E1-AE6A-9FD26598F11B}" type="presOf" srcId="{B2156FDB-7431-4FEC-9C25-B7CD9D11FBEB}" destId="{54E17BA0-4DB0-472B-B383-A93F57B7C1E6}" srcOrd="0" destOrd="0" presId="urn:microsoft.com/office/officeart/2005/8/layout/vProcess5"/>
    <dgm:cxn modelId="{227CCA8E-D6F3-4DB5-A002-85C4A5BDA7FD}" type="presOf" srcId="{DB573A3E-B5A3-4B1D-8F1E-9085208E6D5B}" destId="{1F0FE830-CBC3-458E-93BA-BE8DDFC2463C}" srcOrd="0" destOrd="0" presId="urn:microsoft.com/office/officeart/2005/8/layout/vProcess5"/>
    <dgm:cxn modelId="{8BFFDC9D-A46C-4DB8-BD93-C78CBDB27CD8}" type="presOf" srcId="{42768A99-18CF-4561-9185-DEEFC86E718C}" destId="{9B6AEBC6-1218-4BEC-A630-4128CE3BE6A6}" srcOrd="0" destOrd="0" presId="urn:microsoft.com/office/officeart/2005/8/layout/vProcess5"/>
    <dgm:cxn modelId="{525116A7-13CD-417C-B288-0B2373E52A62}" type="presOf" srcId="{D9E7CE2B-91C6-4994-B6A1-1FE01FBBFF7E}" destId="{4FB423A4-BEFD-45C3-BE2E-9DB9C20BF048}" srcOrd="1" destOrd="0" presId="urn:microsoft.com/office/officeart/2005/8/layout/vProcess5"/>
    <dgm:cxn modelId="{E14758AB-92A3-431C-8D22-DB8265B0F542}" srcId="{D00EC51B-E861-4A2B-8C10-D2C551CFB0E7}" destId="{F8F2FB1E-9D54-4423-A46C-29B18C5F6F12}" srcOrd="2" destOrd="0" parTransId="{04CC3946-1B26-4680-982C-C5B515A4901C}" sibTransId="{DB573A3E-B5A3-4B1D-8F1E-9085208E6D5B}"/>
    <dgm:cxn modelId="{ECE5C2AB-43EB-4C4B-BC18-0D2C63D8379A}" type="presOf" srcId="{EFB05B41-187C-47B0-80DE-EE4AA75DDEC1}" destId="{FD91D190-3601-47FC-B79A-F7D71DB7DCC9}" srcOrd="0" destOrd="0" presId="urn:microsoft.com/office/officeart/2005/8/layout/vProcess5"/>
    <dgm:cxn modelId="{BD372AAF-F824-44D9-B9D9-259D9738D912}" type="presOf" srcId="{8CEBFFFA-F9DE-4D4C-A307-1F016D819A11}" destId="{CE048347-9911-43B8-AB9A-D145A2197FC3}" srcOrd="1" destOrd="0" presId="urn:microsoft.com/office/officeart/2005/8/layout/vProcess5"/>
    <dgm:cxn modelId="{A7EB96B3-63A4-4B6B-BE66-86484A5A136F}" srcId="{D00EC51B-E861-4A2B-8C10-D2C551CFB0E7}" destId="{8CEBFFFA-F9DE-4D4C-A307-1F016D819A11}" srcOrd="3" destOrd="0" parTransId="{1BB96212-3217-4C7A-8155-D4656180DAC0}" sibTransId="{B2156FDB-7431-4FEC-9C25-B7CD9D11FBEB}"/>
    <dgm:cxn modelId="{F03CBABE-1964-447F-9070-AA18A4BD111B}" srcId="{D00EC51B-E861-4A2B-8C10-D2C551CFB0E7}" destId="{66A56DC5-F08B-401D-8C9F-2FF64C234A08}" srcOrd="1" destOrd="0" parTransId="{C851A435-AD60-45EA-8495-041E8507D927}" sibTransId="{EFB05B41-187C-47B0-80DE-EE4AA75DDEC1}"/>
    <dgm:cxn modelId="{77EFD5C9-3545-4F08-B4E8-AC96E757ABBE}" srcId="{D00EC51B-E861-4A2B-8C10-D2C551CFB0E7}" destId="{372E7612-F97D-4270-BA52-875C1D3C3566}" srcOrd="5" destOrd="0" parTransId="{8BF5FEAC-67FC-42D8-8211-9CDBD1422685}" sibTransId="{8D6D9274-3923-4185-B6F6-E5A20A3803F2}"/>
    <dgm:cxn modelId="{953E50DF-DA56-4124-BDA7-148D356F4414}" type="presOf" srcId="{ABC518B5-0960-451B-B7D2-4C69A9E7A95B}" destId="{453C5A07-3DBA-41D5-BB06-69EFF5D437E3}" srcOrd="0" destOrd="0" presId="urn:microsoft.com/office/officeart/2005/8/layout/vProcess5"/>
    <dgm:cxn modelId="{3F6014E3-E749-46BD-8259-0EF09C9D9649}" type="presOf" srcId="{8CEBFFFA-F9DE-4D4C-A307-1F016D819A11}" destId="{948D0269-5933-462F-B34A-4D004FF786EA}" srcOrd="0" destOrd="0" presId="urn:microsoft.com/office/officeart/2005/8/layout/vProcess5"/>
    <dgm:cxn modelId="{B3CC05E8-B559-488C-83F0-3B7BB6E87D05}" type="presOf" srcId="{D9E7CE2B-91C6-4994-B6A1-1FE01FBBFF7E}" destId="{F4E5E71C-560F-4DB6-8B77-6C315A82A524}" srcOrd="0" destOrd="0" presId="urn:microsoft.com/office/officeart/2005/8/layout/vProcess5"/>
    <dgm:cxn modelId="{F2E0B3FA-0ED1-42A3-9690-C29D381E7088}" type="presOf" srcId="{D00EC51B-E861-4A2B-8C10-D2C551CFB0E7}" destId="{22684191-E960-4939-BA16-F6B3413365A9}" srcOrd="0" destOrd="0" presId="urn:microsoft.com/office/officeart/2005/8/layout/vProcess5"/>
    <dgm:cxn modelId="{E3896AFC-AF80-463F-8D78-AEEF8507B6DF}" srcId="{D00EC51B-E861-4A2B-8C10-D2C551CFB0E7}" destId="{D9E7CE2B-91C6-4994-B6A1-1FE01FBBFF7E}" srcOrd="4" destOrd="0" parTransId="{000FC88E-D54F-4AF2-B243-3683B69759BF}" sibTransId="{A84357A8-25D5-41E2-BBE8-6158EA22BCB2}"/>
    <dgm:cxn modelId="{A1FC64EC-58AF-47CD-AD25-3B40D2B73C86}" type="presParOf" srcId="{22684191-E960-4939-BA16-F6B3413365A9}" destId="{23BE2467-3AEC-4B28-A343-5A1AFC42F946}" srcOrd="0" destOrd="0" presId="urn:microsoft.com/office/officeart/2005/8/layout/vProcess5"/>
    <dgm:cxn modelId="{7BEEE5D8-F0DE-4ECC-8A36-C8D72EA1F9AA}" type="presParOf" srcId="{22684191-E960-4939-BA16-F6B3413365A9}" destId="{453C5A07-3DBA-41D5-BB06-69EFF5D437E3}" srcOrd="1" destOrd="0" presId="urn:microsoft.com/office/officeart/2005/8/layout/vProcess5"/>
    <dgm:cxn modelId="{3DBFD66F-6B89-4BE3-952B-8E22C485BF30}" type="presParOf" srcId="{22684191-E960-4939-BA16-F6B3413365A9}" destId="{0410B57E-586C-4E60-87B7-D6C5D3464D72}" srcOrd="2" destOrd="0" presId="urn:microsoft.com/office/officeart/2005/8/layout/vProcess5"/>
    <dgm:cxn modelId="{F4E37D25-631A-425F-91FE-A2970DC94BA4}" type="presParOf" srcId="{22684191-E960-4939-BA16-F6B3413365A9}" destId="{AD2EB3F5-0DC9-47BA-B6EE-A23553037BBC}" srcOrd="3" destOrd="0" presId="urn:microsoft.com/office/officeart/2005/8/layout/vProcess5"/>
    <dgm:cxn modelId="{DCEC21AD-F426-49FF-AB0D-47F7EE21E4D6}" type="presParOf" srcId="{22684191-E960-4939-BA16-F6B3413365A9}" destId="{948D0269-5933-462F-B34A-4D004FF786EA}" srcOrd="4" destOrd="0" presId="urn:microsoft.com/office/officeart/2005/8/layout/vProcess5"/>
    <dgm:cxn modelId="{59E0AC5B-5DDC-409C-8D1C-9AB640B1298E}" type="presParOf" srcId="{22684191-E960-4939-BA16-F6B3413365A9}" destId="{F4E5E71C-560F-4DB6-8B77-6C315A82A524}" srcOrd="5" destOrd="0" presId="urn:microsoft.com/office/officeart/2005/8/layout/vProcess5"/>
    <dgm:cxn modelId="{39D130C4-2510-477A-B498-9098DAB8084F}" type="presParOf" srcId="{22684191-E960-4939-BA16-F6B3413365A9}" destId="{9B6AEBC6-1218-4BEC-A630-4128CE3BE6A6}" srcOrd="6" destOrd="0" presId="urn:microsoft.com/office/officeart/2005/8/layout/vProcess5"/>
    <dgm:cxn modelId="{C9D6579E-439A-4A10-9204-93C002827052}" type="presParOf" srcId="{22684191-E960-4939-BA16-F6B3413365A9}" destId="{FD91D190-3601-47FC-B79A-F7D71DB7DCC9}" srcOrd="7" destOrd="0" presId="urn:microsoft.com/office/officeart/2005/8/layout/vProcess5"/>
    <dgm:cxn modelId="{DA90F457-CE98-4B41-82BC-495717BA6A90}" type="presParOf" srcId="{22684191-E960-4939-BA16-F6B3413365A9}" destId="{1F0FE830-CBC3-458E-93BA-BE8DDFC2463C}" srcOrd="8" destOrd="0" presId="urn:microsoft.com/office/officeart/2005/8/layout/vProcess5"/>
    <dgm:cxn modelId="{7E0DD2A9-EE65-43FC-A8DF-E6A5F84BF36B}" type="presParOf" srcId="{22684191-E960-4939-BA16-F6B3413365A9}" destId="{54E17BA0-4DB0-472B-B383-A93F57B7C1E6}" srcOrd="9" destOrd="0" presId="urn:microsoft.com/office/officeart/2005/8/layout/vProcess5"/>
    <dgm:cxn modelId="{D98C5EC4-31B9-48EA-90AF-D04DCFECE319}" type="presParOf" srcId="{22684191-E960-4939-BA16-F6B3413365A9}" destId="{B3777B29-510E-4E32-A104-DC41D690BF24}" srcOrd="10" destOrd="0" presId="urn:microsoft.com/office/officeart/2005/8/layout/vProcess5"/>
    <dgm:cxn modelId="{9DB8B51F-D055-47B7-919D-6B13C6ABC870}" type="presParOf" srcId="{22684191-E960-4939-BA16-F6B3413365A9}" destId="{5D021BC9-1C80-4004-863D-D5CA5CAB252B}" srcOrd="11" destOrd="0" presId="urn:microsoft.com/office/officeart/2005/8/layout/vProcess5"/>
    <dgm:cxn modelId="{16AC1D63-FAE8-43A9-9F25-991F5795AFFC}" type="presParOf" srcId="{22684191-E960-4939-BA16-F6B3413365A9}" destId="{93B492EC-43B7-46AA-A89D-3720D085C667}" srcOrd="12" destOrd="0" presId="urn:microsoft.com/office/officeart/2005/8/layout/vProcess5"/>
    <dgm:cxn modelId="{9BB815F6-65E5-4D2C-912F-0BACCF6B5D93}" type="presParOf" srcId="{22684191-E960-4939-BA16-F6B3413365A9}" destId="{CE048347-9911-43B8-AB9A-D145A2197FC3}" srcOrd="13" destOrd="0" presId="urn:microsoft.com/office/officeart/2005/8/layout/vProcess5"/>
    <dgm:cxn modelId="{9E50A098-2001-4331-9F9D-76B8D1529602}" type="presParOf" srcId="{22684191-E960-4939-BA16-F6B3413365A9}" destId="{4FB423A4-BEFD-45C3-BE2E-9DB9C20BF048}" srcOrd="14" destOrd="0" presId="urn:microsoft.com/office/officeart/2005/8/layout/vProcess5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C5A07-3DBA-41D5-BB06-69EFF5D437E3}">
      <dsp:nvSpPr>
        <dsp:cNvPr id="0" name=""/>
        <dsp:cNvSpPr/>
      </dsp:nvSpPr>
      <dsp:spPr>
        <a:xfrm>
          <a:off x="861274" y="-1515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①　設　問</a:t>
          </a:r>
          <a:endParaRPr kumimoji="1" lang="en-US" altLang="ja-JP" sz="2400" kern="12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880253" y="17464"/>
        <a:ext cx="4455234" cy="610044"/>
      </dsp:txXfrm>
    </dsp:sp>
    <dsp:sp modelId="{0410B57E-586C-4E60-87B7-D6C5D3464D72}">
      <dsp:nvSpPr>
        <dsp:cNvPr id="0" name=""/>
        <dsp:cNvSpPr/>
      </dsp:nvSpPr>
      <dsp:spPr>
        <a:xfrm>
          <a:off x="1366267" y="733034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②　仮説の設定</a:t>
          </a:r>
        </a:p>
      </dsp:txBody>
      <dsp:txXfrm>
        <a:off x="1385246" y="752013"/>
        <a:ext cx="4313206" cy="610044"/>
      </dsp:txXfrm>
    </dsp:sp>
    <dsp:sp modelId="{AD2EB3F5-0DC9-47BA-B6EE-A23553037BBC}">
      <dsp:nvSpPr>
        <dsp:cNvPr id="0" name=""/>
        <dsp:cNvSpPr/>
      </dsp:nvSpPr>
      <dsp:spPr>
        <a:xfrm>
          <a:off x="1871261" y="1467585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③　統計手法の選択</a:t>
          </a:r>
          <a:endParaRPr kumimoji="1" lang="en-US" altLang="ja-JP" sz="2400" kern="12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1890240" y="1486564"/>
        <a:ext cx="4313206" cy="610044"/>
      </dsp:txXfrm>
    </dsp:sp>
    <dsp:sp modelId="{948D0269-5933-462F-B34A-4D004FF786EA}">
      <dsp:nvSpPr>
        <dsp:cNvPr id="0" name=""/>
        <dsp:cNvSpPr/>
      </dsp:nvSpPr>
      <dsp:spPr>
        <a:xfrm>
          <a:off x="2376254" y="2202135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④　統計量を求める</a:t>
          </a:r>
        </a:p>
      </dsp:txBody>
      <dsp:txXfrm>
        <a:off x="2395233" y="2221114"/>
        <a:ext cx="4313206" cy="610044"/>
      </dsp:txXfrm>
    </dsp:sp>
    <dsp:sp modelId="{F4E5E71C-560F-4DB6-8B77-6C315A82A524}">
      <dsp:nvSpPr>
        <dsp:cNvPr id="0" name=""/>
        <dsp:cNvSpPr/>
      </dsp:nvSpPr>
      <dsp:spPr>
        <a:xfrm>
          <a:off x="2881247" y="2936686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⑤　確率</a:t>
          </a:r>
          <a:r>
            <a:rPr kumimoji="1" lang="en-US" altLang="ja-JP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P</a:t>
          </a: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を求める</a:t>
          </a:r>
        </a:p>
      </dsp:txBody>
      <dsp:txXfrm>
        <a:off x="2900226" y="2955665"/>
        <a:ext cx="4313206" cy="610044"/>
      </dsp:txXfrm>
    </dsp:sp>
    <dsp:sp modelId="{9B6AEBC6-1218-4BEC-A630-4128CE3BE6A6}">
      <dsp:nvSpPr>
        <dsp:cNvPr id="0" name=""/>
        <dsp:cNvSpPr/>
      </dsp:nvSpPr>
      <dsp:spPr>
        <a:xfrm>
          <a:off x="5280034" y="460555"/>
          <a:ext cx="419231" cy="419231"/>
        </a:xfrm>
        <a:prstGeom prst="downArrow">
          <a:avLst>
            <a:gd name="adj1" fmla="val 55000"/>
            <a:gd name="adj2" fmla="val 45000"/>
          </a:avLst>
        </a:prstGeom>
        <a:solidFill>
          <a:srgbClr val="FFDDF0"/>
        </a:solidFill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6002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600" kern="12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5374361" y="460555"/>
        <a:ext cx="230577" cy="315471"/>
      </dsp:txXfrm>
    </dsp:sp>
    <dsp:sp modelId="{FD91D190-3601-47FC-B79A-F7D71DB7DCC9}">
      <dsp:nvSpPr>
        <dsp:cNvPr id="0" name=""/>
        <dsp:cNvSpPr/>
      </dsp:nvSpPr>
      <dsp:spPr>
        <a:xfrm>
          <a:off x="5891348" y="1269532"/>
          <a:ext cx="419231" cy="419231"/>
        </a:xfrm>
        <a:prstGeom prst="downArrow">
          <a:avLst>
            <a:gd name="adj1" fmla="val 55000"/>
            <a:gd name="adj2" fmla="val 45000"/>
          </a:avLst>
        </a:prstGeom>
        <a:solidFill>
          <a:srgbClr val="FFDDEE"/>
        </a:solidFill>
        <a:ln w="19050" cap="flat" cmpd="sng" algn="ctr">
          <a:solidFill>
            <a:srgbClr val="000066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6002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600" kern="12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5985675" y="1269532"/>
        <a:ext cx="230577" cy="315471"/>
      </dsp:txXfrm>
    </dsp:sp>
    <dsp:sp modelId="{1F0FE830-CBC3-458E-93BA-BE8DDFC2463C}">
      <dsp:nvSpPr>
        <dsp:cNvPr id="0" name=""/>
        <dsp:cNvSpPr/>
      </dsp:nvSpPr>
      <dsp:spPr>
        <a:xfrm>
          <a:off x="6428241" y="2007939"/>
          <a:ext cx="419231" cy="419231"/>
        </a:xfrm>
        <a:prstGeom prst="downArrow">
          <a:avLst>
            <a:gd name="adj1" fmla="val 55000"/>
            <a:gd name="adj2" fmla="val 45000"/>
          </a:avLst>
        </a:prstGeom>
        <a:solidFill>
          <a:srgbClr val="FFDDEE"/>
        </a:solidFill>
        <a:ln w="19050" cap="flat" cmpd="sng" algn="ctr">
          <a:solidFill>
            <a:srgbClr val="000066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6002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600" kern="12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6522568" y="2007939"/>
        <a:ext cx="230577" cy="315471"/>
      </dsp:txXfrm>
    </dsp:sp>
    <dsp:sp modelId="{54E17BA0-4DB0-472B-B383-A93F57B7C1E6}">
      <dsp:nvSpPr>
        <dsp:cNvPr id="0" name=""/>
        <dsp:cNvSpPr/>
      </dsp:nvSpPr>
      <dsp:spPr>
        <a:xfrm>
          <a:off x="6963310" y="2766949"/>
          <a:ext cx="419231" cy="419231"/>
        </a:xfrm>
        <a:prstGeom prst="downArrow">
          <a:avLst>
            <a:gd name="adj1" fmla="val 55000"/>
            <a:gd name="adj2" fmla="val 45000"/>
          </a:avLst>
        </a:prstGeom>
        <a:solidFill>
          <a:srgbClr val="FFDDEE"/>
        </a:solidFill>
        <a:ln w="19050" cap="flat" cmpd="sng" algn="ctr">
          <a:solidFill>
            <a:srgbClr val="000066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6002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600" kern="12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7057637" y="2766949"/>
        <a:ext cx="230577" cy="3154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C5A07-3DBA-41D5-BB06-69EFF5D437E3}">
      <dsp:nvSpPr>
        <dsp:cNvPr id="0" name=""/>
        <dsp:cNvSpPr/>
      </dsp:nvSpPr>
      <dsp:spPr>
        <a:xfrm>
          <a:off x="861274" y="-1515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①　設　問</a:t>
          </a:r>
          <a:endParaRPr kumimoji="1" lang="en-US" altLang="ja-JP" sz="2400" kern="12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880253" y="17464"/>
        <a:ext cx="4455234" cy="610044"/>
      </dsp:txXfrm>
    </dsp:sp>
    <dsp:sp modelId="{0410B57E-586C-4E60-87B7-D6C5D3464D72}">
      <dsp:nvSpPr>
        <dsp:cNvPr id="0" name=""/>
        <dsp:cNvSpPr/>
      </dsp:nvSpPr>
      <dsp:spPr>
        <a:xfrm>
          <a:off x="1366267" y="733034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②　仮説の設定</a:t>
          </a:r>
        </a:p>
      </dsp:txBody>
      <dsp:txXfrm>
        <a:off x="1385246" y="752013"/>
        <a:ext cx="4313206" cy="610044"/>
      </dsp:txXfrm>
    </dsp:sp>
    <dsp:sp modelId="{AD2EB3F5-0DC9-47BA-B6EE-A23553037BBC}">
      <dsp:nvSpPr>
        <dsp:cNvPr id="0" name=""/>
        <dsp:cNvSpPr/>
      </dsp:nvSpPr>
      <dsp:spPr>
        <a:xfrm>
          <a:off x="1871261" y="1467585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③　統計手法の選択</a:t>
          </a:r>
          <a:endParaRPr kumimoji="1" lang="en-US" altLang="ja-JP" sz="2400" kern="1200" dirty="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1890240" y="1486564"/>
        <a:ext cx="4313206" cy="610044"/>
      </dsp:txXfrm>
    </dsp:sp>
    <dsp:sp modelId="{948D0269-5933-462F-B34A-4D004FF786EA}">
      <dsp:nvSpPr>
        <dsp:cNvPr id="0" name=""/>
        <dsp:cNvSpPr/>
      </dsp:nvSpPr>
      <dsp:spPr>
        <a:xfrm>
          <a:off x="2376254" y="2202135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④　統計量を求める</a:t>
          </a:r>
        </a:p>
      </dsp:txBody>
      <dsp:txXfrm>
        <a:off x="2395233" y="2221114"/>
        <a:ext cx="4313206" cy="610044"/>
      </dsp:txXfrm>
    </dsp:sp>
    <dsp:sp modelId="{F4E5E71C-560F-4DB6-8B77-6C315A82A524}">
      <dsp:nvSpPr>
        <dsp:cNvPr id="0" name=""/>
        <dsp:cNvSpPr/>
      </dsp:nvSpPr>
      <dsp:spPr>
        <a:xfrm>
          <a:off x="2881247" y="2936686"/>
          <a:ext cx="5039970" cy="648002"/>
        </a:xfrm>
        <a:prstGeom prst="roundRect">
          <a:avLst>
            <a:gd name="adj" fmla="val 10000"/>
          </a:avLst>
        </a:prstGeom>
        <a:noFill/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l" defTabSz="10668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　　⑤　確率</a:t>
          </a:r>
          <a:r>
            <a:rPr kumimoji="1" lang="en-US" altLang="ja-JP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P</a:t>
          </a:r>
          <a:r>
            <a:rPr kumimoji="1" lang="ja-JP" altLang="en-US" sz="2400" kern="1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を求める</a:t>
          </a:r>
        </a:p>
      </dsp:txBody>
      <dsp:txXfrm>
        <a:off x="2900226" y="2955665"/>
        <a:ext cx="4313206" cy="610044"/>
      </dsp:txXfrm>
    </dsp:sp>
    <dsp:sp modelId="{9B6AEBC6-1218-4BEC-A630-4128CE3BE6A6}">
      <dsp:nvSpPr>
        <dsp:cNvPr id="0" name=""/>
        <dsp:cNvSpPr/>
      </dsp:nvSpPr>
      <dsp:spPr>
        <a:xfrm>
          <a:off x="5280034" y="460555"/>
          <a:ext cx="419231" cy="419231"/>
        </a:xfrm>
        <a:prstGeom prst="downArrow">
          <a:avLst>
            <a:gd name="adj1" fmla="val 55000"/>
            <a:gd name="adj2" fmla="val 45000"/>
          </a:avLst>
        </a:prstGeom>
        <a:solidFill>
          <a:srgbClr val="FFDDF0"/>
        </a:solidFill>
        <a:ln w="19050" cap="flat" cmpd="sng" algn="ctr">
          <a:solidFill>
            <a:srgbClr val="00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6002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600" kern="12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5374361" y="460555"/>
        <a:ext cx="230577" cy="315471"/>
      </dsp:txXfrm>
    </dsp:sp>
    <dsp:sp modelId="{FD91D190-3601-47FC-B79A-F7D71DB7DCC9}">
      <dsp:nvSpPr>
        <dsp:cNvPr id="0" name=""/>
        <dsp:cNvSpPr/>
      </dsp:nvSpPr>
      <dsp:spPr>
        <a:xfrm>
          <a:off x="5891348" y="1269532"/>
          <a:ext cx="419231" cy="419231"/>
        </a:xfrm>
        <a:prstGeom prst="downArrow">
          <a:avLst>
            <a:gd name="adj1" fmla="val 55000"/>
            <a:gd name="adj2" fmla="val 45000"/>
          </a:avLst>
        </a:prstGeom>
        <a:solidFill>
          <a:srgbClr val="FFDDEE"/>
        </a:solidFill>
        <a:ln w="19050" cap="flat" cmpd="sng" algn="ctr">
          <a:solidFill>
            <a:srgbClr val="000066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6002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600" kern="12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5985675" y="1269532"/>
        <a:ext cx="230577" cy="315471"/>
      </dsp:txXfrm>
    </dsp:sp>
    <dsp:sp modelId="{1F0FE830-CBC3-458E-93BA-BE8DDFC2463C}">
      <dsp:nvSpPr>
        <dsp:cNvPr id="0" name=""/>
        <dsp:cNvSpPr/>
      </dsp:nvSpPr>
      <dsp:spPr>
        <a:xfrm>
          <a:off x="6428241" y="2007939"/>
          <a:ext cx="419231" cy="419231"/>
        </a:xfrm>
        <a:prstGeom prst="downArrow">
          <a:avLst>
            <a:gd name="adj1" fmla="val 55000"/>
            <a:gd name="adj2" fmla="val 45000"/>
          </a:avLst>
        </a:prstGeom>
        <a:solidFill>
          <a:srgbClr val="FFDDEE"/>
        </a:solidFill>
        <a:ln w="19050" cap="flat" cmpd="sng" algn="ctr">
          <a:solidFill>
            <a:srgbClr val="000066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6002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600" kern="12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6522568" y="2007939"/>
        <a:ext cx="230577" cy="315471"/>
      </dsp:txXfrm>
    </dsp:sp>
    <dsp:sp modelId="{54E17BA0-4DB0-472B-B383-A93F57B7C1E6}">
      <dsp:nvSpPr>
        <dsp:cNvPr id="0" name=""/>
        <dsp:cNvSpPr/>
      </dsp:nvSpPr>
      <dsp:spPr>
        <a:xfrm>
          <a:off x="6963310" y="2766949"/>
          <a:ext cx="419231" cy="419231"/>
        </a:xfrm>
        <a:prstGeom prst="downArrow">
          <a:avLst>
            <a:gd name="adj1" fmla="val 55000"/>
            <a:gd name="adj2" fmla="val 45000"/>
          </a:avLst>
        </a:prstGeom>
        <a:solidFill>
          <a:srgbClr val="FFDDEE"/>
        </a:solidFill>
        <a:ln w="19050" cap="flat" cmpd="sng" algn="ctr">
          <a:solidFill>
            <a:srgbClr val="000066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1600200">
            <a:lnSpc>
              <a:spcPts val="2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600" kern="1200">
            <a:solidFill>
              <a:srgbClr val="00006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dsp:txBody>
      <dsp:txXfrm>
        <a:off x="7057637" y="2766949"/>
        <a:ext cx="230577" cy="315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E0E0-48B3-4564-945C-B7D4E681417D}" type="datetimeFigureOut">
              <a:rPr kumimoji="1" lang="ja-JP" altLang="en-US" smtClean="0"/>
              <a:t>2018/8/24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62041-74A8-4E02-8D21-8390D1DBF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6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1233488"/>
            <a:ext cx="4437063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CA062-7536-4533-B390-FD864AA8DE08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776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1330325"/>
            <a:ext cx="4789487" cy="3592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C35AC5-6680-4990-BA01-DCCE95ECB9CB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7856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1330325"/>
            <a:ext cx="4789487" cy="3592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A0B21E-E023-47F3-B956-532B4E75D513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6697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1330325"/>
            <a:ext cx="4789487" cy="3592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5D689C-3D77-4A1E-BD57-27FC4680BAF4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878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C307F31-724E-4375-9758-936DDD219D8E}" type="slidenum">
              <a:rPr lang="ja-JP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92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1330325"/>
            <a:ext cx="4789487" cy="3592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2D515F-DAA0-4105-9FE0-465E0877D85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823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1330325"/>
            <a:ext cx="4789487" cy="3592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D6955-DAC6-421E-BC82-F691816FC9B8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588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1330325"/>
            <a:ext cx="4789487" cy="3592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B4D8CB-23BD-443D-9096-1F0F687FF49F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5247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1330325"/>
            <a:ext cx="4789487" cy="3592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B4D8CB-23BD-443D-9096-1F0F687FF49F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084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1330325"/>
            <a:ext cx="4789487" cy="3592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D575B9-8353-4BDE-ACF8-A278FD5EB979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05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9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03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3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1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3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2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20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70000" sy="7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 descr="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0"/>
            <a:ext cx="2473892" cy="7149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627784" y="6381328"/>
            <a:ext cx="38884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Japan Epidemiological Association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541" y="275906"/>
            <a:ext cx="965260" cy="33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3399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4312A1-E717-40D4-B78A-279C19002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基本的な統計</a:t>
            </a:r>
            <a:br>
              <a:rPr kumimoji="1" lang="en-US" altLang="ja-JP" dirty="0"/>
            </a:br>
            <a:r>
              <a:rPr kumimoji="1" lang="ja-JP" altLang="en-US" dirty="0" err="1"/>
              <a:t>ー</a:t>
            </a:r>
            <a:r>
              <a:rPr lang="ja-JP" altLang="en-US" dirty="0"/>
              <a:t>簡単な</a:t>
            </a:r>
            <a:r>
              <a:rPr kumimoji="1" lang="ja-JP" altLang="en-US" dirty="0"/>
              <a:t>分析統計</a:t>
            </a:r>
            <a:r>
              <a:rPr kumimoji="1" lang="ja-JP" altLang="en-US" dirty="0" err="1"/>
              <a:t>ー</a:t>
            </a:r>
            <a:endParaRPr kumimoji="1" lang="ja-JP" altLang="en-US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A62CB15-6D12-403C-92C2-9245FD189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000066"/>
                </a:solidFill>
              </a:rPr>
              <a:t>藤田保健衛生大学医学部</a:t>
            </a:r>
            <a:endParaRPr kumimoji="1" lang="en-US" altLang="ja-JP" dirty="0">
              <a:solidFill>
                <a:srgbClr val="000066"/>
              </a:solidFill>
            </a:endParaRPr>
          </a:p>
          <a:p>
            <a:r>
              <a:rPr lang="ja-JP" altLang="en-US" dirty="0">
                <a:solidFill>
                  <a:srgbClr val="000066"/>
                </a:solidFill>
              </a:rPr>
              <a:t>公衆衛生学</a:t>
            </a:r>
            <a:endParaRPr lang="en-US" altLang="ja-JP" dirty="0">
              <a:solidFill>
                <a:srgbClr val="000066"/>
              </a:solidFill>
            </a:endParaRPr>
          </a:p>
          <a:p>
            <a:r>
              <a:rPr kumimoji="1" lang="ja-JP" altLang="en-US" dirty="0">
                <a:solidFill>
                  <a:srgbClr val="000066"/>
                </a:solidFill>
              </a:rPr>
              <a:t>柿崎　真沙子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ED1B48-FA1A-4403-9FD2-2F0D70BC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327AC7-95E4-4114-B83D-0707BED9D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0632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884DBD-5674-4196-94E6-26B2C3476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③統計手法の選択</a:t>
            </a:r>
            <a:endParaRPr lang="en-US" altLang="ja-JP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427555-D142-4829-A122-4CFA57DF9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帰無仮説（</a:t>
            </a:r>
            <a:r>
              <a:rPr lang="en-US" altLang="ja-JP" dirty="0"/>
              <a:t>H</a:t>
            </a:r>
            <a:r>
              <a:rPr lang="en-US" altLang="ja-JP" baseline="-25000" dirty="0"/>
              <a:t>0</a:t>
            </a:r>
            <a:r>
              <a:rPr lang="ja-JP" altLang="en-US" dirty="0"/>
              <a:t>） ：年齢平均値に差がない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つまり２標本の平均値の差を検定する</a:t>
            </a:r>
            <a:endParaRPr lang="en-US" altLang="ja-JP" dirty="0"/>
          </a:p>
          <a:p>
            <a:r>
              <a:rPr lang="ja-JP" altLang="en-US" dirty="0"/>
              <a:t>年齢＝正規分布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平均値の差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→統計手法は二標本ｔ検定</a:t>
            </a:r>
            <a:endParaRPr lang="en-US" altLang="ja-JP" b="1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17D2210-BB98-404C-8596-14327DD6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DEED97-0CE0-49A4-9135-E03BDCD3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9840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B6A4E8-2FB3-471F-8654-C72E9D82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どのような統計</a:t>
            </a:r>
            <a:r>
              <a:rPr lang="ja-JP" altLang="en-US" dirty="0"/>
              <a:t>手法を選択するか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6E2B1B-6254-4336-8A8B-A3AEFB732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b="1" dirty="0"/>
              <a:t>データの性質</a:t>
            </a:r>
            <a:r>
              <a:rPr kumimoji="1" lang="ja-JP" altLang="en-US" dirty="0"/>
              <a:t>と</a:t>
            </a:r>
            <a:r>
              <a:rPr kumimoji="1" lang="ja-JP" altLang="en-US" b="1" dirty="0"/>
              <a:t>データの分布</a:t>
            </a:r>
            <a:r>
              <a:rPr kumimoji="1" lang="ja-JP" altLang="en-US" dirty="0"/>
              <a:t>から統計手法を選択する</a:t>
            </a:r>
            <a:endParaRPr kumimoji="1" lang="en-US" altLang="ja-JP" dirty="0"/>
          </a:p>
          <a:p>
            <a:endParaRPr kumimoji="1" lang="en-US" altLang="ja-JP" sz="2200" dirty="0"/>
          </a:p>
          <a:p>
            <a:r>
              <a:rPr kumimoji="1" lang="ja-JP" altLang="en-US" dirty="0"/>
              <a:t>データの性質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カテゴリー変数（</a:t>
            </a:r>
            <a:r>
              <a:rPr lang="ja-JP" altLang="en-US" dirty="0">
                <a:solidFill>
                  <a:srgbClr val="000046"/>
                </a:solidFill>
              </a:rPr>
              <a:t>名義尺度、順序尺度）</a:t>
            </a:r>
            <a:endParaRPr lang="en-US" altLang="ja-JP" dirty="0">
              <a:solidFill>
                <a:srgbClr val="000046"/>
              </a:solidFill>
            </a:endParaRPr>
          </a:p>
          <a:p>
            <a:pPr lvl="1"/>
            <a:r>
              <a:rPr lang="ja-JP" altLang="en-US" dirty="0"/>
              <a:t>連続変数（</a:t>
            </a:r>
            <a:r>
              <a:rPr lang="ja-JP" altLang="en-US" dirty="0">
                <a:solidFill>
                  <a:srgbClr val="000046"/>
                </a:solidFill>
              </a:rPr>
              <a:t>間隔尺度、比尺度）</a:t>
            </a:r>
            <a:endParaRPr kumimoji="1" lang="en-US" altLang="ja-JP" dirty="0"/>
          </a:p>
          <a:p>
            <a:r>
              <a:rPr lang="ja-JP" altLang="en-US" dirty="0"/>
              <a:t>データの分布</a:t>
            </a:r>
            <a:endParaRPr lang="en-US" altLang="ja-JP" dirty="0"/>
          </a:p>
          <a:p>
            <a:pPr lvl="1"/>
            <a:r>
              <a:rPr kumimoji="1" lang="ja-JP" altLang="en-US" dirty="0"/>
              <a:t>パラメトリック：</a:t>
            </a:r>
            <a:r>
              <a:rPr kumimoji="0" lang="ja-JP" altLang="en-US" dirty="0">
                <a:solidFill>
                  <a:srgbClr val="000046"/>
                </a:solidFill>
              </a:rPr>
              <a:t>データの分布を</a:t>
            </a:r>
            <a:r>
              <a:rPr kumimoji="0" lang="ja-JP" altLang="en-US" b="1" dirty="0">
                <a:solidFill>
                  <a:srgbClr val="000046"/>
                </a:solidFill>
              </a:rPr>
              <a:t>仮定する</a:t>
            </a:r>
            <a:endParaRPr kumimoji="1" lang="en-US" altLang="ja-JP" b="1" dirty="0"/>
          </a:p>
          <a:p>
            <a:pPr lvl="1"/>
            <a:r>
              <a:rPr lang="ja-JP" altLang="en-US" dirty="0"/>
              <a:t>ノンパラメトリック：</a:t>
            </a:r>
            <a:r>
              <a:rPr kumimoji="0" lang="ja-JP" altLang="en-US" dirty="0">
                <a:solidFill>
                  <a:srgbClr val="000046"/>
                </a:solidFill>
              </a:rPr>
              <a:t>分布を</a:t>
            </a:r>
            <a:r>
              <a:rPr kumimoji="0" lang="ja-JP" altLang="en-US" b="1" dirty="0">
                <a:solidFill>
                  <a:srgbClr val="000046"/>
                </a:solidFill>
              </a:rPr>
              <a:t>仮定しない</a:t>
            </a:r>
            <a:endParaRPr kumimoji="1" lang="en-US" altLang="ja-JP" b="1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8042D1-3753-47F6-9446-44AE069FE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11</a:t>
            </a:fld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86BF8C-DBAA-48FC-9A37-B45A76679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68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ja-JP" altLang="en-US" dirty="0"/>
              <a:t>データの種類と要約値の種類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4E17EBD-7A78-4F82-9B9E-D13033A65FC2}" type="slidenum">
              <a:rPr lang="ja-JP" altLang="en-US">
                <a:solidFill>
                  <a:srgbClr val="898989"/>
                </a:solidFill>
              </a:rPr>
              <a:pPr eaLnBrk="1" hangingPunct="1"/>
              <a:t>12</a:t>
            </a:fld>
            <a:endParaRPr lang="ja-JP" altLang="en-US">
              <a:solidFill>
                <a:srgbClr val="898989"/>
              </a:solidFill>
            </a:endParaRPr>
          </a:p>
        </p:txBody>
      </p:sp>
      <p:graphicFrame>
        <p:nvGraphicFramePr>
          <p:cNvPr id="3" name="コンテンツ プレースホルダー 2"/>
          <p:cNvGraphicFramePr>
            <a:graphicFrameLocks noGrp="1"/>
          </p:cNvGraphicFramePr>
          <p:nvPr>
            <p:ph idx="1"/>
            <p:extLst/>
          </p:nvPr>
        </p:nvGraphicFramePr>
        <p:xfrm>
          <a:off x="260497" y="1700808"/>
          <a:ext cx="8575951" cy="46213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1369684669"/>
                    </a:ext>
                  </a:extLst>
                </a:gridCol>
                <a:gridCol w="1267992">
                  <a:extLst>
                    <a:ext uri="{9D8B030D-6E8A-4147-A177-3AD203B41FA5}">
                      <a16:colId xmlns:a16="http://schemas.microsoft.com/office/drawing/2014/main" val="2571506398"/>
                    </a:ext>
                  </a:extLst>
                </a:gridCol>
                <a:gridCol w="3285011">
                  <a:extLst>
                    <a:ext uri="{9D8B030D-6E8A-4147-A177-3AD203B41FA5}">
                      <a16:colId xmlns:a16="http://schemas.microsoft.com/office/drawing/2014/main" val="1692829816"/>
                    </a:ext>
                  </a:extLst>
                </a:gridCol>
                <a:gridCol w="1015864">
                  <a:extLst>
                    <a:ext uri="{9D8B030D-6E8A-4147-A177-3AD203B41FA5}">
                      <a16:colId xmlns:a16="http://schemas.microsoft.com/office/drawing/2014/main" val="3690153240"/>
                    </a:ext>
                  </a:extLst>
                </a:gridCol>
                <a:gridCol w="1015864">
                  <a:extLst>
                    <a:ext uri="{9D8B030D-6E8A-4147-A177-3AD203B41FA5}">
                      <a16:colId xmlns:a16="http://schemas.microsoft.com/office/drawing/2014/main" val="848725170"/>
                    </a:ext>
                  </a:extLst>
                </a:gridCol>
                <a:gridCol w="1534020">
                  <a:extLst>
                    <a:ext uri="{9D8B030D-6E8A-4147-A177-3AD203B41FA5}">
                      <a16:colId xmlns:a16="http://schemas.microsoft.com/office/drawing/2014/main" val="2592760458"/>
                    </a:ext>
                  </a:extLst>
                </a:gridCol>
              </a:tblGrid>
              <a:tr h="457601">
                <a:tc>
                  <a:txBody>
                    <a:bodyPr/>
                    <a:lstStyle/>
                    <a:p>
                      <a:pPr algn="ctr"/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意味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要約値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演算</a:t>
                      </a: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0834412"/>
                  </a:ext>
                </a:extLst>
              </a:tr>
              <a:tr h="872505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b="1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カテゴリー変数</a:t>
                      </a:r>
                      <a:endParaRPr kumimoji="1" lang="ja-JP" altLang="en-US" b="1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順序尺度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大小関係にのみ意味がある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順序にも意味がある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薬効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中央値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大小の比較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125154"/>
                  </a:ext>
                </a:extLst>
              </a:tr>
              <a:tr h="87187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名義尺度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区別することに意味がある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疾患名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血液型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演算不可</a:t>
                      </a: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77118"/>
                  </a:ext>
                </a:extLst>
              </a:tr>
              <a:tr h="872505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b="1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連続変数</a:t>
                      </a:r>
                      <a:endParaRPr kumimoji="1" lang="ja-JP" altLang="en-US" b="1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間隔尺度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数値の差のみに意味がある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温度</a:t>
                      </a:r>
                      <a:endParaRPr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日付</a:t>
                      </a:r>
                      <a:endParaRPr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中央値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加法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減法</a:t>
                      </a: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26894"/>
                  </a:ext>
                </a:extLst>
              </a:tr>
              <a:tr h="87250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比尺度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数値の差と比に意味がある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年齢</a:t>
                      </a:r>
                      <a:endParaRPr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身長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度数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最頻値</a:t>
                      </a:r>
                      <a:endParaRPr kumimoji="1" lang="en-US" altLang="ja-JP" sz="1800" b="0" i="0" kern="12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800" b="0" i="0" kern="12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中央値</a:t>
                      </a:r>
                      <a:endParaRPr kumimoji="1" lang="ja-JP" altLang="en-US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加法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減法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乗法</a:t>
                      </a:r>
                      <a:endParaRPr kumimoji="1" lang="en-US" altLang="ja-JP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除法</a:t>
                      </a: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348389"/>
                  </a:ext>
                </a:extLst>
              </a:tr>
            </a:tbl>
          </a:graphicData>
        </a:graphic>
      </p:graphicFrame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2A7707-6D56-44C7-AE27-7F88B8B6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6489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292AA0-2BE9-43BE-B119-F52C02E9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データの</a:t>
            </a:r>
            <a:r>
              <a:rPr lang="ja-JP" altLang="en-US" dirty="0"/>
              <a:t>分布と統計手法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98C363-BC7C-4965-ABE8-DC270EB69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b="1" dirty="0"/>
              <a:t>パラメトリック検定：</a:t>
            </a:r>
            <a:endParaRPr lang="ja-JP" altLang="en-US" sz="2400" b="1" dirty="0">
              <a:solidFill>
                <a:srgbClr val="000046"/>
              </a:solidFill>
            </a:endParaRPr>
          </a:p>
          <a:p>
            <a:pPr lvl="1"/>
            <a:r>
              <a:rPr kumimoji="0" lang="ja-JP" altLang="en-US" dirty="0">
                <a:solidFill>
                  <a:srgbClr val="000046"/>
                </a:solidFill>
              </a:rPr>
              <a:t>統計学的パワーは高い（効率的）</a:t>
            </a:r>
            <a:endParaRPr kumimoji="0" lang="en-US" altLang="ja-JP" dirty="0">
              <a:solidFill>
                <a:srgbClr val="000046"/>
              </a:solidFill>
            </a:endParaRPr>
          </a:p>
          <a:p>
            <a:pPr lvl="1"/>
            <a:r>
              <a:rPr kumimoji="0" lang="ja-JP" altLang="en-US" dirty="0">
                <a:solidFill>
                  <a:srgbClr val="000046"/>
                </a:solidFill>
              </a:rPr>
              <a:t>分布などで適応と禁忌がある</a:t>
            </a:r>
            <a:endParaRPr kumimoji="0" lang="en-US" altLang="ja-JP" dirty="0">
              <a:solidFill>
                <a:srgbClr val="000046"/>
              </a:solidFill>
            </a:endParaRPr>
          </a:p>
          <a:p>
            <a:pPr lvl="1"/>
            <a:r>
              <a:rPr kumimoji="0" lang="ja-JP" altLang="en-US" dirty="0">
                <a:solidFill>
                  <a:srgbClr val="000046"/>
                </a:solidFill>
              </a:rPr>
              <a:t>計算可能ならデータ数は少なくてもよい</a:t>
            </a:r>
          </a:p>
          <a:p>
            <a:endParaRPr kumimoji="1" lang="en-US" altLang="ja-JP" dirty="0"/>
          </a:p>
          <a:p>
            <a:r>
              <a:rPr lang="ja-JP" altLang="en-US" b="1" dirty="0"/>
              <a:t>ノンパラメトリック検定：</a:t>
            </a:r>
            <a:endParaRPr lang="en-US" altLang="ja-JP" b="1" dirty="0"/>
          </a:p>
          <a:p>
            <a:pPr lvl="1"/>
            <a:r>
              <a:rPr kumimoji="0" lang="ja-JP" altLang="en-US" dirty="0">
                <a:solidFill>
                  <a:srgbClr val="000046"/>
                </a:solidFill>
              </a:rPr>
              <a:t>数値よりも順序・順位に基づくデータ処理</a:t>
            </a:r>
            <a:endParaRPr kumimoji="0" lang="en-US" altLang="ja-JP" dirty="0">
              <a:solidFill>
                <a:srgbClr val="000046"/>
              </a:solidFill>
            </a:endParaRPr>
          </a:p>
          <a:p>
            <a:pPr lvl="1"/>
            <a:r>
              <a:rPr kumimoji="0" lang="ja-JP" altLang="en-US" dirty="0">
                <a:solidFill>
                  <a:srgbClr val="000046"/>
                </a:solidFill>
              </a:rPr>
              <a:t>適応と禁忌はないに等しい</a:t>
            </a:r>
            <a:endParaRPr kumimoji="0" lang="en-US" altLang="ja-JP" dirty="0">
              <a:solidFill>
                <a:srgbClr val="000046"/>
              </a:solidFill>
            </a:endParaRPr>
          </a:p>
          <a:p>
            <a:pPr lvl="1"/>
            <a:r>
              <a:rPr kumimoji="0" lang="ja-JP" altLang="en-US" dirty="0">
                <a:solidFill>
                  <a:srgbClr val="000046"/>
                </a:solidFill>
              </a:rPr>
              <a:t>パワーは弱まる（保守的）</a:t>
            </a:r>
            <a:endParaRPr kumimoji="0" lang="en-US" altLang="ja-JP" dirty="0">
              <a:solidFill>
                <a:srgbClr val="000046"/>
              </a:solidFill>
            </a:endParaRPr>
          </a:p>
          <a:p>
            <a:pPr lvl="1"/>
            <a:r>
              <a:rPr kumimoji="0" lang="ja-JP" altLang="en-US" dirty="0">
                <a:solidFill>
                  <a:srgbClr val="000046"/>
                </a:solidFill>
              </a:rPr>
              <a:t>検定可能な最小データ数が問題になる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51042A-FA8D-4860-B3C0-0D849144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13</a:t>
            </a:fld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ED504D-1160-46B8-9C73-7699EA91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761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5"/>
          <p:cNvSpPr>
            <a:spLocks noChangeArrowheads="1"/>
          </p:cNvSpPr>
          <p:nvPr/>
        </p:nvSpPr>
        <p:spPr bwMode="auto">
          <a:xfrm>
            <a:off x="1619672" y="4435759"/>
            <a:ext cx="6519734" cy="1472711"/>
          </a:xfrm>
          <a:prstGeom prst="rect">
            <a:avLst/>
          </a:prstGeom>
          <a:solidFill>
            <a:srgbClr val="FFDDEE"/>
          </a:solidFill>
          <a:ln w="28575">
            <a:noFill/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kumimoji="0" lang="ja-JP" altLang="en-US" sz="2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これらの条件を満たさなければ、</a:t>
            </a:r>
            <a:endParaRPr kumimoji="0" lang="en-US" altLang="ja-JP" sz="2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kumimoji="0" lang="ja-JP" altLang="en-US" sz="2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ノンパラメトリックな検定手法を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kumimoji="0" lang="ja-JP" altLang="en-US" sz="2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例）</a:t>
            </a:r>
            <a:r>
              <a:rPr kumimoji="0" lang="en-US" altLang="ja-JP" sz="2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Mann-Whitney </a:t>
            </a:r>
            <a:r>
              <a:rPr kumimoji="0" lang="ja-JP" altLang="en-US" sz="2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検定：順位の群間差</a:t>
            </a:r>
          </a:p>
        </p:txBody>
      </p:sp>
      <p:sp>
        <p:nvSpPr>
          <p:cNvPr id="73733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684"/>
                </a:solidFill>
              </a:rPr>
              <a:t>パラメトリック検定代表</a:t>
            </a:r>
            <a:br>
              <a:rPr lang="en-US" altLang="ja-JP" dirty="0">
                <a:solidFill>
                  <a:srgbClr val="FF0684"/>
                </a:solidFill>
              </a:rPr>
            </a:br>
            <a:r>
              <a:rPr lang="en-US" altLang="ja-JP" b="1" dirty="0">
                <a:solidFill>
                  <a:srgbClr val="FF0684"/>
                </a:solidFill>
              </a:rPr>
              <a:t>t</a:t>
            </a:r>
            <a:r>
              <a:rPr lang="ja-JP" altLang="en-US" b="1" dirty="0">
                <a:solidFill>
                  <a:srgbClr val="FF0684"/>
                </a:solidFill>
              </a:rPr>
              <a:t>検定</a:t>
            </a:r>
            <a:r>
              <a:rPr lang="ja-JP" altLang="en-US" dirty="0">
                <a:solidFill>
                  <a:srgbClr val="FF0684"/>
                </a:solidFill>
              </a:rPr>
              <a:t>が使える条件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7C9604-3ADA-47F0-B751-B1BF3C312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73339"/>
            <a:ext cx="8229600" cy="2373882"/>
          </a:xfrm>
        </p:spPr>
        <p:txBody>
          <a:bodyPr/>
          <a:lstStyle/>
          <a:p>
            <a:pPr>
              <a:lnSpc>
                <a:spcPct val="115000"/>
              </a:lnSpc>
              <a:spcBef>
                <a:spcPct val="0"/>
              </a:spcBef>
            </a:pPr>
            <a:r>
              <a:rPr kumimoji="0" lang="ja-JP" altLang="en-US" b="1" dirty="0"/>
              <a:t>連続変量・数量</a:t>
            </a:r>
            <a:r>
              <a:rPr kumimoji="0" lang="ja-JP" altLang="en-US" dirty="0"/>
              <a:t>によるデータであること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kumimoji="0" lang="ja-JP" altLang="en-US" b="1" dirty="0"/>
              <a:t>正規分布</a:t>
            </a:r>
            <a:r>
              <a:rPr kumimoji="0" lang="ja-JP" altLang="en-US" dirty="0"/>
              <a:t>すること</a:t>
            </a:r>
            <a:r>
              <a:rPr kumimoji="0" lang="en-US" altLang="ja-JP" baseline="30000" dirty="0"/>
              <a:t>※</a:t>
            </a:r>
            <a:r>
              <a:rPr kumimoji="0" lang="ja-JP" altLang="en-US" dirty="0"/>
              <a:t>（対数処理などによる正規化を含む）</a:t>
            </a:r>
            <a:endParaRPr kumimoji="0" lang="en-US" altLang="ja-JP" dirty="0"/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kumimoji="0" lang="ja-JP" altLang="en-US" b="1" dirty="0"/>
              <a:t>等分散</a:t>
            </a:r>
            <a:r>
              <a:rPr kumimoji="0" lang="ja-JP" altLang="en-US" dirty="0"/>
              <a:t>であること</a:t>
            </a:r>
          </a:p>
          <a:p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4111-FD0B-44E2-B879-5316665D47FD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14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BD0734-66C1-4A53-8D2D-3BA4B453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24CE70-E04C-41E6-B451-03137DB25CFE}"/>
              </a:ext>
            </a:extLst>
          </p:cNvPr>
          <p:cNvSpPr txBox="1"/>
          <p:nvPr/>
        </p:nvSpPr>
        <p:spPr>
          <a:xfrm>
            <a:off x="4223075" y="6021288"/>
            <a:ext cx="46618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aseline="300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正規性の検定には、</a:t>
            </a:r>
            <a:r>
              <a:rPr lang="en-US" altLang="ja-JP" sz="1100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D’Agostino</a:t>
            </a:r>
            <a:r>
              <a:rPr lang="en-US" altLang="ja-JP" sz="1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&amp; Pearson omnibus normality test</a:t>
            </a:r>
          </a:p>
          <a:p>
            <a:r>
              <a:rPr lang="en-US" altLang="ja-JP" sz="1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Shapiro-Wilk normal test</a:t>
            </a:r>
            <a:r>
              <a:rPr lang="ja-JP" altLang="en-US" sz="1100" dirty="0" err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en-US" altLang="ja-JP" sz="1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Kolmogorov–Smirnov test</a:t>
            </a:r>
            <a:r>
              <a:rPr lang="ja-JP" altLang="en-US" sz="11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などがある。</a:t>
            </a:r>
            <a:endParaRPr kumimoji="1" lang="ja-JP" altLang="en-US" sz="11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3170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D9E310-8700-48E6-BD11-EA4F8397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rgbClr val="FF0684"/>
                </a:solidFill>
              </a:rPr>
              <a:t>④統計量を求める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F4A49A1-4710-4281-B9B8-9A8C13713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248472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dirty="0"/>
              <a:t>計算する統計量は、使用する統計方法によってすべて異なる</a:t>
            </a:r>
            <a:endParaRPr lang="en-US" altLang="ja-JP" dirty="0"/>
          </a:p>
          <a:p>
            <a:pPr lvl="1"/>
            <a:r>
              <a:rPr lang="ja-JP" altLang="en-US" dirty="0" err="1"/>
              <a:t>ｔ</a:t>
            </a:r>
            <a:r>
              <a:rPr lang="ja-JP" altLang="en-US" dirty="0"/>
              <a:t>検定→ｔ値</a:t>
            </a:r>
            <a:endParaRPr lang="en-US" altLang="ja-JP" dirty="0"/>
          </a:p>
          <a:p>
            <a:pPr lvl="1"/>
            <a:r>
              <a:rPr lang="en-US" altLang="ja-JP" dirty="0"/>
              <a:t>F</a:t>
            </a:r>
            <a:r>
              <a:rPr lang="ja-JP" altLang="en-US" dirty="0"/>
              <a:t>検定→</a:t>
            </a:r>
            <a:r>
              <a:rPr lang="en-US" altLang="ja-JP" dirty="0"/>
              <a:t>F</a:t>
            </a:r>
            <a:r>
              <a:rPr lang="ja-JP" altLang="en-US" dirty="0"/>
              <a:t>値</a:t>
            </a:r>
            <a:endParaRPr lang="en-US" altLang="ja-JP" dirty="0"/>
          </a:p>
          <a:p>
            <a:pPr lvl="1"/>
            <a:r>
              <a:rPr lang="ja-JP" altLang="en-US" dirty="0"/>
              <a:t>カイ二乗検定→</a:t>
            </a:r>
            <a:r>
              <a:rPr lang="en-US" altLang="ja-JP" dirty="0"/>
              <a:t>χ</a:t>
            </a:r>
            <a:r>
              <a:rPr lang="en-US" altLang="ja-JP" baseline="30000" dirty="0"/>
              <a:t>2</a:t>
            </a:r>
            <a:r>
              <a:rPr lang="ja-JP" altLang="en-US" dirty="0"/>
              <a:t>値</a:t>
            </a:r>
            <a:endParaRPr lang="en-US" altLang="ja-JP" dirty="0"/>
          </a:p>
          <a:p>
            <a:pPr lvl="1"/>
            <a:r>
              <a:rPr lang="en-US" altLang="ja-JP" dirty="0"/>
              <a:t>Mann-Whitney U</a:t>
            </a:r>
            <a:r>
              <a:rPr lang="ja-JP" altLang="en-US" dirty="0"/>
              <a:t>検定→</a:t>
            </a:r>
            <a:r>
              <a:rPr lang="en-US" altLang="ja-JP" dirty="0"/>
              <a:t>U</a:t>
            </a:r>
            <a:r>
              <a:rPr lang="ja-JP" altLang="en-US" dirty="0"/>
              <a:t>値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 err="1"/>
              <a:t>ｔ</a:t>
            </a:r>
            <a:r>
              <a:rPr lang="ja-JP" altLang="en-US" dirty="0"/>
              <a:t>検定で必要な統計量</a:t>
            </a:r>
            <a:r>
              <a:rPr lang="en-US" altLang="ja-JP" dirty="0"/>
              <a:t>t</a:t>
            </a:r>
            <a:r>
              <a:rPr lang="ja-JP" altLang="en-US" dirty="0"/>
              <a:t>を求める</a:t>
            </a:r>
            <a:endParaRPr lang="en-US" altLang="ja-JP" dirty="0"/>
          </a:p>
          <a:p>
            <a:r>
              <a:rPr lang="ja-JP" altLang="en-US" dirty="0" err="1"/>
              <a:t>ｔ</a:t>
            </a:r>
            <a:r>
              <a:rPr lang="ja-JP" altLang="en-US" dirty="0"/>
              <a:t>検定の場合、平均値の差（</a:t>
            </a:r>
            <a:r>
              <a:rPr lang="en-US" altLang="ja-JP" dirty="0"/>
              <a:t>x</a:t>
            </a:r>
            <a:r>
              <a:rPr lang="en-US" altLang="ja-JP" baseline="-25000" dirty="0"/>
              <a:t>1</a:t>
            </a:r>
            <a:r>
              <a:rPr lang="en-US" altLang="ja-JP" dirty="0"/>
              <a:t>-x</a:t>
            </a:r>
            <a:r>
              <a:rPr lang="en-US" altLang="ja-JP" baseline="-25000" dirty="0"/>
              <a:t>2</a:t>
            </a:r>
            <a:r>
              <a:rPr lang="ja-JP" altLang="en-US" dirty="0"/>
              <a:t>）に</a:t>
            </a:r>
            <a:r>
              <a:rPr lang="en-US" altLang="ja-JP" dirty="0"/>
              <a:t>2</a:t>
            </a:r>
            <a:r>
              <a:rPr lang="ja-JP" altLang="en-US" dirty="0"/>
              <a:t>群の差が要約されていると考える</a:t>
            </a:r>
            <a:endParaRPr lang="en-US" altLang="ja-JP" dirty="0"/>
          </a:p>
          <a:p>
            <a:r>
              <a:rPr lang="ja-JP" altLang="en-US" dirty="0"/>
              <a:t>まずはデータを要約し、データ数と平均値、標準偏差、平均の差を出してみる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A0F968-75AF-408B-BFE6-5942D424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15</a:t>
            </a:fld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424591-457D-4F55-AA43-B19C537C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4504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タイトル 1"/>
          <p:cNvSpPr>
            <a:spLocks noGrp="1"/>
          </p:cNvSpPr>
          <p:nvPr>
            <p:ph type="title"/>
          </p:nvPr>
        </p:nvSpPr>
        <p:spPr>
          <a:xfrm>
            <a:off x="457200" y="524500"/>
            <a:ext cx="8229600" cy="1143000"/>
          </a:xfrm>
        </p:spPr>
        <p:txBody>
          <a:bodyPr/>
          <a:lstStyle/>
          <a:p>
            <a:r>
              <a:rPr lang="ja-JP" altLang="en-US" dirty="0">
                <a:solidFill>
                  <a:srgbClr val="FF0684"/>
                </a:solidFill>
              </a:rPr>
              <a:t>④統計量を求める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9221885"/>
              </p:ext>
            </p:extLst>
          </p:nvPr>
        </p:nvGraphicFramePr>
        <p:xfrm>
          <a:off x="4766635" y="1506236"/>
          <a:ext cx="4038600" cy="4619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0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99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データの要約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269303"/>
                  </a:ext>
                </a:extLst>
              </a:tr>
              <a:tr h="659990">
                <a:tc>
                  <a:txBody>
                    <a:bodyPr/>
                    <a:lstStyle/>
                    <a:p>
                      <a:endParaRPr kumimoji="1" lang="ja-JP" altLang="en-US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endParaRPr kumimoji="1" lang="ja-JP" altLang="en-US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endParaRPr kumimoji="1" lang="ja-JP" altLang="en-US" sz="2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90">
                <a:tc>
                  <a:txBody>
                    <a:bodyPr/>
                    <a:lstStyle/>
                    <a:p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データ数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i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i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90">
                <a:tc>
                  <a:txBody>
                    <a:bodyPr/>
                    <a:lstStyle/>
                    <a:p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800" b="0" i="0" u="none" strike="noStrike" dirty="0">
                          <a:solidFill>
                            <a:srgbClr val="00004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22.93</a:t>
                      </a:r>
                      <a:endParaRPr kumimoji="1" lang="ja-JP" altLang="en-US" sz="1800" b="0" i="0" strike="sngStrike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i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24.</a:t>
                      </a:r>
                      <a:r>
                        <a:rPr lang="en-US" altLang="ja-JP" sz="1800" b="0" i="0" u="none" strike="noStrike" dirty="0">
                          <a:solidFill>
                            <a:srgbClr val="00004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80</a:t>
                      </a:r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90">
                <a:tc>
                  <a:txBody>
                    <a:bodyPr/>
                    <a:lstStyle/>
                    <a:p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分散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i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12.495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i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5.314</a:t>
                      </a:r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785721"/>
                  </a:ext>
                </a:extLst>
              </a:tr>
              <a:tr h="659990">
                <a:tc>
                  <a:txBody>
                    <a:bodyPr/>
                    <a:lstStyle/>
                    <a:p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標準偏差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i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3.535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i="0" strike="noStrike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2.305</a:t>
                      </a:r>
                      <a:endParaRPr kumimoji="1" lang="en-US" altLang="ja-JP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990">
                <a:tc>
                  <a:txBody>
                    <a:bodyPr/>
                    <a:lstStyle/>
                    <a:p>
                      <a:r>
                        <a:rPr kumimoji="1" lang="ja-JP" altLang="en-US" sz="2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平均の差</a:t>
                      </a: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0" i="0" dirty="0">
                          <a:solidFill>
                            <a:srgbClr val="00004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1.867</a:t>
                      </a:r>
                      <a:endParaRPr kumimoji="1" lang="ja-JP" altLang="en-US" sz="1800" b="0" i="0" dirty="0">
                        <a:solidFill>
                          <a:srgbClr val="00004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B787EB0-BEC0-4B1B-8DA4-5F934E5F5089}" type="slidenum">
              <a:rPr lang="ja-JP" altLang="en-US">
                <a:solidFill>
                  <a:srgbClr val="898989"/>
                </a:solidFill>
              </a:rPr>
              <a:pPr eaLnBrk="1" hangingPunct="1"/>
              <a:t>16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ja-JP" altLang="en-US" dirty="0"/>
          </a:p>
        </p:txBody>
      </p:sp>
      <p:graphicFrame>
        <p:nvGraphicFramePr>
          <p:cNvPr id="12" name="コンテンツ プレースホルダー 7">
            <a:extLst>
              <a:ext uri="{FF2B5EF4-FFF2-40B4-BE49-F238E27FC236}">
                <a16:creationId xmlns:a16="http://schemas.microsoft.com/office/drawing/2014/main" id="{74409DDA-646D-402C-92B4-2CD4A480CC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1195033"/>
              </p:ext>
            </p:extLst>
          </p:nvPr>
        </p:nvGraphicFramePr>
        <p:xfrm>
          <a:off x="883419" y="1506236"/>
          <a:ext cx="3079456" cy="4638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9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55854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426050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339337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963042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169495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52746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757640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454717"/>
                  </a:ext>
                </a:extLst>
              </a:tr>
            </a:tbl>
          </a:graphicData>
        </a:graphic>
      </p:graphicFrame>
      <p:sp>
        <p:nvSpPr>
          <p:cNvPr id="2" name="矢印: 右 1">
            <a:extLst>
              <a:ext uri="{FF2B5EF4-FFF2-40B4-BE49-F238E27FC236}">
                <a16:creationId xmlns:a16="http://schemas.microsoft.com/office/drawing/2014/main" id="{7FE396C0-910F-40A9-A053-9B4CB226BD13}"/>
              </a:ext>
            </a:extLst>
          </p:cNvPr>
          <p:cNvSpPr/>
          <p:nvPr/>
        </p:nvSpPr>
        <p:spPr>
          <a:xfrm>
            <a:off x="4126972" y="3429000"/>
            <a:ext cx="524244" cy="935665"/>
          </a:xfrm>
          <a:prstGeom prst="rightArrow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25C6E97-E2FF-43B4-8111-0A4856948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99F29E-44B4-4928-BAB7-F564FD811DC2}"/>
              </a:ext>
            </a:extLst>
          </p:cNvPr>
          <p:cNvSpPr/>
          <p:nvPr/>
        </p:nvSpPr>
        <p:spPr>
          <a:xfrm>
            <a:off x="1835696" y="6164223"/>
            <a:ext cx="24416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架空のデータです）</a:t>
            </a:r>
          </a:p>
        </p:txBody>
      </p:sp>
    </p:spTree>
    <p:extLst>
      <p:ext uri="{BB962C8B-B14F-4D97-AF65-F5344CB8AC3E}">
        <p14:creationId xmlns:p14="http://schemas.microsoft.com/office/powerpoint/2010/main" val="1319944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D9E310-8700-48E6-BD11-EA4F8397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rgbClr val="FF0684"/>
                </a:solidFill>
              </a:rPr>
              <a:t>④統計量を求める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F4A49A1-4710-4281-B9B8-9A8C13713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err="1"/>
              <a:t>ｔ</a:t>
            </a:r>
            <a:r>
              <a:rPr lang="ja-JP" altLang="en-US" dirty="0"/>
              <a:t>検定で必要な統計量</a:t>
            </a:r>
            <a:r>
              <a:rPr lang="en-US" altLang="ja-JP" dirty="0"/>
              <a:t>t</a:t>
            </a:r>
            <a:r>
              <a:rPr lang="ja-JP" altLang="en-US" dirty="0"/>
              <a:t>を求める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A0F968-75AF-408B-BFE6-5942D424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4CDC14-414F-479B-83BB-9842A477BA79}"/>
              </a:ext>
            </a:extLst>
          </p:cNvPr>
          <p:cNvSpPr/>
          <p:nvPr/>
        </p:nvSpPr>
        <p:spPr>
          <a:xfrm>
            <a:off x="5591477" y="3176051"/>
            <a:ext cx="3403554" cy="114761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</a:t>
            </a:r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：統計量</a:t>
            </a:r>
            <a:endParaRPr lang="en-US" altLang="ja-JP" sz="1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ｎ：</a:t>
            </a:r>
            <a:r>
              <a:rPr lang="en-US" altLang="ja-JP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のデータ数</a:t>
            </a:r>
            <a:endParaRPr lang="en-US" altLang="ja-JP" sz="1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</a:t>
            </a:r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のデータ数</a:t>
            </a:r>
            <a:endParaRPr lang="en-US" altLang="ja-JP" sz="1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i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</a:t>
            </a:r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：両群の分散から求めた合成分散</a:t>
            </a:r>
            <a:endParaRPr lang="en-US" altLang="ja-JP" sz="1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1EB760-B2B4-4AFA-BF2A-391BBB445645}"/>
              </a:ext>
            </a:extLst>
          </p:cNvPr>
          <p:cNvSpPr/>
          <p:nvPr/>
        </p:nvSpPr>
        <p:spPr>
          <a:xfrm>
            <a:off x="611561" y="3153405"/>
            <a:ext cx="2142268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統計量ｔ＝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23D870-2CA8-443C-BE24-127BC6C8232F}"/>
              </a:ext>
            </a:extLst>
          </p:cNvPr>
          <p:cNvSpPr/>
          <p:nvPr/>
        </p:nvSpPr>
        <p:spPr>
          <a:xfrm>
            <a:off x="2193737" y="2773556"/>
            <a:ext cx="3322899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｜</a:t>
            </a:r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群の平均値の差</a:t>
            </a:r>
            <a:r>
              <a:rPr kumimoji="1"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｜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DE88AC3-8483-474E-A49D-6D4BF0D39E4D}"/>
              </a:ext>
            </a:extLst>
          </p:cNvPr>
          <p:cNvSpPr/>
          <p:nvPr/>
        </p:nvSpPr>
        <p:spPr>
          <a:xfrm>
            <a:off x="3367417" y="3690204"/>
            <a:ext cx="356193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</a:p>
          <a:p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B5D9FF9-EA75-48C2-BC3B-8146E2FB72ED}"/>
              </a:ext>
            </a:extLst>
          </p:cNvPr>
          <p:cNvSpPr/>
          <p:nvPr/>
        </p:nvSpPr>
        <p:spPr>
          <a:xfrm>
            <a:off x="4081127" y="3667484"/>
            <a:ext cx="356193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</a:p>
          <a:p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F4F3DD4-E9AE-41B1-A428-7A9BF5279ADC}"/>
              </a:ext>
            </a:extLst>
          </p:cNvPr>
          <p:cNvCxnSpPr/>
          <p:nvPr/>
        </p:nvCxnSpPr>
        <p:spPr>
          <a:xfrm>
            <a:off x="2339163" y="3458210"/>
            <a:ext cx="2844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89D5E7E-356C-41C2-9833-AFE626F669B0}"/>
              </a:ext>
            </a:extLst>
          </p:cNvPr>
          <p:cNvGrpSpPr/>
          <p:nvPr/>
        </p:nvGrpSpPr>
        <p:grpSpPr>
          <a:xfrm>
            <a:off x="2711300" y="3598609"/>
            <a:ext cx="1811339" cy="726557"/>
            <a:chOff x="2711300" y="3598609"/>
            <a:chExt cx="1811339" cy="726557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6D9247D-A5D6-4855-BBC2-B525DD202D75}"/>
                </a:ext>
              </a:extLst>
            </p:cNvPr>
            <p:cNvSpPr/>
            <p:nvPr/>
          </p:nvSpPr>
          <p:spPr>
            <a:xfrm>
              <a:off x="2711300" y="3598609"/>
              <a:ext cx="1201479" cy="7265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2400" i="1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S</a:t>
              </a:r>
              <a:r>
                <a:rPr kumimoji="1" lang="ja-JP" altLang="en-US" sz="4000" i="1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√</a:t>
              </a:r>
              <a:endParaRPr kumimoji="1" lang="ja-JP" altLang="en-US" sz="2400" i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EDE5761-09F5-4E80-8280-54AF53558649}"/>
                </a:ext>
              </a:extLst>
            </p:cNvPr>
            <p:cNvCxnSpPr/>
            <p:nvPr/>
          </p:nvCxnSpPr>
          <p:spPr>
            <a:xfrm>
              <a:off x="3262639" y="3649667"/>
              <a:ext cx="1260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2A3227F-2A45-461F-9A67-DCC73F61DAD0}"/>
              </a:ext>
            </a:extLst>
          </p:cNvPr>
          <p:cNvCxnSpPr/>
          <p:nvPr/>
        </p:nvCxnSpPr>
        <p:spPr>
          <a:xfrm>
            <a:off x="3306268" y="4030762"/>
            <a:ext cx="396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593857B-8ADE-4525-ACBA-5D3E89B8A2FD}"/>
              </a:ext>
            </a:extLst>
          </p:cNvPr>
          <p:cNvCxnSpPr/>
          <p:nvPr/>
        </p:nvCxnSpPr>
        <p:spPr>
          <a:xfrm>
            <a:off x="4081603" y="4030762"/>
            <a:ext cx="396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591BD6-95B1-4F88-A4BE-1955AAAA7909}"/>
              </a:ext>
            </a:extLst>
          </p:cNvPr>
          <p:cNvSpPr/>
          <p:nvPr/>
        </p:nvSpPr>
        <p:spPr>
          <a:xfrm>
            <a:off x="3675648" y="3663823"/>
            <a:ext cx="1201479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3317025-26B9-414E-90C4-F6B706ED0DCA}"/>
              </a:ext>
            </a:extLst>
          </p:cNvPr>
          <p:cNvSpPr/>
          <p:nvPr/>
        </p:nvSpPr>
        <p:spPr>
          <a:xfrm>
            <a:off x="1162376" y="5087557"/>
            <a:ext cx="1201479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i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6A7E66-744E-4E67-8F2E-447851802AF2}"/>
              </a:ext>
            </a:extLst>
          </p:cNvPr>
          <p:cNvSpPr/>
          <p:nvPr/>
        </p:nvSpPr>
        <p:spPr>
          <a:xfrm>
            <a:off x="2193737" y="4937687"/>
            <a:ext cx="5048529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分散</a:t>
            </a:r>
            <a:r>
              <a:rPr lang="en-US" altLang="ja-JP" sz="2400" baseline="-250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n-1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）＋分散</a:t>
            </a:r>
            <a:r>
              <a:rPr lang="en-US" altLang="ja-JP" sz="2400" baseline="-250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m-1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F7573F0-934F-4C9B-872D-A92DA15C6052}"/>
              </a:ext>
            </a:extLst>
          </p:cNvPr>
          <p:cNvSpPr/>
          <p:nvPr/>
        </p:nvSpPr>
        <p:spPr>
          <a:xfrm>
            <a:off x="2916004" y="5537894"/>
            <a:ext cx="5048529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n-1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m-1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C456D6B7-04CE-4FCE-BBA0-B81ABF03BF83}"/>
              </a:ext>
            </a:extLst>
          </p:cNvPr>
          <p:cNvCxnSpPr/>
          <p:nvPr/>
        </p:nvCxnSpPr>
        <p:spPr>
          <a:xfrm>
            <a:off x="2058500" y="5548890"/>
            <a:ext cx="4536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198474D-C9DD-4327-AF40-D147C34464BE}"/>
              </a:ext>
            </a:extLst>
          </p:cNvPr>
          <p:cNvGrpSpPr/>
          <p:nvPr/>
        </p:nvGrpSpPr>
        <p:grpSpPr>
          <a:xfrm>
            <a:off x="1565172" y="4780944"/>
            <a:ext cx="5243982" cy="1200329"/>
            <a:chOff x="1565172" y="4780944"/>
            <a:chExt cx="5243982" cy="1200329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85B9F238-395E-451C-BD7F-8541920AEC75}"/>
                </a:ext>
              </a:extLst>
            </p:cNvPr>
            <p:cNvCxnSpPr/>
            <p:nvPr/>
          </p:nvCxnSpPr>
          <p:spPr>
            <a:xfrm>
              <a:off x="2165154" y="4937687"/>
              <a:ext cx="4644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FFB25EFE-59FD-41F5-94E0-C532C1D4F4BE}"/>
                </a:ext>
              </a:extLst>
            </p:cNvPr>
            <p:cNvSpPr txBox="1"/>
            <p:nvPr/>
          </p:nvSpPr>
          <p:spPr>
            <a:xfrm>
              <a:off x="1565172" y="4780944"/>
              <a:ext cx="110799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200" dirty="0">
                  <a:solidFill>
                    <a:srgbClr val="000066"/>
                  </a:solidFill>
                  <a:latin typeface="Yu Gothic UI Semilight" panose="020B0400000000000000" pitchFamily="50" charset="-128"/>
                  <a:ea typeface="Yu Gothic UI Semilight" panose="020B0400000000000000" pitchFamily="50" charset="-128"/>
                  <a:cs typeface="メイリオ" panose="020B0604030504040204" pitchFamily="50" charset="-128"/>
                </a:rPr>
                <a:t>√</a:t>
              </a:r>
              <a:endParaRPr kumimoji="1" lang="ja-JP" altLang="en-US" dirty="0">
                <a:solidFill>
                  <a:srgbClr val="000066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1" name="日付プレースホルダー 10">
            <a:extLst>
              <a:ext uri="{FF2B5EF4-FFF2-40B4-BE49-F238E27FC236}">
                <a16:creationId xmlns:a16="http://schemas.microsoft.com/office/drawing/2014/main" id="{1BC1E8B5-1551-434F-9105-3AD6A3682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398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879B543-CE57-4FEC-9AE4-41BEB77235AA}"/>
              </a:ext>
            </a:extLst>
          </p:cNvPr>
          <p:cNvSpPr/>
          <p:nvPr/>
        </p:nvSpPr>
        <p:spPr>
          <a:xfrm>
            <a:off x="7223033" y="4957014"/>
            <a:ext cx="1709827" cy="766116"/>
          </a:xfrm>
          <a:prstGeom prst="rect">
            <a:avLst/>
          </a:prstGeom>
          <a:solidFill>
            <a:srgbClr val="FF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7D9E310-8700-48E6-BD11-EA4F8397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rgbClr val="FF0684"/>
                </a:solidFill>
              </a:rPr>
              <a:t>④統計量を求める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F4A49A1-4710-4281-B9B8-9A8C13713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err="1"/>
              <a:t>ｔ</a:t>
            </a:r>
            <a:r>
              <a:rPr lang="ja-JP" altLang="en-US" dirty="0"/>
              <a:t>検定で必要な統計量</a:t>
            </a:r>
            <a:r>
              <a:rPr lang="en-US" altLang="ja-JP" dirty="0"/>
              <a:t>t</a:t>
            </a:r>
            <a:r>
              <a:rPr lang="ja-JP" altLang="en-US" dirty="0"/>
              <a:t>を求める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A0F968-75AF-408B-BFE6-5942D424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2070" y="6367234"/>
            <a:ext cx="2133600" cy="365125"/>
          </a:xfrm>
        </p:spPr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1EB760-B2B4-4AFA-BF2A-391BBB445645}"/>
              </a:ext>
            </a:extLst>
          </p:cNvPr>
          <p:cNvSpPr/>
          <p:nvPr/>
        </p:nvSpPr>
        <p:spPr>
          <a:xfrm>
            <a:off x="251521" y="4957014"/>
            <a:ext cx="2048230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統計量ｔ＝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23D870-2CA8-443C-BE24-127BC6C8232F}"/>
              </a:ext>
            </a:extLst>
          </p:cNvPr>
          <p:cNvSpPr/>
          <p:nvPr/>
        </p:nvSpPr>
        <p:spPr>
          <a:xfrm>
            <a:off x="1699010" y="4627876"/>
            <a:ext cx="2752426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｜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22.93-24.8</a:t>
            </a:r>
            <a:r>
              <a:rPr kumimoji="1"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｜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DE88AC3-8483-474E-A49D-6D4BF0D39E4D}"/>
              </a:ext>
            </a:extLst>
          </p:cNvPr>
          <p:cNvSpPr/>
          <p:nvPr/>
        </p:nvSpPr>
        <p:spPr>
          <a:xfrm>
            <a:off x="2263773" y="5505275"/>
            <a:ext cx="680907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</a:p>
          <a:p>
            <a:pPr algn="ctr"/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B5D9FF9-EA75-48C2-BC3B-8146E2FB72ED}"/>
              </a:ext>
            </a:extLst>
          </p:cNvPr>
          <p:cNvSpPr/>
          <p:nvPr/>
        </p:nvSpPr>
        <p:spPr>
          <a:xfrm>
            <a:off x="2986013" y="5482800"/>
            <a:ext cx="823567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</a:p>
          <a:p>
            <a:pPr algn="ctr"/>
            <a:r>
              <a:rPr kumimoji="1"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F4F3DD4-E9AE-41B1-A428-7A9BF5279ADC}"/>
              </a:ext>
            </a:extLst>
          </p:cNvPr>
          <p:cNvCxnSpPr/>
          <p:nvPr/>
        </p:nvCxnSpPr>
        <p:spPr>
          <a:xfrm>
            <a:off x="1920967" y="5313882"/>
            <a:ext cx="2267396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DD16FE8-E705-436C-A1F6-0BC3B9D4B294}"/>
              </a:ext>
            </a:extLst>
          </p:cNvPr>
          <p:cNvGrpSpPr/>
          <p:nvPr/>
        </p:nvGrpSpPr>
        <p:grpSpPr>
          <a:xfrm>
            <a:off x="1853186" y="5402218"/>
            <a:ext cx="1811339" cy="726557"/>
            <a:chOff x="1853186" y="5402218"/>
            <a:chExt cx="1811339" cy="726557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6D9247D-A5D6-4855-BBC2-B525DD202D75}"/>
                </a:ext>
              </a:extLst>
            </p:cNvPr>
            <p:cNvSpPr/>
            <p:nvPr/>
          </p:nvSpPr>
          <p:spPr>
            <a:xfrm>
              <a:off x="1853186" y="5402218"/>
              <a:ext cx="1201479" cy="7265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2400" i="1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S</a:t>
              </a:r>
              <a:r>
                <a:rPr kumimoji="1" lang="ja-JP" altLang="en-US" sz="4000" i="1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√</a:t>
              </a:r>
              <a:endParaRPr kumimoji="1" lang="ja-JP" altLang="en-US" sz="2400" i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EDE5761-09F5-4E80-8280-54AF53558649}"/>
                </a:ext>
              </a:extLst>
            </p:cNvPr>
            <p:cNvCxnSpPr/>
            <p:nvPr/>
          </p:nvCxnSpPr>
          <p:spPr>
            <a:xfrm>
              <a:off x="2404525" y="5453276"/>
              <a:ext cx="1260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2A3227F-2A45-461F-9A67-DCC73F61DAD0}"/>
              </a:ext>
            </a:extLst>
          </p:cNvPr>
          <p:cNvCxnSpPr/>
          <p:nvPr/>
        </p:nvCxnSpPr>
        <p:spPr>
          <a:xfrm>
            <a:off x="2406226" y="5834704"/>
            <a:ext cx="396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593857B-8ADE-4525-ACBA-5D3E89B8A2FD}"/>
              </a:ext>
            </a:extLst>
          </p:cNvPr>
          <p:cNvCxnSpPr/>
          <p:nvPr/>
        </p:nvCxnSpPr>
        <p:spPr>
          <a:xfrm>
            <a:off x="3199796" y="5817395"/>
            <a:ext cx="396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591BD6-95B1-4F88-A4BE-1955AAAA7909}"/>
              </a:ext>
            </a:extLst>
          </p:cNvPr>
          <p:cNvSpPr/>
          <p:nvPr/>
        </p:nvSpPr>
        <p:spPr>
          <a:xfrm>
            <a:off x="2754527" y="5505275"/>
            <a:ext cx="1201479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3317025-26B9-414E-90C4-F6B706ED0DCA}"/>
              </a:ext>
            </a:extLst>
          </p:cNvPr>
          <p:cNvSpPr/>
          <p:nvPr/>
        </p:nvSpPr>
        <p:spPr>
          <a:xfrm>
            <a:off x="560852" y="3285918"/>
            <a:ext cx="1201479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i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6A7E66-744E-4E67-8F2E-447851802AF2}"/>
              </a:ext>
            </a:extLst>
          </p:cNvPr>
          <p:cNvSpPr/>
          <p:nvPr/>
        </p:nvSpPr>
        <p:spPr>
          <a:xfrm>
            <a:off x="1592213" y="3136048"/>
            <a:ext cx="5309112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12.495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15-1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）＋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5.314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15-1</a:t>
            </a:r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F7573F0-934F-4C9B-872D-A92DA15C6052}"/>
              </a:ext>
            </a:extLst>
          </p:cNvPr>
          <p:cNvSpPr/>
          <p:nvPr/>
        </p:nvSpPr>
        <p:spPr>
          <a:xfrm>
            <a:off x="3237937" y="3694224"/>
            <a:ext cx="5048529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15+15-2</a:t>
            </a:r>
            <a:endParaRPr kumimoji="1" lang="ja-JP" altLang="en-US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C456D6B7-04CE-4FCE-BBA0-B81ABF03BF83}"/>
              </a:ext>
            </a:extLst>
          </p:cNvPr>
          <p:cNvCxnSpPr/>
          <p:nvPr/>
        </p:nvCxnSpPr>
        <p:spPr>
          <a:xfrm>
            <a:off x="1620070" y="3715352"/>
            <a:ext cx="4932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A97EB0D-0CE5-4A94-A803-6D7978242A2E}"/>
              </a:ext>
            </a:extLst>
          </p:cNvPr>
          <p:cNvGrpSpPr/>
          <p:nvPr/>
        </p:nvGrpSpPr>
        <p:grpSpPr>
          <a:xfrm>
            <a:off x="963648" y="2979305"/>
            <a:ext cx="5675982" cy="1200329"/>
            <a:chOff x="963648" y="2979305"/>
            <a:chExt cx="5675982" cy="1200329"/>
          </a:xfrm>
        </p:grpSpPr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85B9F238-395E-451C-BD7F-8541920AEC75}"/>
                </a:ext>
              </a:extLst>
            </p:cNvPr>
            <p:cNvCxnSpPr/>
            <p:nvPr/>
          </p:nvCxnSpPr>
          <p:spPr>
            <a:xfrm>
              <a:off x="1563630" y="3127170"/>
              <a:ext cx="5076000" cy="0"/>
            </a:xfrm>
            <a:prstGeom prst="line">
              <a:avLst/>
            </a:prstGeom>
            <a:ln w="3810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FFB25EFE-59FD-41F5-94E0-C532C1D4F4BE}"/>
                </a:ext>
              </a:extLst>
            </p:cNvPr>
            <p:cNvSpPr txBox="1"/>
            <p:nvPr/>
          </p:nvSpPr>
          <p:spPr>
            <a:xfrm>
              <a:off x="963648" y="2979305"/>
              <a:ext cx="110799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200" dirty="0">
                  <a:solidFill>
                    <a:srgbClr val="000066"/>
                  </a:solidFill>
                  <a:latin typeface="Yu Gothic UI Semilight" panose="020B0400000000000000" pitchFamily="50" charset="-128"/>
                  <a:ea typeface="Yu Gothic UI Semilight" panose="020B0400000000000000" pitchFamily="50" charset="-128"/>
                  <a:cs typeface="メイリオ" panose="020B0604030504040204" pitchFamily="50" charset="-128"/>
                </a:rPr>
                <a:t>√</a:t>
              </a:r>
              <a:endParaRPr kumimoji="1" lang="ja-JP" altLang="en-US" dirty="0">
                <a:solidFill>
                  <a:srgbClr val="000066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396551E-A44B-4D5D-9736-298A1EFC2D3E}"/>
              </a:ext>
            </a:extLst>
          </p:cNvPr>
          <p:cNvSpPr/>
          <p:nvPr/>
        </p:nvSpPr>
        <p:spPr>
          <a:xfrm>
            <a:off x="6672608" y="3377325"/>
            <a:ext cx="2520640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2.984084768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25085C2-F2D7-4CFE-9BA9-EA021328988E}"/>
              </a:ext>
            </a:extLst>
          </p:cNvPr>
          <p:cNvSpPr/>
          <p:nvPr/>
        </p:nvSpPr>
        <p:spPr>
          <a:xfrm>
            <a:off x="4245425" y="4962294"/>
            <a:ext cx="693416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endParaRPr lang="en-US" altLang="ja-JP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255955E-740E-4EC3-82FC-6D488CF171D5}"/>
              </a:ext>
            </a:extLst>
          </p:cNvPr>
          <p:cNvSpPr/>
          <p:nvPr/>
        </p:nvSpPr>
        <p:spPr>
          <a:xfrm>
            <a:off x="4935833" y="4985354"/>
            <a:ext cx="693416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4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C81FC9-9453-4295-8E73-3265F8E6A0BB}"/>
              </a:ext>
            </a:extLst>
          </p:cNvPr>
          <p:cNvSpPr txBox="1"/>
          <p:nvPr/>
        </p:nvSpPr>
        <p:spPr>
          <a:xfrm>
            <a:off x="5166296" y="4922258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1.86667</a:t>
            </a:r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kumimoji="1" lang="ja-JP" altLang="en-US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9F62D6C-0C60-4C40-91B5-07ABD293D7B7}"/>
              </a:ext>
            </a:extLst>
          </p:cNvPr>
          <p:cNvSpPr txBox="1"/>
          <p:nvPr/>
        </p:nvSpPr>
        <p:spPr>
          <a:xfrm>
            <a:off x="4697496" y="5353817"/>
            <a:ext cx="22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2.98408×0.36515</a:t>
            </a:r>
            <a:endParaRPr kumimoji="1" lang="ja-JP" altLang="en-US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BFA8EBA3-A773-44D7-85E6-3715EBD5E0BE}"/>
              </a:ext>
            </a:extLst>
          </p:cNvPr>
          <p:cNvCxnSpPr/>
          <p:nvPr/>
        </p:nvCxnSpPr>
        <p:spPr>
          <a:xfrm>
            <a:off x="4759051" y="5299860"/>
            <a:ext cx="2196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2FB55E7-78D1-4A95-868B-AAE19A3CC4FE}"/>
              </a:ext>
            </a:extLst>
          </p:cNvPr>
          <p:cNvSpPr/>
          <p:nvPr/>
        </p:nvSpPr>
        <p:spPr>
          <a:xfrm>
            <a:off x="6901325" y="4963561"/>
            <a:ext cx="2786806" cy="726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lang="en-US" altLang="ja-JP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1.713114</a:t>
            </a:r>
          </a:p>
        </p:txBody>
      </p:sp>
      <p:sp>
        <p:nvSpPr>
          <p:cNvPr id="14" name="日付プレースホルダー 13">
            <a:extLst>
              <a:ext uri="{FF2B5EF4-FFF2-40B4-BE49-F238E27FC236}">
                <a16:creationId xmlns:a16="http://schemas.microsoft.com/office/drawing/2014/main" id="{B736FC2E-CE69-4306-B900-117AF30F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6745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タイトル 1"/>
          <p:cNvSpPr>
            <a:spLocks noGrp="1"/>
          </p:cNvSpPr>
          <p:nvPr>
            <p:ph type="title"/>
          </p:nvPr>
        </p:nvSpPr>
        <p:spPr>
          <a:xfrm>
            <a:off x="265814" y="836712"/>
            <a:ext cx="8698674" cy="936104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684"/>
                </a:solidFill>
              </a:rPr>
              <a:t>⑤確率</a:t>
            </a:r>
            <a:r>
              <a:rPr lang="en-US" altLang="ja-JP" dirty="0">
                <a:solidFill>
                  <a:srgbClr val="FF0684"/>
                </a:solidFill>
              </a:rPr>
              <a:t>P</a:t>
            </a:r>
            <a:r>
              <a:rPr lang="ja-JP" altLang="en-US" dirty="0">
                <a:solidFill>
                  <a:srgbClr val="FF0684"/>
                </a:solidFill>
              </a:rPr>
              <a:t>（</a:t>
            </a:r>
            <a:r>
              <a:rPr lang="en-US" altLang="ja-JP" dirty="0"/>
              <a:t> P</a:t>
            </a:r>
            <a:r>
              <a:rPr lang="ja-JP" altLang="en-US" dirty="0"/>
              <a:t>値、</a:t>
            </a:r>
            <a:r>
              <a:rPr lang="en-US" altLang="ja-JP" dirty="0"/>
              <a:t>P</a:t>
            </a:r>
            <a:r>
              <a:rPr lang="ja-JP" altLang="en-US" dirty="0"/>
              <a:t> </a:t>
            </a:r>
            <a:r>
              <a:rPr lang="en-US" altLang="ja-JP" dirty="0"/>
              <a:t>value </a:t>
            </a:r>
            <a:r>
              <a:rPr lang="ja-JP" altLang="en-US" dirty="0">
                <a:solidFill>
                  <a:srgbClr val="FF0684"/>
                </a:solidFill>
              </a:rPr>
              <a:t>）を求める</a:t>
            </a:r>
          </a:p>
        </p:txBody>
      </p:sp>
      <p:sp>
        <p:nvSpPr>
          <p:cNvPr id="6553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1507" y="1899168"/>
            <a:ext cx="8420986" cy="479098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H</a:t>
            </a:r>
            <a:r>
              <a:rPr lang="en-US" altLang="ja-JP" baseline="-25000" dirty="0"/>
              <a:t>0</a:t>
            </a:r>
            <a:r>
              <a:rPr lang="ja-JP" altLang="en-US" dirty="0"/>
              <a:t>のもと、平均の差の生じる確率</a:t>
            </a:r>
            <a:r>
              <a:rPr lang="en-US" altLang="ja-JP" dirty="0"/>
              <a:t>P</a:t>
            </a:r>
            <a:r>
              <a:rPr lang="ja-JP" altLang="en-US" dirty="0"/>
              <a:t>を求める</a:t>
            </a:r>
            <a:endParaRPr lang="en-US" altLang="ja-JP" dirty="0"/>
          </a:p>
          <a:p>
            <a:endParaRPr lang="en-US" altLang="ja-JP" sz="1300" dirty="0"/>
          </a:p>
          <a:p>
            <a:r>
              <a:rPr lang="ja-JP" altLang="en-US" b="1" dirty="0"/>
              <a:t>確率</a:t>
            </a:r>
            <a:r>
              <a:rPr lang="en-US" altLang="ja-JP" b="1" dirty="0"/>
              <a:t>P</a:t>
            </a:r>
            <a:r>
              <a:rPr lang="ja-JP" altLang="en-US" b="1" dirty="0"/>
              <a:t>（</a:t>
            </a:r>
            <a:r>
              <a:rPr lang="en-US" altLang="ja-JP" b="1" dirty="0"/>
              <a:t>P</a:t>
            </a:r>
            <a:r>
              <a:rPr lang="ja-JP" altLang="en-US" b="1" dirty="0"/>
              <a:t>値、</a:t>
            </a:r>
            <a:r>
              <a:rPr lang="en-US" altLang="ja-JP" b="1" dirty="0"/>
              <a:t>P</a:t>
            </a:r>
            <a:r>
              <a:rPr lang="ja-JP" altLang="en-US" b="1" dirty="0"/>
              <a:t> </a:t>
            </a:r>
            <a:r>
              <a:rPr lang="en-US" altLang="ja-JP" b="1" dirty="0"/>
              <a:t>value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 lvl="1"/>
            <a:r>
              <a:rPr lang="ja-JP" altLang="en-US" dirty="0"/>
              <a:t>帰無仮説（</a:t>
            </a:r>
            <a:r>
              <a:rPr lang="en-US" altLang="ja-JP" dirty="0"/>
              <a:t>H</a:t>
            </a:r>
            <a:r>
              <a:rPr lang="en-US" altLang="ja-JP" baseline="-25000" dirty="0"/>
              <a:t>0</a:t>
            </a:r>
            <a:r>
              <a:rPr lang="ja-JP" altLang="en-US" dirty="0"/>
              <a:t>）が正しい確率</a:t>
            </a:r>
          </a:p>
          <a:p>
            <a:pPr lvl="1"/>
            <a:r>
              <a:rPr lang="en-US" altLang="ja-JP" dirty="0"/>
              <a:t>P=0.05</a:t>
            </a:r>
            <a:r>
              <a:rPr lang="ja-JP" altLang="en-US" dirty="0"/>
              <a:t>の意味：帰無仮説が正しいにも関わらず、５％の確率で誤って対立仮説を採用してしまう</a:t>
            </a:r>
            <a:endParaRPr lang="en-US" altLang="ja-JP" dirty="0"/>
          </a:p>
          <a:p>
            <a:pPr lvl="1"/>
            <a:r>
              <a:rPr lang="ja-JP" altLang="en-US" dirty="0"/>
              <a:t>通常この確率が５％未満 （</a:t>
            </a:r>
            <a:r>
              <a:rPr lang="en-US" altLang="ja-JP" dirty="0"/>
              <a:t>P&lt;0.05</a:t>
            </a:r>
            <a:r>
              <a:rPr lang="ja-JP" altLang="en-US" dirty="0"/>
              <a:t>）であれば、帰無仮説（</a:t>
            </a:r>
            <a:r>
              <a:rPr lang="en-US" altLang="ja-JP" dirty="0"/>
              <a:t>H</a:t>
            </a:r>
            <a:r>
              <a:rPr lang="en-US" altLang="ja-JP" baseline="-25000" dirty="0"/>
              <a:t>0</a:t>
            </a:r>
            <a:r>
              <a:rPr lang="ja-JP" altLang="en-US" dirty="0"/>
              <a:t>）は棄却され、対立仮説（</a:t>
            </a:r>
            <a:r>
              <a:rPr lang="en-US" altLang="ja-JP" dirty="0"/>
              <a:t>H</a:t>
            </a:r>
            <a:r>
              <a:rPr lang="en-US" altLang="ja-JP" baseline="-25000" dirty="0"/>
              <a:t>1</a:t>
            </a:r>
            <a:r>
              <a:rPr lang="ja-JP" altLang="en-US" dirty="0"/>
              <a:t>）が採用される</a:t>
            </a:r>
            <a:endParaRPr lang="en-US" altLang="ja-JP" dirty="0"/>
          </a:p>
          <a:p>
            <a:endParaRPr lang="en-US" altLang="ja-JP" sz="1300" dirty="0"/>
          </a:p>
          <a:p>
            <a:r>
              <a:rPr lang="en-US" altLang="ja-JP" dirty="0"/>
              <a:t>t</a:t>
            </a:r>
            <a:r>
              <a:rPr lang="ja-JP" altLang="en-US" dirty="0"/>
              <a:t>検定における確率</a:t>
            </a:r>
            <a:r>
              <a:rPr lang="en-US" altLang="ja-JP" dirty="0"/>
              <a:t>P</a:t>
            </a:r>
            <a:r>
              <a:rPr lang="ja-JP" altLang="en-US" dirty="0"/>
              <a:t>は、平均の差をその標準誤差で標準化すると、自由度</a:t>
            </a:r>
            <a:r>
              <a:rPr lang="en-US" altLang="ja-JP" dirty="0"/>
              <a:t>n</a:t>
            </a:r>
            <a:r>
              <a:rPr lang="ja-JP" altLang="en-US" dirty="0"/>
              <a:t>＋</a:t>
            </a:r>
            <a:r>
              <a:rPr lang="en-US" altLang="ja-JP" dirty="0"/>
              <a:t>m-2</a:t>
            </a:r>
            <a:r>
              <a:rPr lang="ja-JP" altLang="en-US" dirty="0"/>
              <a:t>の</a:t>
            </a:r>
            <a:r>
              <a:rPr lang="en-US" altLang="ja-JP" dirty="0"/>
              <a:t>t</a:t>
            </a:r>
            <a:r>
              <a:rPr lang="ja-JP" altLang="en-US" dirty="0"/>
              <a:t>分布に従うことを利用して求める</a:t>
            </a:r>
            <a:endParaRPr lang="en-US" altLang="ja-JP" dirty="0"/>
          </a:p>
          <a:p>
            <a:r>
              <a:rPr lang="en-US" altLang="ja-JP" dirty="0"/>
              <a:t>t</a:t>
            </a:r>
            <a:r>
              <a:rPr lang="ja-JP" altLang="en-US" dirty="0"/>
              <a:t>値を自由度</a:t>
            </a:r>
            <a:r>
              <a:rPr lang="en-US" altLang="ja-JP" dirty="0"/>
              <a:t>n</a:t>
            </a:r>
            <a:r>
              <a:rPr lang="ja-JP" altLang="en-US" dirty="0"/>
              <a:t>＋</a:t>
            </a:r>
            <a:r>
              <a:rPr lang="en-US" altLang="ja-JP" dirty="0"/>
              <a:t>m-2</a:t>
            </a:r>
            <a:r>
              <a:rPr lang="ja-JP" altLang="en-US" dirty="0"/>
              <a:t>として</a:t>
            </a:r>
            <a:r>
              <a:rPr lang="en-US" altLang="ja-JP" dirty="0"/>
              <a:t>t</a:t>
            </a:r>
            <a:r>
              <a:rPr lang="ja-JP" altLang="en-US" dirty="0"/>
              <a:t>分布表で調べる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35549B4-BB40-4E3C-9860-DA4C588D934D}" type="slidenum">
              <a:rPr lang="ja-JP" altLang="en-US">
                <a:solidFill>
                  <a:srgbClr val="898989"/>
                </a:solidFill>
              </a:rPr>
              <a:pPr eaLnBrk="1" hangingPunct="1"/>
              <a:t>19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B71B99-0C2A-4E2C-B85D-78BC1CCB6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776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ja-JP" altLang="en-US" dirty="0"/>
              <a:t>基本的な統計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934"/>
          </a:xfrm>
        </p:spPr>
        <p:txBody>
          <a:bodyPr rtlCol="0">
            <a:normAutofit/>
          </a:bodyPr>
          <a:lstStyle/>
          <a:p>
            <a:pPr marL="690372" indent="-571500">
              <a:spcBef>
                <a:spcPts val="0"/>
              </a:spcBef>
              <a:buFont typeface="+mj-ea"/>
              <a:buAutoNum type="circleNumDbPlain"/>
              <a:defRPr/>
            </a:pPr>
            <a:r>
              <a:rPr lang="ja-JP" altLang="en-US" dirty="0"/>
              <a:t>分析統計とは</a:t>
            </a:r>
            <a:endParaRPr lang="en-US" altLang="ja-JP" dirty="0"/>
          </a:p>
          <a:p>
            <a:pPr marL="690372" indent="-571500">
              <a:spcBef>
                <a:spcPts val="0"/>
              </a:spcBef>
              <a:buFont typeface="+mj-ea"/>
              <a:buAutoNum type="circleNumDbPlain"/>
              <a:defRPr/>
            </a:pPr>
            <a:r>
              <a:rPr lang="ja-JP" altLang="en-US" dirty="0"/>
              <a:t>検定の流れ</a:t>
            </a:r>
            <a:endParaRPr lang="en-US" altLang="ja-JP" dirty="0"/>
          </a:p>
          <a:p>
            <a:pPr marL="690372" indent="-571500">
              <a:spcBef>
                <a:spcPts val="0"/>
              </a:spcBef>
              <a:buFont typeface="+mj-ea"/>
              <a:buAutoNum type="circleNumDbPlain"/>
              <a:defRPr/>
            </a:pPr>
            <a:r>
              <a:rPr lang="ja-JP" altLang="en-US" dirty="0"/>
              <a:t>検定の例</a:t>
            </a:r>
            <a:endParaRPr lang="en-US" altLang="ja-JP" dirty="0"/>
          </a:p>
          <a:p>
            <a:pPr marL="690372" indent="-571500">
              <a:spcBef>
                <a:spcPts val="0"/>
              </a:spcBef>
              <a:buFont typeface="+mj-ea"/>
              <a:buAutoNum type="circleNumDbPlain"/>
              <a:defRPr/>
            </a:pPr>
            <a:endParaRPr lang="en-US" altLang="ja-JP" dirty="0"/>
          </a:p>
          <a:p>
            <a:pPr marL="982980" lvl="1" indent="-571500">
              <a:buFont typeface="+mj-lt"/>
              <a:buAutoNum type="arabicPeriod"/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CE32D27-41F9-4202-9B2B-677F7073E7D1}" type="slidenum">
              <a:rPr lang="ja-JP" altLang="en-US">
                <a:solidFill>
                  <a:srgbClr val="898989"/>
                </a:solidFill>
              </a:rPr>
              <a:pPr eaLnBrk="1" hangingPunct="1"/>
              <a:t>2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23E4EE-CCDB-4BC3-B0D7-A69C0CE19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939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684"/>
                </a:solidFill>
              </a:rPr>
              <a:t>⑤確率</a:t>
            </a:r>
            <a:r>
              <a:rPr lang="en-US" altLang="ja-JP" dirty="0">
                <a:solidFill>
                  <a:srgbClr val="FF0684"/>
                </a:solidFill>
              </a:rPr>
              <a:t>P</a:t>
            </a:r>
            <a:r>
              <a:rPr lang="ja-JP" altLang="en-US" dirty="0">
                <a:solidFill>
                  <a:srgbClr val="FF0684"/>
                </a:solidFill>
              </a:rPr>
              <a:t>を求める</a:t>
            </a:r>
          </a:p>
        </p:txBody>
      </p:sp>
      <p:sp>
        <p:nvSpPr>
          <p:cNvPr id="6553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1507" y="2084535"/>
            <a:ext cx="8420986" cy="4137323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/>
              <a:t>自由度＝標本数</a:t>
            </a:r>
            <a:r>
              <a:rPr lang="ja-JP" altLang="en-US" dirty="0" err="1"/>
              <a:t>ー</a:t>
            </a:r>
            <a:r>
              <a:rPr lang="ja-JP" altLang="en-US" dirty="0"/>
              <a:t>パラメーター数</a:t>
            </a:r>
            <a:endParaRPr lang="en-US" altLang="ja-JP" dirty="0"/>
          </a:p>
          <a:p>
            <a:r>
              <a:rPr lang="ja-JP" altLang="en-US" dirty="0"/>
              <a:t>今回の場合自由度＝標本数</a:t>
            </a:r>
            <a:r>
              <a:rPr lang="ja-JP" altLang="en-US" dirty="0" err="1"/>
              <a:t>ー</a:t>
            </a:r>
            <a:r>
              <a:rPr lang="ja-JP" altLang="en-US" dirty="0"/>
              <a:t>グループ数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 　　　　　　　＝</a:t>
            </a:r>
            <a:r>
              <a:rPr lang="en-US" altLang="ja-JP" dirty="0"/>
              <a:t>30</a:t>
            </a:r>
            <a:r>
              <a:rPr lang="ja-JP" altLang="en-US" dirty="0" err="1"/>
              <a:t>ー</a:t>
            </a:r>
            <a:r>
              <a:rPr lang="en-US" altLang="ja-JP" dirty="0"/>
              <a:t>2</a:t>
            </a:r>
            <a:r>
              <a:rPr lang="ja-JP" altLang="en-US" dirty="0"/>
              <a:t>＝</a:t>
            </a:r>
            <a:r>
              <a:rPr lang="en-US" altLang="ja-JP" dirty="0"/>
              <a:t>28</a:t>
            </a:r>
          </a:p>
          <a:p>
            <a:endParaRPr lang="en-US" altLang="ja-JP" dirty="0"/>
          </a:p>
          <a:p>
            <a:r>
              <a:rPr lang="ja-JP" altLang="en-US" dirty="0"/>
              <a:t>使用する統計手法により参照する分布表は異なる</a:t>
            </a:r>
            <a:endParaRPr lang="en-US" altLang="ja-JP" dirty="0"/>
          </a:p>
          <a:p>
            <a:pPr lvl="1"/>
            <a:r>
              <a:rPr lang="en-US" altLang="ja-JP" dirty="0"/>
              <a:t>F</a:t>
            </a:r>
            <a:r>
              <a:rPr lang="ja-JP" altLang="en-US" dirty="0"/>
              <a:t>検定→</a:t>
            </a:r>
            <a:r>
              <a:rPr lang="en-US" altLang="ja-JP" dirty="0"/>
              <a:t>F</a:t>
            </a:r>
            <a:r>
              <a:rPr lang="ja-JP" altLang="en-US" dirty="0"/>
              <a:t>分布</a:t>
            </a:r>
            <a:endParaRPr lang="en-US" altLang="ja-JP" dirty="0"/>
          </a:p>
          <a:p>
            <a:pPr lvl="1"/>
            <a:r>
              <a:rPr lang="ja-JP" altLang="en-US" dirty="0"/>
              <a:t>カイ二乗検定→</a:t>
            </a:r>
            <a:r>
              <a:rPr lang="el-GR" altLang="ja-JP" dirty="0"/>
              <a:t>χ</a:t>
            </a:r>
            <a:r>
              <a:rPr lang="el-GR" altLang="ja-JP" baseline="30000" dirty="0"/>
              <a:t>2</a:t>
            </a:r>
            <a:r>
              <a:rPr lang="ja-JP" altLang="en-US" dirty="0"/>
              <a:t>分布</a:t>
            </a:r>
            <a:endParaRPr lang="en-US" altLang="ja-JP" dirty="0"/>
          </a:p>
          <a:p>
            <a:pPr lvl="1"/>
            <a:r>
              <a:rPr lang="en-US" altLang="ja-JP" dirty="0"/>
              <a:t>Mann-Whitney U</a:t>
            </a:r>
            <a:r>
              <a:rPr lang="ja-JP" altLang="en-US" dirty="0"/>
              <a:t>検定→標準正規分布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35549B4-BB40-4E3C-9860-DA4C588D934D}" type="slidenum">
              <a:rPr lang="ja-JP" altLang="en-US">
                <a:solidFill>
                  <a:srgbClr val="898989"/>
                </a:solidFill>
              </a:rPr>
              <a:pPr eaLnBrk="1" hangingPunct="1"/>
              <a:t>20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EA1633-528B-4478-A6B1-BDBE791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2495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9F84D-1181-4AE9-952A-589C3D29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/>
              <a:t>ｔ</a:t>
            </a:r>
            <a:r>
              <a:rPr kumimoji="1" lang="ja-JP" altLang="en-US" dirty="0"/>
              <a:t>分布表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5B3611-96B8-40DA-80C0-3DA29632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21</a:t>
            </a:fld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2BF4B7B-DCB8-47F5-8FB8-25CB8B197D1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9865" y="2022112"/>
          <a:ext cx="8644270" cy="4084944"/>
        </p:xfrm>
        <a:graphic>
          <a:graphicData uri="http://schemas.openxmlformats.org/drawingml/2006/table">
            <a:tbl>
              <a:tblPr/>
              <a:tblGrid>
                <a:gridCol w="864427">
                  <a:extLst>
                    <a:ext uri="{9D8B030D-6E8A-4147-A177-3AD203B41FA5}">
                      <a16:colId xmlns:a16="http://schemas.microsoft.com/office/drawing/2014/main" val="2438357136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1900736269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641572248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2910216814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782963969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799778544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776949220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2155339970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2537010022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865888302"/>
                    </a:ext>
                  </a:extLst>
                </a:gridCol>
              </a:tblGrid>
              <a:tr h="25530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P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P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774459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df</a:t>
                      </a:r>
                      <a:endParaRPr lang="en-US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0.001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err="1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df</a:t>
                      </a:r>
                      <a:endParaRPr lang="ja-JP" altLang="en-US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0.001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999118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6.3138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12.706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63.657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636.62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1.7530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2.1315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2.9467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4.073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820355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2.9200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4.3027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9.9248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31.598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1.7459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2.1199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2.9208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4.015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692879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2.3534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3.1825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5.8409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12.941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1.7396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2.1098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2.8982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3.965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324481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2.1318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2.7764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4.6041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8.610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1.7341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2.1009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2.8784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3.922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499984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2.0150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2.5706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4.0321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6.859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1.7291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2.0930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2.8609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3.883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34564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1.9432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2.4469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3.7074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5.959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1.7247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2.0860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2.8453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3.850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178201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1.8946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2.3646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3.4995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5.405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1.7207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2.0796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2.8314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3.819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991551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1.8595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2.3060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3.3554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5.041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1.7171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2.0739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2.8188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3.792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286468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1.8331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2.2622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3.2498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4.781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1.7139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2.0687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2.8073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3.767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042848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1.8125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2.2281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3.1693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4.587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1.7109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2.0639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2.7969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3.745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886342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1.7959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2.2010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3.1058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4.437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1.7081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2.0595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2.7874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3.725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249858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1.7823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2.1788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3.0545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4.318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1.7056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2.0555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2.7787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3.707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884735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1.7709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2.1604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3.0123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4.221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1.7033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2.0518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2.7707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3.690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519229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1.7613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2.1448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2.9768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4.140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1.7011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2.0484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2.7633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3.674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66120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679220-4D0D-4C3B-A51D-6F7943B58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150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9F84D-1181-4AE9-952A-589C3D29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/>
              <a:t>ｔ</a:t>
            </a:r>
            <a:r>
              <a:rPr kumimoji="1" lang="ja-JP" altLang="en-US" dirty="0"/>
              <a:t>分布表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45B3611-96B8-40DA-80C0-3DA296328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E2BF4B7B-DCB8-47F5-8FB8-25CB8B19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680477"/>
              </p:ext>
            </p:extLst>
          </p:nvPr>
        </p:nvGraphicFramePr>
        <p:xfrm>
          <a:off x="249865" y="2022112"/>
          <a:ext cx="8644270" cy="4084944"/>
        </p:xfrm>
        <a:graphic>
          <a:graphicData uri="http://schemas.openxmlformats.org/drawingml/2006/table">
            <a:tbl>
              <a:tblPr/>
              <a:tblGrid>
                <a:gridCol w="864427">
                  <a:extLst>
                    <a:ext uri="{9D8B030D-6E8A-4147-A177-3AD203B41FA5}">
                      <a16:colId xmlns:a16="http://schemas.microsoft.com/office/drawing/2014/main" val="2438357136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1900736269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641572248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2910216814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782963969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799778544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776949220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2155339970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2537010022"/>
                    </a:ext>
                  </a:extLst>
                </a:gridCol>
                <a:gridCol w="864427">
                  <a:extLst>
                    <a:ext uri="{9D8B030D-6E8A-4147-A177-3AD203B41FA5}">
                      <a16:colId xmlns:a16="http://schemas.microsoft.com/office/drawing/2014/main" val="3865888302"/>
                    </a:ext>
                  </a:extLst>
                </a:gridCol>
              </a:tblGrid>
              <a:tr h="255309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P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P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ja-JP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2774459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df</a:t>
                      </a:r>
                      <a:endParaRPr lang="en-US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0.001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 err="1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df</a:t>
                      </a:r>
                      <a:endParaRPr lang="ja-JP" altLang="en-US" sz="1400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0.001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999118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6.3138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12.706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63.657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636.62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1.7530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2.1315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2.9467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4.073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820355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2.9200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4.3027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9.9248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31.598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1.7459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2.1199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2.9208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4.015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692879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2.3534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3.1825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5.8409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12.941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1.7396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2.1098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2.8982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3.965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324481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2.1318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2.7764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4.6041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8.610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1.7341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2.1009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2.8784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3.922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499984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2.0150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2.5706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4.0321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6.859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1.7291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2.0930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2.8609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3.883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34564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1.9432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2.4469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3.7074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5.959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1.7247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2.0860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2.8453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3.850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178201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1.8946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2.3646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3.4995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5.405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1.7207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2.0796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2.8314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3.819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991551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1.8595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2.3060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3.3554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5.041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1.7171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2.0739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2.8188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3.792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286468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1.8331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2.2622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3.2498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4.781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1.7139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2.0687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2.8073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3.767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042848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1.8125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2.2281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3.1693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4.587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1.7109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2.0639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2.7969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3.745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9886342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1.7959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2.2010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3.1058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4.437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1.7081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2.0595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2.7874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3.725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249858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1.7823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2.1788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3.0545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4.318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1.7056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2.0555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2.7787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3.707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884735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1.7709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2.1604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3.0123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4.221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1.7033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2.0518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2.7707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3.690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519229"/>
                  </a:ext>
                </a:extLst>
              </a:tr>
              <a:tr h="255309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1.7613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2.1448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2.9768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4.140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1.7011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2.0484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2.7633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3.674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66120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559C15-BDA4-4D1A-8323-0DF2F079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9104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684"/>
                </a:solidFill>
              </a:rPr>
              <a:t>⑤確率</a:t>
            </a:r>
            <a:r>
              <a:rPr lang="en-US" altLang="ja-JP" dirty="0">
                <a:solidFill>
                  <a:srgbClr val="FF0684"/>
                </a:solidFill>
              </a:rPr>
              <a:t>P</a:t>
            </a:r>
            <a:r>
              <a:rPr lang="ja-JP" altLang="en-US" dirty="0">
                <a:solidFill>
                  <a:srgbClr val="FF0684"/>
                </a:solidFill>
              </a:rPr>
              <a:t>を求める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88842"/>
            <a:ext cx="8229600" cy="3200929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ja-JP" altLang="en-US" dirty="0"/>
              <a:t>有意水準</a:t>
            </a:r>
            <a:r>
              <a:rPr lang="en-US" altLang="ja-JP" dirty="0"/>
              <a:t>0.05</a:t>
            </a:r>
            <a:r>
              <a:rPr lang="ja-JP" altLang="en-US" dirty="0" err="1"/>
              <a:t>、</a:t>
            </a:r>
            <a:r>
              <a:rPr lang="ja-JP" altLang="en-US" dirty="0"/>
              <a:t>自由度</a:t>
            </a:r>
            <a:r>
              <a:rPr lang="en-US" altLang="ja-JP" dirty="0"/>
              <a:t>28</a:t>
            </a:r>
            <a:r>
              <a:rPr lang="ja-JP" altLang="en-US" dirty="0"/>
              <a:t>の時の</a:t>
            </a:r>
            <a:r>
              <a:rPr lang="en-US" altLang="ja-JP" dirty="0"/>
              <a:t>t</a:t>
            </a:r>
            <a:r>
              <a:rPr lang="ja-JP" altLang="en-US" dirty="0"/>
              <a:t>値（</a:t>
            </a:r>
            <a:r>
              <a:rPr lang="en-US" altLang="ja-JP" dirty="0"/>
              <a:t>t</a:t>
            </a:r>
            <a:r>
              <a:rPr lang="en-US" altLang="ja-JP" baseline="-25000" dirty="0"/>
              <a:t>0.05</a:t>
            </a:r>
            <a:r>
              <a:rPr lang="ja-JP" altLang="en-US" dirty="0"/>
              <a:t>）は</a:t>
            </a:r>
            <a:endParaRPr lang="en-US" altLang="ja-JP" dirty="0"/>
          </a:p>
          <a:p>
            <a:pPr marL="0" indent="0">
              <a:buNone/>
              <a:defRPr/>
            </a:pPr>
            <a:r>
              <a:rPr lang="ja-JP" altLang="en-US" dirty="0">
                <a:solidFill>
                  <a:srgbClr val="FF0684"/>
                </a:solidFill>
              </a:rPr>
              <a:t>　</a:t>
            </a:r>
            <a:r>
              <a:rPr lang="en-US" altLang="ja-JP" dirty="0">
                <a:solidFill>
                  <a:srgbClr val="FF0684"/>
                </a:solidFill>
              </a:rPr>
              <a:t>2.0484</a:t>
            </a:r>
          </a:p>
          <a:p>
            <a:pPr>
              <a:buFont typeface="Arial" charset="0"/>
              <a:buChar char="•"/>
              <a:defRPr/>
            </a:pPr>
            <a:r>
              <a:rPr lang="ja-JP" altLang="en-US" dirty="0"/>
              <a:t>有意水準</a:t>
            </a:r>
            <a:r>
              <a:rPr lang="en-US" altLang="ja-JP" dirty="0"/>
              <a:t>0.10</a:t>
            </a:r>
            <a:r>
              <a:rPr lang="ja-JP" altLang="en-US" dirty="0" err="1"/>
              <a:t>、</a:t>
            </a:r>
            <a:r>
              <a:rPr lang="ja-JP" altLang="en-US" dirty="0"/>
              <a:t>自由度</a:t>
            </a:r>
            <a:r>
              <a:rPr lang="en-US" altLang="ja-JP" dirty="0"/>
              <a:t>28</a:t>
            </a:r>
            <a:r>
              <a:rPr lang="ja-JP" altLang="en-US" dirty="0"/>
              <a:t>の時の</a:t>
            </a:r>
            <a:r>
              <a:rPr lang="en-US" altLang="ja-JP" dirty="0"/>
              <a:t>t</a:t>
            </a:r>
            <a:r>
              <a:rPr lang="ja-JP" altLang="en-US" dirty="0"/>
              <a:t>値（</a:t>
            </a:r>
            <a:r>
              <a:rPr lang="en-US" altLang="ja-JP" dirty="0"/>
              <a:t>t</a:t>
            </a:r>
            <a:r>
              <a:rPr lang="en-US" altLang="ja-JP" baseline="-25000" dirty="0"/>
              <a:t>0.1</a:t>
            </a:r>
            <a:r>
              <a:rPr lang="ja-JP" altLang="en-US" dirty="0"/>
              <a:t>）は</a:t>
            </a:r>
            <a:endParaRPr lang="en-US" altLang="ja-JP" dirty="0"/>
          </a:p>
          <a:p>
            <a:pPr marL="0" indent="0">
              <a:buNone/>
              <a:defRPr/>
            </a:pPr>
            <a:r>
              <a:rPr lang="ja-JP" altLang="en-US" dirty="0">
                <a:solidFill>
                  <a:srgbClr val="FF0684"/>
                </a:solidFill>
              </a:rPr>
              <a:t>　</a:t>
            </a:r>
            <a:r>
              <a:rPr lang="en-US" altLang="ja-JP" dirty="0">
                <a:solidFill>
                  <a:srgbClr val="FF0684"/>
                </a:solidFill>
              </a:rPr>
              <a:t>1.7011</a:t>
            </a:r>
            <a:endParaRPr lang="en-US" altLang="ja-JP" dirty="0"/>
          </a:p>
          <a:p>
            <a:pPr>
              <a:buFont typeface="Arial" charset="0"/>
              <a:buChar char="•"/>
              <a:defRPr/>
            </a:pPr>
            <a:r>
              <a:rPr lang="ja-JP" altLang="en-US" dirty="0"/>
              <a:t>今回求めた</a:t>
            </a:r>
            <a:r>
              <a:rPr lang="en-US" altLang="ja-JP" dirty="0"/>
              <a:t>t</a:t>
            </a:r>
            <a:r>
              <a:rPr lang="ja-JP" altLang="en-US" dirty="0"/>
              <a:t>値（</a:t>
            </a:r>
            <a:r>
              <a:rPr lang="en-US" altLang="ja-JP" dirty="0"/>
              <a:t>t</a:t>
            </a:r>
            <a:r>
              <a:rPr lang="ja-JP" altLang="en-US" dirty="0"/>
              <a:t>）は</a:t>
            </a:r>
            <a:endParaRPr lang="en-US" altLang="ja-JP" dirty="0"/>
          </a:p>
          <a:p>
            <a:pPr marL="0" indent="0">
              <a:buNone/>
              <a:defRPr/>
            </a:pPr>
            <a:r>
              <a:rPr lang="ja-JP" altLang="en-US" dirty="0">
                <a:solidFill>
                  <a:srgbClr val="FF0684"/>
                </a:solidFill>
              </a:rPr>
              <a:t>　</a:t>
            </a:r>
            <a:r>
              <a:rPr lang="en-US" altLang="ja-JP" dirty="0">
                <a:solidFill>
                  <a:srgbClr val="FF0684"/>
                </a:solidFill>
              </a:rPr>
              <a:t>1.713</a:t>
            </a:r>
          </a:p>
          <a:p>
            <a:pPr marL="0" indent="0">
              <a:buNone/>
              <a:defRPr/>
            </a:pPr>
            <a:r>
              <a:rPr lang="ja-JP" altLang="en-US" b="1" dirty="0">
                <a:solidFill>
                  <a:srgbClr val="FF0684"/>
                </a:solidFill>
              </a:rPr>
              <a:t>                       つまり</a:t>
            </a:r>
            <a:r>
              <a:rPr lang="en-US" altLang="ja-JP" b="1" dirty="0">
                <a:solidFill>
                  <a:srgbClr val="FF0684"/>
                </a:solidFill>
              </a:rPr>
              <a:t> 0.05&lt;P&lt;0.10</a:t>
            </a:r>
          </a:p>
          <a:p>
            <a:pPr>
              <a:buFont typeface="Arial" charset="0"/>
              <a:buChar char="•"/>
              <a:defRPr/>
            </a:pPr>
            <a:endParaRPr lang="en-US" altLang="ja-JP" dirty="0"/>
          </a:p>
          <a:p>
            <a:pPr>
              <a:buFont typeface="Arial" charset="0"/>
              <a:buChar char="•"/>
              <a:defRPr/>
            </a:pPr>
            <a:endParaRPr lang="en-US" altLang="ja-JP" dirty="0"/>
          </a:p>
          <a:p>
            <a:pPr>
              <a:buFont typeface="Arial" charset="0"/>
              <a:buChar char="•"/>
              <a:defRPr/>
            </a:pPr>
            <a:endParaRPr lang="en-US" altLang="ja-JP" dirty="0"/>
          </a:p>
          <a:p>
            <a:pPr>
              <a:buFont typeface="Arial" charset="0"/>
              <a:buChar char="•"/>
              <a:defRPr/>
            </a:pPr>
            <a:endParaRPr lang="en-US" altLang="ja-JP" dirty="0"/>
          </a:p>
          <a:p>
            <a:pPr>
              <a:buFont typeface="Arial" charset="0"/>
              <a:buChar char="•"/>
              <a:defRPr/>
            </a:pPr>
            <a:endParaRPr lang="ja-JP" altLang="en-US" dirty="0"/>
          </a:p>
          <a:p>
            <a:pPr>
              <a:buFont typeface="Arial" charset="0"/>
              <a:buChar char="•"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BDC597F-B5FD-4068-9FEB-3D5066191E51}" type="slidenum">
              <a:rPr lang="ja-JP" altLang="en-US">
                <a:solidFill>
                  <a:srgbClr val="898989"/>
                </a:solidFill>
              </a:rPr>
              <a:pPr eaLnBrk="1" hangingPunct="1"/>
              <a:t>23</a:t>
            </a:fld>
            <a:endParaRPr lang="ja-JP" altLang="en-US">
              <a:solidFill>
                <a:srgbClr val="898989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193806"/>
              </p:ext>
            </p:extLst>
          </p:nvPr>
        </p:nvGraphicFramePr>
        <p:xfrm>
          <a:off x="2919970" y="5485078"/>
          <a:ext cx="4439095" cy="764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7819">
                  <a:extLst>
                    <a:ext uri="{9D8B030D-6E8A-4147-A177-3AD203B41FA5}">
                      <a16:colId xmlns:a16="http://schemas.microsoft.com/office/drawing/2014/main" val="3102416968"/>
                    </a:ext>
                  </a:extLst>
                </a:gridCol>
                <a:gridCol w="887819">
                  <a:extLst>
                    <a:ext uri="{9D8B030D-6E8A-4147-A177-3AD203B41FA5}">
                      <a16:colId xmlns:a16="http://schemas.microsoft.com/office/drawing/2014/main" val="1775670795"/>
                    </a:ext>
                  </a:extLst>
                </a:gridCol>
                <a:gridCol w="887819">
                  <a:extLst>
                    <a:ext uri="{9D8B030D-6E8A-4147-A177-3AD203B41FA5}">
                      <a16:colId xmlns:a16="http://schemas.microsoft.com/office/drawing/2014/main" val="2514089883"/>
                    </a:ext>
                  </a:extLst>
                </a:gridCol>
                <a:gridCol w="887819">
                  <a:extLst>
                    <a:ext uri="{9D8B030D-6E8A-4147-A177-3AD203B41FA5}">
                      <a16:colId xmlns:a16="http://schemas.microsoft.com/office/drawing/2014/main" val="1491931504"/>
                    </a:ext>
                  </a:extLst>
                </a:gridCol>
                <a:gridCol w="887819">
                  <a:extLst>
                    <a:ext uri="{9D8B030D-6E8A-4147-A177-3AD203B41FA5}">
                      <a16:colId xmlns:a16="http://schemas.microsoft.com/office/drawing/2014/main" val="2930820403"/>
                    </a:ext>
                  </a:extLst>
                </a:gridCol>
              </a:tblGrid>
              <a:tr h="382135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500" b="0" i="0" dirty="0">
                          <a:solidFill>
                            <a:srgbClr val="00004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DF/P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0.10</a:t>
                      </a:r>
                      <a:endParaRPr kumimoji="1" lang="ja-JP" altLang="en-US" sz="15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0.05</a:t>
                      </a:r>
                      <a:endParaRPr kumimoji="1" lang="ja-JP" altLang="en-US" sz="15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0.01</a:t>
                      </a:r>
                      <a:endParaRPr kumimoji="1" lang="ja-JP" altLang="en-US" sz="15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0.001</a:t>
                      </a:r>
                      <a:endParaRPr kumimoji="1" lang="ja-JP" altLang="en-US" sz="1500" b="0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19" marB="4571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014142"/>
                  </a:ext>
                </a:extLst>
              </a:tr>
              <a:tr h="382135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1.7011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2.0484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2.7633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3.674</a:t>
                      </a:r>
                    </a:p>
                  </a:txBody>
                  <a:tcPr marL="30197" marR="30197" marT="15099" marB="15099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932294"/>
                  </a:ext>
                </a:extLst>
              </a:tr>
            </a:tbl>
          </a:graphicData>
        </a:graphic>
      </p:graphicFrame>
      <p:sp>
        <p:nvSpPr>
          <p:cNvPr id="6" name="矢印: 下 5"/>
          <p:cNvSpPr/>
          <p:nvPr/>
        </p:nvSpPr>
        <p:spPr>
          <a:xfrm>
            <a:off x="4540102" y="5069390"/>
            <a:ext cx="292395" cy="347767"/>
          </a:xfrm>
          <a:prstGeom prst="downArrow">
            <a:avLst/>
          </a:prstGeom>
          <a:solidFill>
            <a:srgbClr val="FFDDEE"/>
          </a:solidFill>
          <a:ln w="12700">
            <a:solidFill>
              <a:srgbClr val="0000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000046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7EE267-64B8-451F-B47E-24C53F04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9953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684"/>
                </a:solidFill>
              </a:rPr>
              <a:t>⑥判定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38" indent="-514338">
              <a:buFont typeface="+mj-ea"/>
              <a:buAutoNum type="circleNumDbPlain"/>
              <a:defRPr/>
            </a:pPr>
            <a:r>
              <a:rPr lang="ja-JP" altLang="en-US" dirty="0"/>
              <a:t>Ｐが有意水準</a:t>
            </a:r>
            <a:r>
              <a:rPr lang="en-US" altLang="ja-JP" dirty="0"/>
              <a:t>α</a:t>
            </a:r>
            <a:r>
              <a:rPr lang="ja-JP" altLang="en-US" dirty="0"/>
              <a:t>より大きい</a:t>
            </a:r>
            <a:endParaRPr lang="en-US" altLang="ja-JP" dirty="0"/>
          </a:p>
          <a:p>
            <a:pPr lvl="1">
              <a:buFont typeface="Wingdings" pitchFamily="2" charset="2"/>
              <a:buChar char="u"/>
              <a:defRPr/>
            </a:pPr>
            <a:r>
              <a:rPr lang="ja-JP" altLang="en-US" dirty="0"/>
              <a:t>帰無仮説を棄却できない</a:t>
            </a:r>
            <a:endParaRPr lang="en-US" altLang="ja-JP" dirty="0"/>
          </a:p>
          <a:p>
            <a:pPr lvl="1">
              <a:buFont typeface="Wingdings" pitchFamily="2" charset="2"/>
              <a:buChar char="u"/>
              <a:defRPr/>
            </a:pPr>
            <a:endParaRPr lang="en-US" altLang="ja-JP" dirty="0"/>
          </a:p>
          <a:p>
            <a:pPr marL="514338" indent="-514338">
              <a:buFont typeface="+mj-ea"/>
              <a:buAutoNum type="circleNumDbPlain"/>
              <a:defRPr/>
            </a:pPr>
            <a:r>
              <a:rPr lang="ja-JP" altLang="en-US" dirty="0"/>
              <a:t>Ｐが有意水準</a:t>
            </a:r>
            <a:r>
              <a:rPr lang="en-US" altLang="ja-JP" dirty="0"/>
              <a:t>α</a:t>
            </a:r>
            <a:r>
              <a:rPr lang="ja-JP" altLang="en-US" dirty="0"/>
              <a:t>より小さい</a:t>
            </a:r>
            <a:endParaRPr lang="en-US" altLang="ja-JP" dirty="0"/>
          </a:p>
          <a:p>
            <a:pPr lvl="1">
              <a:buFont typeface="Wingdings" pitchFamily="2" charset="2"/>
              <a:buChar char="u"/>
              <a:defRPr/>
            </a:pPr>
            <a:r>
              <a:rPr lang="ja-JP" altLang="en-US" dirty="0"/>
              <a:t>Ｈ</a:t>
            </a:r>
            <a:r>
              <a:rPr lang="en-US" altLang="ja-JP" dirty="0"/>
              <a:t>0</a:t>
            </a:r>
            <a:r>
              <a:rPr lang="ja-JP" altLang="en-US" dirty="0"/>
              <a:t>を棄却し、Ｈ</a:t>
            </a:r>
            <a:r>
              <a:rPr lang="en-US" altLang="ja-JP" dirty="0"/>
              <a:t>1</a:t>
            </a:r>
            <a:r>
              <a:rPr lang="ja-JP" altLang="en-US" dirty="0"/>
              <a:t>を採用</a:t>
            </a:r>
            <a:endParaRPr lang="en-US" altLang="ja-JP" dirty="0"/>
          </a:p>
          <a:p>
            <a:pPr lvl="1">
              <a:buFont typeface="Wingdings" pitchFamily="2" charset="2"/>
              <a:buChar char="u"/>
              <a:defRPr/>
            </a:pPr>
            <a:endParaRPr lang="en-US" altLang="ja-JP" dirty="0"/>
          </a:p>
          <a:p>
            <a:pPr>
              <a:buFont typeface="Wingdings" pitchFamily="2" charset="2"/>
              <a:buChar char="u"/>
              <a:defRPr/>
            </a:pPr>
            <a:r>
              <a:rPr lang="ja-JP" altLang="en-US" dirty="0"/>
              <a:t>今回の</a:t>
            </a:r>
            <a:r>
              <a:rPr lang="ja-JP" altLang="en-US" b="1" dirty="0"/>
              <a:t>有意水準</a:t>
            </a:r>
            <a:r>
              <a:rPr lang="ja-JP" altLang="en-US" dirty="0"/>
              <a:t>は</a:t>
            </a:r>
            <a:r>
              <a:rPr lang="en-US" altLang="ja-JP" b="1" dirty="0"/>
              <a:t>0.05</a:t>
            </a:r>
            <a:r>
              <a:rPr lang="ja-JP" altLang="en-US" dirty="0"/>
              <a:t>で、求めた</a:t>
            </a:r>
            <a:r>
              <a:rPr lang="en-US" altLang="ja-JP" b="1" dirty="0"/>
              <a:t>P</a:t>
            </a:r>
            <a:r>
              <a:rPr lang="ja-JP" altLang="en-US" b="1" dirty="0"/>
              <a:t>＞</a:t>
            </a:r>
            <a:r>
              <a:rPr lang="en-US" altLang="ja-JP" b="1" dirty="0"/>
              <a:t>0.05</a:t>
            </a:r>
          </a:p>
          <a:p>
            <a:pPr marL="457189" lvl="1" indent="-457189">
              <a:buFont typeface="Wingdings" pitchFamily="2" charset="2"/>
              <a:buChar char="ü"/>
              <a:defRPr/>
            </a:pPr>
            <a:r>
              <a:rPr lang="ja-JP" altLang="en-US" dirty="0"/>
              <a:t>つまり①帰無仮説を棄却できない</a:t>
            </a:r>
            <a:endParaRPr lang="en-US" altLang="ja-JP" dirty="0"/>
          </a:p>
          <a:p>
            <a:pPr marL="457189" lvl="1" indent="-457189">
              <a:buFont typeface="Wingdings" pitchFamily="2" charset="2"/>
              <a:buChar char="ü"/>
              <a:defRPr/>
            </a:pPr>
            <a:r>
              <a:rPr lang="en-US" altLang="ja-JP" dirty="0">
                <a:solidFill>
                  <a:srgbClr val="FF0684"/>
                </a:solidFill>
              </a:rPr>
              <a:t>2</a:t>
            </a:r>
            <a:r>
              <a:rPr lang="ja-JP" altLang="en-US" dirty="0">
                <a:solidFill>
                  <a:srgbClr val="FF0684"/>
                </a:solidFill>
              </a:rPr>
              <a:t>群の平均年齢に差があるとは</a:t>
            </a:r>
            <a:r>
              <a:rPr lang="ja-JP" altLang="en-US" b="1" dirty="0">
                <a:solidFill>
                  <a:srgbClr val="FF0684"/>
                </a:solidFill>
              </a:rPr>
              <a:t>言えない</a:t>
            </a:r>
            <a:endParaRPr lang="en-US" altLang="ja-JP" b="1" dirty="0">
              <a:solidFill>
                <a:srgbClr val="FF0684"/>
              </a:solidFill>
            </a:endParaRPr>
          </a:p>
          <a:p>
            <a:pPr marL="342891" lvl="1" indent="-342891">
              <a:buFont typeface="Wingdings" pitchFamily="2" charset="2"/>
              <a:buChar char="u"/>
              <a:defRPr/>
            </a:pPr>
            <a:endParaRPr lang="en-US" altLang="ja-JP" dirty="0"/>
          </a:p>
          <a:p>
            <a:pPr lvl="1">
              <a:buFont typeface="Wingdings" pitchFamily="2" charset="2"/>
              <a:buChar char="u"/>
              <a:defRPr/>
            </a:pPr>
            <a:endParaRPr lang="en-US" altLang="ja-JP" dirty="0"/>
          </a:p>
          <a:p>
            <a:pPr marL="0" indent="0">
              <a:buNone/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F235713-C304-45F6-97E2-6A530505DBC0}" type="slidenum">
              <a:rPr lang="ja-JP" altLang="en-US">
                <a:solidFill>
                  <a:srgbClr val="898989"/>
                </a:solidFill>
              </a:rPr>
              <a:pPr eaLnBrk="1" hangingPunct="1"/>
              <a:t>24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F8EBAA6-36F1-474D-A95F-F46C0D66D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009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ja-JP" altLang="en-US" dirty="0"/>
              <a:t>分析統計</a:t>
            </a: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偶然なのかそうでないかを判断する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ja-JP" altLang="en-US" b="1" dirty="0"/>
              <a:t>帰無仮説</a:t>
            </a:r>
            <a:r>
              <a:rPr lang="ja-JP" altLang="en-US" dirty="0"/>
              <a:t>をたて、それが採択されるか棄却されるかを判断する</a:t>
            </a:r>
            <a:endParaRPr lang="en-US" altLang="ja-JP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46AC5F4-8164-4601-AC8A-D9CFD336B57F}" type="slidenum">
              <a:rPr lang="ja-JP" altLang="en-US">
                <a:solidFill>
                  <a:srgbClr val="898989"/>
                </a:solidFill>
              </a:rPr>
              <a:pPr eaLnBrk="1" hangingPunct="1"/>
              <a:t>3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3BF652-E5E1-4DC4-8050-70B85DA8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7393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CDEF9-6040-495D-9671-46F51F1F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検定の流れ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96D8DBA4-9F28-4310-990E-1DD58A33F54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-414669" y="1850066"/>
          <a:ext cx="8782493" cy="3583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3A072C-2EE0-4C39-94EB-89E5DF21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9C17A5B-214D-4CC1-873D-5B2CDEF588D2}"/>
              </a:ext>
            </a:extLst>
          </p:cNvPr>
          <p:cNvSpPr/>
          <p:nvPr/>
        </p:nvSpPr>
        <p:spPr>
          <a:xfrm>
            <a:off x="3104707" y="5510485"/>
            <a:ext cx="5040000" cy="648000"/>
          </a:xfrm>
          <a:prstGeom prst="roundRect">
            <a:avLst>
              <a:gd name="adj" fmla="val 10104"/>
            </a:avLst>
          </a:prstGeom>
          <a:noFill/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⑥　判　定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6455611-FF95-4B94-A80F-C57D901215D0}"/>
              </a:ext>
            </a:extLst>
          </p:cNvPr>
          <p:cNvGrpSpPr/>
          <p:nvPr/>
        </p:nvGrpSpPr>
        <p:grpSpPr>
          <a:xfrm>
            <a:off x="7009894" y="5327873"/>
            <a:ext cx="419231" cy="419231"/>
            <a:chOff x="6963310" y="2766949"/>
            <a:chExt cx="419231" cy="419231"/>
          </a:xfrm>
        </p:grpSpPr>
        <p:sp>
          <p:nvSpPr>
            <p:cNvPr id="7" name="矢印: 下 6">
              <a:extLst>
                <a:ext uri="{FF2B5EF4-FFF2-40B4-BE49-F238E27FC236}">
                  <a16:creationId xmlns:a16="http://schemas.microsoft.com/office/drawing/2014/main" id="{AB325E26-46A9-4332-BE63-56DF10633A24}"/>
                </a:ext>
              </a:extLst>
            </p:cNvPr>
            <p:cNvSpPr/>
            <p:nvPr/>
          </p:nvSpPr>
          <p:spPr>
            <a:xfrm>
              <a:off x="6963310" y="2766949"/>
              <a:ext cx="419231" cy="419231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FDDEE"/>
            </a:solidFill>
            <a:ln w="19050">
              <a:solidFill>
                <a:srgbClr val="000066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矢印: 下 4">
              <a:extLst>
                <a:ext uri="{FF2B5EF4-FFF2-40B4-BE49-F238E27FC236}">
                  <a16:creationId xmlns:a16="http://schemas.microsoft.com/office/drawing/2014/main" id="{376213DE-06FB-472F-9DD8-80590F401420}"/>
                </a:ext>
              </a:extLst>
            </p:cNvPr>
            <p:cNvSpPr txBox="1"/>
            <p:nvPr/>
          </p:nvSpPr>
          <p:spPr>
            <a:xfrm>
              <a:off x="7057637" y="2766949"/>
              <a:ext cx="230577" cy="3154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160020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ja-JP" altLang="en-US" sz="3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6BC2E93D-7D53-4658-81B0-69F4AC8B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製作者：柿崎真沙子</a:t>
            </a:r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439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E412F8D-6973-40C7-B028-8B0CCEA3996D}"/>
              </a:ext>
            </a:extLst>
          </p:cNvPr>
          <p:cNvSpPr/>
          <p:nvPr/>
        </p:nvSpPr>
        <p:spPr>
          <a:xfrm>
            <a:off x="899592" y="3429000"/>
            <a:ext cx="7344816" cy="122413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0242" y="822553"/>
            <a:ext cx="8463516" cy="936104"/>
          </a:xfrm>
        </p:spPr>
        <p:txBody>
          <a:bodyPr>
            <a:normAutofit/>
          </a:bodyPr>
          <a:lstStyle/>
          <a:p>
            <a:r>
              <a:rPr lang="ja-JP" altLang="en-US" dirty="0"/>
              <a:t>例）</a:t>
            </a:r>
            <a:r>
              <a:rPr lang="en-US" altLang="ja-JP" dirty="0"/>
              <a:t>2</a:t>
            </a:r>
            <a:r>
              <a:rPr lang="ja-JP" altLang="en-US" dirty="0"/>
              <a:t>群の平均値の違いを求める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2169042"/>
            <a:ext cx="8229600" cy="3667164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チーム</a:t>
            </a:r>
            <a:r>
              <a:rPr lang="en-US" altLang="ja-JP" sz="2800" dirty="0"/>
              <a:t>A</a:t>
            </a:r>
            <a:r>
              <a:rPr lang="ja-JP" altLang="en-US" sz="2800" dirty="0"/>
              <a:t>とチーム</a:t>
            </a:r>
            <a:r>
              <a:rPr lang="en-US" altLang="ja-JP" sz="2800" dirty="0"/>
              <a:t>B</a:t>
            </a:r>
            <a:r>
              <a:rPr lang="ja-JP" altLang="en-US" sz="2800" dirty="0"/>
              <a:t>の平均年齢に違いはあるか？</a:t>
            </a:r>
            <a:endParaRPr lang="en-US" altLang="ja-JP" sz="2800" dirty="0"/>
          </a:p>
          <a:p>
            <a:endParaRPr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83473" y="3748680"/>
            <a:ext cx="7160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どうやって検討したらいいだろうか？</a:t>
            </a:r>
            <a:endParaRPr lang="en-US" altLang="ja-JP" sz="3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07A4F6-A3AB-4EA0-A5DE-0F009113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438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>
                <a:solidFill>
                  <a:srgbClr val="FF0684"/>
                </a:solidFill>
              </a:rPr>
              <a:t>検定の例（独立</a:t>
            </a:r>
            <a:r>
              <a:rPr lang="en-US" altLang="ja-JP" dirty="0">
                <a:solidFill>
                  <a:srgbClr val="FF0684"/>
                </a:solidFill>
              </a:rPr>
              <a:t>2</a:t>
            </a:r>
            <a:r>
              <a:rPr lang="ja-JP" altLang="en-US" dirty="0">
                <a:solidFill>
                  <a:srgbClr val="FF0684"/>
                </a:solidFill>
              </a:rPr>
              <a:t>群の差の検定）</a:t>
            </a:r>
          </a:p>
        </p:txBody>
      </p:sp>
      <p:sp>
        <p:nvSpPr>
          <p:cNvPr id="5120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95288" y="2205038"/>
            <a:ext cx="4038600" cy="4525963"/>
          </a:xfrm>
        </p:spPr>
        <p:txBody>
          <a:bodyPr/>
          <a:lstStyle/>
          <a:p>
            <a:r>
              <a:rPr lang="ja-JP" altLang="en-US" dirty="0"/>
              <a:t>例：チーム</a:t>
            </a:r>
            <a:r>
              <a:rPr lang="en-US" altLang="ja-JP" dirty="0"/>
              <a:t>A</a:t>
            </a:r>
            <a:r>
              <a:rPr lang="ja-JP" altLang="en-US" dirty="0"/>
              <a:t>とチーム</a:t>
            </a:r>
            <a:r>
              <a:rPr lang="en-US" altLang="ja-JP" dirty="0"/>
              <a:t>B</a:t>
            </a:r>
            <a:r>
              <a:rPr lang="ja-JP" altLang="en-US" dirty="0"/>
              <a:t>の年齢について、両群間に差があると考えて良いか。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000" dirty="0"/>
              <a:t>（</a:t>
            </a:r>
            <a:r>
              <a:rPr lang="en-US" altLang="ja-JP" sz="2000" dirty="0"/>
              <a:t>※</a:t>
            </a:r>
            <a:r>
              <a:rPr lang="ja-JP" altLang="en-US" sz="2000" dirty="0"/>
              <a:t>架空のデータです）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CC8C3A7-85B8-4CE2-ABF0-BB234EF0D687}" type="slidenum">
              <a:rPr lang="ja-JP" altLang="en-US">
                <a:solidFill>
                  <a:srgbClr val="898989"/>
                </a:solidFill>
              </a:rPr>
              <a:pPr eaLnBrk="1" hangingPunct="1"/>
              <a:t>6</a:t>
            </a:fld>
            <a:endParaRPr lang="ja-JP" altLang="en-US">
              <a:solidFill>
                <a:srgbClr val="898989"/>
              </a:solidFill>
            </a:endParaRPr>
          </a:p>
        </p:txBody>
      </p:sp>
      <p:graphicFrame>
        <p:nvGraphicFramePr>
          <p:cNvPr id="6" name="コンテンツ プレースホルダー 7">
            <a:extLst>
              <a:ext uri="{FF2B5EF4-FFF2-40B4-BE49-F238E27FC236}">
                <a16:creationId xmlns:a16="http://schemas.microsoft.com/office/drawing/2014/main" id="{9130018C-2FE1-43C4-A054-075FFBFA0C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872321"/>
              </p:ext>
            </p:extLst>
          </p:nvPr>
        </p:nvGraphicFramePr>
        <p:xfrm>
          <a:off x="5392699" y="1791260"/>
          <a:ext cx="3079456" cy="4638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9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55854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426050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339337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963042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169495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52746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757640"/>
                  </a:ext>
                </a:extLst>
              </a:tr>
              <a:tr h="22546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454717"/>
                  </a:ext>
                </a:extLst>
              </a:tr>
            </a:tbl>
          </a:graphicData>
        </a:graphic>
      </p:graphicFrame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FAFA5B6-AE49-47A1-9B81-A4B12C67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</p:spTree>
    <p:extLst>
      <p:ext uri="{BB962C8B-B14F-4D97-AF65-F5344CB8AC3E}">
        <p14:creationId xmlns:p14="http://schemas.microsoft.com/office/powerpoint/2010/main" val="381450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CDEF9-6040-495D-9671-46F51F1F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検定の流れ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96D8DBA4-9F28-4310-990E-1DD58A33F54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-414669" y="1850066"/>
          <a:ext cx="8782493" cy="3583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3A072C-2EE0-4C39-94EB-89E5DF21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7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9C17A5B-214D-4CC1-873D-5B2CDEF588D2}"/>
              </a:ext>
            </a:extLst>
          </p:cNvPr>
          <p:cNvSpPr/>
          <p:nvPr/>
        </p:nvSpPr>
        <p:spPr>
          <a:xfrm>
            <a:off x="3104707" y="5510485"/>
            <a:ext cx="5040000" cy="648000"/>
          </a:xfrm>
          <a:prstGeom prst="roundRect">
            <a:avLst>
              <a:gd name="adj" fmla="val 10104"/>
            </a:avLst>
          </a:prstGeom>
          <a:noFill/>
          <a:ln w="19050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⑥　判　定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6455611-FF95-4B94-A80F-C57D901215D0}"/>
              </a:ext>
            </a:extLst>
          </p:cNvPr>
          <p:cNvGrpSpPr/>
          <p:nvPr/>
        </p:nvGrpSpPr>
        <p:grpSpPr>
          <a:xfrm>
            <a:off x="7009894" y="5327873"/>
            <a:ext cx="419231" cy="419231"/>
            <a:chOff x="6963310" y="2766949"/>
            <a:chExt cx="419231" cy="419231"/>
          </a:xfrm>
        </p:grpSpPr>
        <p:sp>
          <p:nvSpPr>
            <p:cNvPr id="7" name="矢印: 下 6">
              <a:extLst>
                <a:ext uri="{FF2B5EF4-FFF2-40B4-BE49-F238E27FC236}">
                  <a16:creationId xmlns:a16="http://schemas.microsoft.com/office/drawing/2014/main" id="{AB325E26-46A9-4332-BE63-56DF10633A24}"/>
                </a:ext>
              </a:extLst>
            </p:cNvPr>
            <p:cNvSpPr/>
            <p:nvPr/>
          </p:nvSpPr>
          <p:spPr>
            <a:xfrm>
              <a:off x="6963310" y="2766949"/>
              <a:ext cx="419231" cy="419231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FFDDEE"/>
            </a:solidFill>
            <a:ln w="19050">
              <a:solidFill>
                <a:srgbClr val="000066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矢印: 下 4">
              <a:extLst>
                <a:ext uri="{FF2B5EF4-FFF2-40B4-BE49-F238E27FC236}">
                  <a16:creationId xmlns:a16="http://schemas.microsoft.com/office/drawing/2014/main" id="{376213DE-06FB-472F-9DD8-80590F401420}"/>
                </a:ext>
              </a:extLst>
            </p:cNvPr>
            <p:cNvSpPr txBox="1"/>
            <p:nvPr/>
          </p:nvSpPr>
          <p:spPr>
            <a:xfrm>
              <a:off x="7057637" y="2766949"/>
              <a:ext cx="230577" cy="3154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1600200">
                <a:lnSpc>
                  <a:spcPts val="2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ja-JP" altLang="en-US" sz="3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6BC2E93D-7D53-4658-81B0-69F4AC8B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製作者：柿崎真沙子</a:t>
            </a:r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718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884DBD-5674-4196-94E6-26B2C3476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①設問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427555-D142-4829-A122-4CFA57DF9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チーム</a:t>
            </a:r>
            <a:r>
              <a:rPr lang="en-US" altLang="ja-JP" dirty="0"/>
              <a:t>A</a:t>
            </a:r>
            <a:r>
              <a:rPr lang="ja-JP" altLang="en-US" dirty="0"/>
              <a:t>とチーム</a:t>
            </a:r>
            <a:r>
              <a:rPr lang="en-US" altLang="ja-JP" dirty="0"/>
              <a:t>B</a:t>
            </a:r>
            <a:r>
              <a:rPr lang="ja-JP" altLang="en-US" dirty="0"/>
              <a:t>の年齢平均値に差がある</a:t>
            </a:r>
            <a:endParaRPr lang="en-US" altLang="ja-JP" dirty="0"/>
          </a:p>
          <a:p>
            <a:r>
              <a:rPr lang="ja-JP" altLang="en-US" dirty="0"/>
              <a:t>これを検証したい</a:t>
            </a:r>
            <a:r>
              <a:rPr lang="ja-JP" altLang="en-US" b="1" dirty="0"/>
              <a:t>仮説</a:t>
            </a:r>
            <a:r>
              <a:rPr lang="en-US" altLang="ja-JP" b="1" dirty="0"/>
              <a:t>H</a:t>
            </a:r>
            <a:r>
              <a:rPr lang="en-US" altLang="ja-JP" b="1" baseline="-25000" dirty="0"/>
              <a:t>1</a:t>
            </a:r>
            <a:r>
              <a:rPr lang="ja-JP" altLang="en-US" dirty="0"/>
              <a:t>とする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DCEC23-E3BA-4A8F-AA2F-3BABC244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7D6655-916F-4EFE-BB75-2F492E7B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644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884DBD-5674-4196-94E6-26B2C3476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②帰無仮説の設定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427555-D142-4829-A122-4CFA57DF9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ja-JP" altLang="en-US" b="1" dirty="0"/>
              <a:t>帰無仮説（</a:t>
            </a:r>
            <a:r>
              <a:rPr lang="en-US" altLang="ja-JP" b="1" dirty="0"/>
              <a:t>H</a:t>
            </a:r>
            <a:r>
              <a:rPr lang="en-US" altLang="ja-JP" b="1" baseline="-25000" dirty="0"/>
              <a:t>0</a:t>
            </a:r>
            <a:r>
              <a:rPr lang="ja-JP" altLang="en-US" b="1" dirty="0"/>
              <a:t>）</a:t>
            </a:r>
            <a:r>
              <a:rPr lang="ja-JP" altLang="en-US" dirty="0"/>
              <a:t>：</a:t>
            </a:r>
            <a:endParaRPr lang="en-US" altLang="ja-JP" dirty="0"/>
          </a:p>
          <a:p>
            <a:pPr lvl="1"/>
            <a:r>
              <a:rPr lang="ja-JP" altLang="en-US" dirty="0"/>
              <a:t>「差が</a:t>
            </a:r>
            <a:r>
              <a:rPr lang="ja-JP" altLang="en-US" b="1" dirty="0"/>
              <a:t>ない</a:t>
            </a:r>
            <a:r>
              <a:rPr lang="ja-JP" altLang="en-US" dirty="0"/>
              <a:t>」「効果が</a:t>
            </a:r>
            <a:r>
              <a:rPr lang="ja-JP" altLang="en-US" b="1" dirty="0"/>
              <a:t>ない</a:t>
            </a:r>
            <a:r>
              <a:rPr lang="ja-JP" altLang="en-US" dirty="0"/>
              <a:t>」といった検討したい仮説（差がある、効果がある）と</a:t>
            </a:r>
            <a:r>
              <a:rPr lang="ja-JP" altLang="en-US" b="1" dirty="0"/>
              <a:t>逆の仮説</a:t>
            </a:r>
            <a:endParaRPr lang="en-US" altLang="ja-JP" b="1" dirty="0"/>
          </a:p>
          <a:p>
            <a:pPr lvl="1"/>
            <a:r>
              <a:rPr lang="ja-JP" altLang="en-US" dirty="0"/>
              <a:t>この仮設を</a:t>
            </a:r>
            <a:r>
              <a:rPr lang="ja-JP" altLang="en-US" b="1" dirty="0"/>
              <a:t>棄却する（＝棄てる）</a:t>
            </a:r>
            <a:r>
              <a:rPr lang="ja-JP" altLang="en-US" dirty="0"/>
              <a:t>ことで、「差がある」「効果がある」ということができる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検討したい仮説</a:t>
            </a:r>
            <a:r>
              <a:rPr lang="ja-JP" altLang="en-US" b="1" dirty="0"/>
              <a:t>（</a:t>
            </a:r>
            <a:r>
              <a:rPr lang="en-US" altLang="ja-JP" b="1" dirty="0"/>
              <a:t>H</a:t>
            </a:r>
            <a:r>
              <a:rPr lang="en-US" altLang="ja-JP" b="1" baseline="-25000" dirty="0"/>
              <a:t>1</a:t>
            </a:r>
            <a:r>
              <a:rPr lang="ja-JP" altLang="en-US" b="1" dirty="0"/>
              <a:t>） </a:t>
            </a:r>
            <a:r>
              <a:rPr lang="ja-JP" altLang="en-US" dirty="0"/>
              <a:t>：</a:t>
            </a:r>
            <a:endParaRPr lang="en-US" altLang="ja-JP" dirty="0"/>
          </a:p>
          <a:p>
            <a:pPr lvl="1"/>
            <a:r>
              <a:rPr lang="ja-JP" altLang="en-US" dirty="0"/>
              <a:t>チーム</a:t>
            </a:r>
            <a:r>
              <a:rPr lang="en-US" altLang="ja-JP" dirty="0"/>
              <a:t>A</a:t>
            </a:r>
            <a:r>
              <a:rPr lang="ja-JP" altLang="en-US" dirty="0"/>
              <a:t>とチーム</a:t>
            </a:r>
            <a:r>
              <a:rPr lang="en-US" altLang="ja-JP" dirty="0"/>
              <a:t>B</a:t>
            </a:r>
            <a:r>
              <a:rPr lang="ja-JP" altLang="en-US" dirty="0"/>
              <a:t>の年齢平均値に差がある（</a:t>
            </a:r>
            <a:r>
              <a:rPr lang="en-US" altLang="ja-JP" dirty="0"/>
              <a:t>H</a:t>
            </a:r>
            <a:r>
              <a:rPr lang="en-US" altLang="ja-JP" baseline="-25000" dirty="0"/>
              <a:t>1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ja-JP" altLang="en-US" dirty="0"/>
              <a:t>帰無仮説</a:t>
            </a:r>
            <a:r>
              <a:rPr lang="ja-JP" altLang="en-US" b="1" dirty="0"/>
              <a:t>（</a:t>
            </a:r>
            <a:r>
              <a:rPr lang="en-US" altLang="ja-JP" b="1" dirty="0"/>
              <a:t>H</a:t>
            </a:r>
            <a:r>
              <a:rPr lang="en-US" altLang="ja-JP" b="1" baseline="-25000" dirty="0"/>
              <a:t>0</a:t>
            </a:r>
            <a:r>
              <a:rPr lang="ja-JP" altLang="en-US" b="1" dirty="0"/>
              <a:t>） </a:t>
            </a:r>
            <a:r>
              <a:rPr lang="ja-JP" altLang="en-US" dirty="0"/>
              <a:t>：</a:t>
            </a:r>
            <a:endParaRPr lang="en-US" altLang="ja-JP" dirty="0"/>
          </a:p>
          <a:p>
            <a:pPr lvl="1"/>
            <a:r>
              <a:rPr lang="ja-JP" altLang="en-US" dirty="0">
                <a:solidFill>
                  <a:srgbClr val="FF3399"/>
                </a:solidFill>
              </a:rPr>
              <a:t>年齢平均値に差がないと仮定</a:t>
            </a:r>
            <a:endParaRPr lang="en-US" altLang="ja-JP" dirty="0">
              <a:solidFill>
                <a:srgbClr val="FF3399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9EBAAB-A2D9-4AFE-8720-D6F86D298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16F23B-A6E9-4F0F-AF83-62A8DC4E8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8425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5251</TotalTime>
  <Words>1600</Words>
  <Application>Microsoft Office PowerPoint</Application>
  <PresentationFormat>画面に合わせる (4:3)</PresentationFormat>
  <Paragraphs>671</Paragraphs>
  <Slides>24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2" baseType="lpstr">
      <vt:lpstr>ＭＳ Ｐゴシック</vt:lpstr>
      <vt:lpstr>Yu Gothic UI Semilight</vt:lpstr>
      <vt:lpstr>メイリオ</vt:lpstr>
      <vt:lpstr>Arial</vt:lpstr>
      <vt:lpstr>Calibri</vt:lpstr>
      <vt:lpstr>Wingdings</vt:lpstr>
      <vt:lpstr>Wingdings 2</vt:lpstr>
      <vt:lpstr>Office ​​テーマ</vt:lpstr>
      <vt:lpstr>基本的な統計 ー簡単な分析統計ー</vt:lpstr>
      <vt:lpstr>基本的な統計</vt:lpstr>
      <vt:lpstr>分析統計</vt:lpstr>
      <vt:lpstr>検定の流れ</vt:lpstr>
      <vt:lpstr>例）2群の平均値の違いを求める</vt:lpstr>
      <vt:lpstr>検定の例（独立2群の差の検定）</vt:lpstr>
      <vt:lpstr>検定の流れ</vt:lpstr>
      <vt:lpstr>①設問</vt:lpstr>
      <vt:lpstr>②帰無仮説の設定</vt:lpstr>
      <vt:lpstr>③統計手法の選択</vt:lpstr>
      <vt:lpstr>どのような統計手法を選択するか</vt:lpstr>
      <vt:lpstr>データの種類と要約値の種類</vt:lpstr>
      <vt:lpstr>データの分布と統計手法</vt:lpstr>
      <vt:lpstr>パラメトリック検定代表 t検定が使える条件</vt:lpstr>
      <vt:lpstr>④統計量を求める</vt:lpstr>
      <vt:lpstr>④統計量を求める</vt:lpstr>
      <vt:lpstr>④統計量を求める</vt:lpstr>
      <vt:lpstr>④統計量を求める</vt:lpstr>
      <vt:lpstr>⑤確率P（ P値、P value ）を求める</vt:lpstr>
      <vt:lpstr>⑤確率Pを求める</vt:lpstr>
      <vt:lpstr>ｔ分布表</vt:lpstr>
      <vt:lpstr>ｔ分布表</vt:lpstr>
      <vt:lpstr>⑤確率Pを求める</vt:lpstr>
      <vt:lpstr>⑥判定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m-kaki</cp:lastModifiedBy>
  <cp:revision>155</cp:revision>
  <dcterms:created xsi:type="dcterms:W3CDTF">2014-01-21T16:20:24Z</dcterms:created>
  <dcterms:modified xsi:type="dcterms:W3CDTF">2018-08-24T05:06:04Z</dcterms:modified>
</cp:coreProperties>
</file>