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2" r:id="rId2"/>
    <p:sldId id="308" r:id="rId3"/>
    <p:sldId id="351" r:id="rId4"/>
    <p:sldId id="356" r:id="rId5"/>
    <p:sldId id="380" r:id="rId6"/>
    <p:sldId id="386" r:id="rId7"/>
    <p:sldId id="397" r:id="rId8"/>
    <p:sldId id="381" r:id="rId9"/>
    <p:sldId id="383" r:id="rId10"/>
    <p:sldId id="394" r:id="rId11"/>
    <p:sldId id="363" r:id="rId12"/>
    <p:sldId id="391" r:id="rId13"/>
    <p:sldId id="364" r:id="rId14"/>
    <p:sldId id="398" r:id="rId15"/>
    <p:sldId id="284" r:id="rId1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mkt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C64"/>
    <a:srgbClr val="4D4D4D"/>
    <a:srgbClr val="027FBE"/>
    <a:srgbClr val="006EBC"/>
    <a:srgbClr val="F68426"/>
    <a:srgbClr val="FF9933"/>
    <a:srgbClr val="238D8D"/>
    <a:srgbClr val="3998C8"/>
    <a:srgbClr val="549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84074" autoAdjust="0"/>
  </p:normalViewPr>
  <p:slideViewPr>
    <p:cSldViewPr>
      <p:cViewPr varScale="1">
        <p:scale>
          <a:sx n="62" d="100"/>
          <a:sy n="62" d="100"/>
        </p:scale>
        <p:origin x="11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MK\Documents\17.&#12473;&#12521;&#12452;&#12489;&#12471;&#12519;&#12540;&#12467;&#12531;&#12486;&#12473;&#12488;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MK\Documents\17.&#12473;&#12521;&#12452;&#12489;&#12471;&#12519;&#12540;&#12467;&#12531;&#12486;&#12473;&#12488;&#12464;&#12521;&#1250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E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Sheet1!$C$4:$H$4</c:f>
              <c:strCache>
                <c:ptCount val="6"/>
                <c:pt idx="0">
                  <c:v>非喫煙者</c:v>
                </c:pt>
                <c:pt idx="1">
                  <c:v>1-4本</c:v>
                </c:pt>
                <c:pt idx="2">
                  <c:v>5-14本</c:v>
                </c:pt>
                <c:pt idx="3">
                  <c:v>15-24本</c:v>
                </c:pt>
                <c:pt idx="4">
                  <c:v>25-34本</c:v>
                </c:pt>
                <c:pt idx="5">
                  <c:v>35本以上</c:v>
                </c:pt>
              </c:strCache>
            </c:strRef>
          </c:cat>
          <c:val>
            <c:numRef>
              <c:f>Sheet1!$C$5:$H$5</c:f>
              <c:numCache>
                <c:formatCode>General</c:formatCode>
                <c:ptCount val="6"/>
                <c:pt idx="0">
                  <c:v>1</c:v>
                </c:pt>
                <c:pt idx="1">
                  <c:v>2.5</c:v>
                </c:pt>
                <c:pt idx="2">
                  <c:v>3.3</c:v>
                </c:pt>
                <c:pt idx="3">
                  <c:v>5.4</c:v>
                </c:pt>
                <c:pt idx="4">
                  <c:v>7.1</c:v>
                </c:pt>
                <c:pt idx="5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3-4328-A262-E9882AB20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51"/>
        <c:axId val="483299944"/>
        <c:axId val="483302296"/>
      </c:barChart>
      <c:catAx>
        <c:axId val="483299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defRPr>
            </a:pPr>
            <a:endParaRPr lang="ja-JP"/>
          </a:p>
        </c:txPr>
        <c:crossAx val="483302296"/>
        <c:crosses val="autoZero"/>
        <c:auto val="1"/>
        <c:lblAlgn val="ctr"/>
        <c:lblOffset val="0"/>
        <c:noMultiLvlLbl val="0"/>
      </c:catAx>
      <c:valAx>
        <c:axId val="483302296"/>
        <c:scaling>
          <c:orientation val="minMax"/>
        </c:scaling>
        <c:delete val="0"/>
        <c:axPos val="l"/>
        <c:numFmt formatCode="#,##0.0_);[Red]\(#,##0.0\)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ja-JP"/>
          </a:p>
        </c:txPr>
        <c:crossAx val="48329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03C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Sheet1!$J$4:$M$4</c:f>
              <c:strCache>
                <c:ptCount val="4"/>
                <c:pt idx="0">
                  <c:v>非喫煙者</c:v>
                </c:pt>
                <c:pt idx="1">
                  <c:v>1-4本</c:v>
                </c:pt>
                <c:pt idx="2">
                  <c:v>5-14本</c:v>
                </c:pt>
                <c:pt idx="3">
                  <c:v>15本以上</c:v>
                </c:pt>
              </c:strCache>
            </c:strRef>
          </c:cat>
          <c:val>
            <c:numRef>
              <c:f>Sheet1!$J$5:$M$5</c:f>
              <c:numCache>
                <c:formatCode>General</c:formatCode>
                <c:ptCount val="4"/>
                <c:pt idx="0">
                  <c:v>1</c:v>
                </c:pt>
                <c:pt idx="1">
                  <c:v>1.9</c:v>
                </c:pt>
                <c:pt idx="2">
                  <c:v>2.5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9C-42D0-BE19-56E5F6AAF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483296024"/>
        <c:axId val="483307392"/>
      </c:barChart>
      <c:catAx>
        <c:axId val="48329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defRPr>
            </a:pPr>
            <a:endParaRPr lang="ja-JP"/>
          </a:p>
        </c:txPr>
        <c:crossAx val="483307392"/>
        <c:crosses val="autoZero"/>
        <c:auto val="1"/>
        <c:lblAlgn val="ctr"/>
        <c:lblOffset val="0"/>
        <c:noMultiLvlLbl val="0"/>
      </c:catAx>
      <c:valAx>
        <c:axId val="483307392"/>
        <c:scaling>
          <c:orientation val="minMax"/>
          <c:max val="9"/>
        </c:scaling>
        <c:delete val="0"/>
        <c:axPos val="l"/>
        <c:numFmt formatCode="#,##0.0_);[Red]\(#,##0.0\)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ja-JP"/>
          </a:p>
        </c:txPr>
        <c:crossAx val="48329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Sheet1!$B$3:$B$4</c:f>
              <c:strCache>
                <c:ptCount val="2"/>
                <c:pt idx="0">
                  <c:v>身体活動不足</c:v>
                </c:pt>
                <c:pt idx="1">
                  <c:v>喫煙</c:v>
                </c:pt>
              </c:strCache>
            </c:strRef>
          </c:cat>
          <c:val>
            <c:numRef>
              <c:f>Sheet1!$C$3:$C$4</c:f>
              <c:numCache>
                <c:formatCode>General</c:formatCode>
                <c:ptCount val="2"/>
                <c:pt idx="0">
                  <c:v>530</c:v>
                </c:pt>
                <c:pt idx="1">
                  <c:v>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FA-4DE5-AC44-DCE167C2A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483304256"/>
        <c:axId val="483298376"/>
      </c:barChart>
      <c:catAx>
        <c:axId val="48330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5400">
            <a:solidFill>
              <a:srgbClr val="4D4D4D"/>
            </a:solidFill>
          </a:ln>
        </c:spPr>
        <c:txPr>
          <a:bodyPr/>
          <a:lstStyle/>
          <a:p>
            <a:pPr algn="ctr">
              <a:defRPr lang="ja-JP" altLang="en-US" sz="2400" b="0" i="0" u="none" strike="noStrike" kern="1200" baseline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pPr>
            <a:endParaRPr lang="ja-JP"/>
          </a:p>
        </c:txPr>
        <c:crossAx val="483298376"/>
        <c:crosses val="autoZero"/>
        <c:auto val="1"/>
        <c:lblAlgn val="ctr"/>
        <c:lblOffset val="0"/>
        <c:noMultiLvlLbl val="0"/>
      </c:catAx>
      <c:valAx>
        <c:axId val="483298376"/>
        <c:scaling>
          <c:orientation val="minMax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8330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E0E0-48B3-4564-945C-B7D4E681417D}" type="datetimeFigureOut">
              <a:rPr kumimoji="1" lang="ja-JP" altLang="en-US" smtClean="0"/>
              <a:t>2018/1/21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62041-74A8-4E02-8D21-8390D1DBF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76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62041-74A8-4E02-8D21-8390D1DBF9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83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62041-74A8-4E02-8D21-8390D1DBF9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14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62041-74A8-4E02-8D21-8390D1DBF92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59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017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E44A7-7BF8-48B7-8D48-2A2681F039A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92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62041-74A8-4E02-8D21-8390D1DBF92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1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E44A7-7BF8-48B7-8D48-2A2681F039A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52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62041-74A8-4E02-8D21-8390D1DBF92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23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E44A7-7BF8-48B7-8D48-2A2681F039A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62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355021" y="764704"/>
            <a:ext cx="6440760" cy="648072"/>
          </a:xfrm>
          <a:prstGeom prst="rect">
            <a:avLst/>
          </a:prstGeom>
        </p:spPr>
        <p:txBody>
          <a:bodyPr lIns="108000">
            <a:normAutofit/>
          </a:bodyPr>
          <a:lstStyle>
            <a:lvl1pPr algn="l">
              <a:defRPr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035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355021" y="764704"/>
            <a:ext cx="6440760" cy="648072"/>
          </a:xfrm>
          <a:prstGeom prst="rect">
            <a:avLst/>
          </a:prstGeom>
        </p:spPr>
        <p:txBody>
          <a:bodyPr lIns="108000">
            <a:normAutofit/>
          </a:bodyPr>
          <a:lstStyle>
            <a:lvl1pPr algn="l">
              <a:defRPr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908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983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355021" y="764704"/>
            <a:ext cx="6440760" cy="648072"/>
          </a:xfrm>
          <a:prstGeom prst="rect">
            <a:avLst/>
          </a:prstGeom>
        </p:spPr>
        <p:txBody>
          <a:bodyPr lIns="108000">
            <a:normAutofit/>
          </a:bodyPr>
          <a:lstStyle>
            <a:lvl1pPr algn="l">
              <a:defRPr sz="3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194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012" y="44624"/>
            <a:ext cx="7704856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chemeClr val="tx1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822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6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50000"/>
            <a:lum/>
          </a:blip>
          <a:srcRect/>
          <a:tile tx="0" ty="0" sx="70000" sy="7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pic>
        <p:nvPicPr>
          <p:cNvPr id="7" name="図 6" descr="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67544" y="0"/>
            <a:ext cx="2473892" cy="714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627784" y="6381328"/>
            <a:ext cx="3888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Japan Epidemiological Association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41" y="275906"/>
            <a:ext cx="965260" cy="3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(http:/www.mhlw.go.jp/stf/houdou/2r9852000002xple.html)" TargetMode="Externa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jaee.umin.jp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69238" y="2060848"/>
            <a:ext cx="880791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「疫学」は世の中でどのように活用されているのか？</a:t>
            </a:r>
            <a:r>
              <a:rPr lang="en-US" altLang="ja-JP" sz="32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32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2800" b="1" dirty="0" smtClean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ja-JP" altLang="en-US" sz="2400" b="1" dirty="0">
                <a:solidFill>
                  <a:srgbClr val="027FBE"/>
                </a:solidFill>
              </a:rPr>
              <a:t>たばこや身体活動の政策に活用された疫学研究を例に</a:t>
            </a:r>
            <a:r>
              <a:rPr lang="ja-JP" altLang="en-US" sz="2400" b="1" dirty="0" smtClean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2400" b="1" dirty="0">
              <a:solidFill>
                <a:srgbClr val="027FB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908470" y="5157192"/>
            <a:ext cx="7344816" cy="437133"/>
          </a:xfrm>
        </p:spPr>
        <p:txBody>
          <a:bodyPr/>
          <a:lstStyle/>
          <a:p>
            <a:pPr algn="ctr"/>
            <a:r>
              <a:rPr lang="ja-JP" altLang="en-US" sz="2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37741" y="1268760"/>
            <a:ext cx="4886274" cy="369332"/>
          </a:xfrm>
          <a:prstGeom prst="rect">
            <a:avLst/>
          </a:prstGeom>
          <a:noFill/>
          <a:ln w="25400" cmpd="dbl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+mn-ea"/>
              </a:rPr>
              <a:t>2017</a:t>
            </a:r>
            <a:r>
              <a:rPr lang="ja-JP" altLang="ja-JP" b="1" dirty="0">
                <a:latin typeface="+mn-ea"/>
              </a:rPr>
              <a:t>年度日本疫学会スライドコンテスト受賞作品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64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xmlns="" id="{C5175EEE-BB49-4E21-BE43-8F0359E40CE8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活動的って、</a:t>
            </a:r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どの</a:t>
            </a:r>
            <a:r>
              <a:rPr lang="ja-JP" altLang="en-US" sz="2800" b="1" dirty="0" smtClean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くらいなの？</a:t>
            </a:r>
            <a:endParaRPr lang="ja-JP" altLang="en-US" sz="2800" b="1" dirty="0">
              <a:solidFill>
                <a:srgbClr val="027FB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9D2CEDCA-F79D-43CE-83F5-48AF043C5626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22836"/>
              </p:ext>
            </p:extLst>
          </p:nvPr>
        </p:nvGraphicFramePr>
        <p:xfrm>
          <a:off x="504881" y="1884715"/>
          <a:ext cx="8188031" cy="345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0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4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3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48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971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25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年齢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身体活動</a:t>
                      </a:r>
                      <a:endParaRPr kumimoji="1" lang="en-US" altLang="ja-JP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1" lang="en-US" altLang="ja-JP" sz="1400" b="1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400" b="1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生活活動・運動</a:t>
                      </a:r>
                      <a:r>
                        <a:rPr kumimoji="1" lang="en-US" altLang="ja-JP" sz="1400" b="1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sz="1400" b="1" kern="1200" dirty="0">
                        <a:solidFill>
                          <a:schemeClr val="lt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運動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体力</a:t>
                      </a:r>
                      <a:endParaRPr kumimoji="1" lang="en-US" altLang="ja-JP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en-US" altLang="ja-JP" sz="1400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400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うち全身持久力</a:t>
                      </a:r>
                      <a:r>
                        <a:rPr kumimoji="1" lang="en-US" altLang="ja-JP" sz="1400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sz="1400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8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65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強度を問わず、</a:t>
                      </a:r>
                      <a:endParaRPr kumimoji="1" lang="en-US" altLang="ja-JP" sz="1600" b="1" dirty="0">
                        <a:solidFill>
                          <a:srgbClr val="E03C64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身体活動を毎日</a:t>
                      </a:r>
                      <a:r>
                        <a:rPr kumimoji="1" lang="en-US" altLang="ja-JP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r>
                        <a:rPr kumimoji="1" lang="ja-JP" altLang="en-US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分</a:t>
                      </a:r>
                      <a:endParaRPr kumimoji="1" lang="en-US" altLang="ja-JP" sz="1600" b="1" dirty="0">
                        <a:solidFill>
                          <a:srgbClr val="E03C64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今より少しでも増やす。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例えば</a:t>
                      </a:r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分多く歩く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―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運動習慣をもつようにする</a:t>
                      </a:r>
                      <a:endParaRPr kumimoji="1" lang="en-US" altLang="ja-JP" sz="15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(30</a:t>
                      </a: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分以上・週</a:t>
                      </a:r>
                      <a:r>
                        <a:rPr kumimoji="1" lang="en-US" altLang="ja-JP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日以上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―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08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18~64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歩行以上の強度の</a:t>
                      </a:r>
                      <a:endParaRPr kumimoji="1" lang="en-US" altLang="ja-JP" sz="1600" b="1" dirty="0">
                        <a:solidFill>
                          <a:srgbClr val="E03C64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r>
                        <a:rPr kumimoji="1" lang="ja-JP" altLang="en-US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身体活動を毎日</a:t>
                      </a:r>
                      <a:r>
                        <a:rPr kumimoji="1" lang="en-US" altLang="ja-JP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r>
                        <a:rPr kumimoji="1" lang="ja-JP" altLang="en-US" sz="1600" b="1" dirty="0">
                          <a:solidFill>
                            <a:srgbClr val="E03C64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息が弾み汗をかく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程度の運動を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毎週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分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性・年代別に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示した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強度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での運動を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約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分間継続可能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8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歳未満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―</a:t>
                      </a:r>
                      <a:endParaRPr kumimoji="1" lang="ja-JP" altLang="en-US" sz="2400" b="0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―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―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819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※</a:t>
                      </a:r>
                      <a:r>
                        <a:rPr kumimoji="1" lang="ja-JP" altLang="en-US" sz="1600" dirty="0">
                          <a:latin typeface="Segoe UI" panose="020B0502040204020203" pitchFamily="34" charset="0"/>
                          <a:ea typeface="Meiryo UI" panose="020B0604030504040204" pitchFamily="50" charset="-128"/>
                          <a:cs typeface="Segoe UI" panose="020B0502040204020203" pitchFamily="34" charset="0"/>
                        </a:rPr>
                        <a:t>健診結果が基準範囲内の方の場合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Segoe UI" panose="020B0502040204020203" pitchFamily="34" charset="0"/>
                        <a:ea typeface="Meiryo UI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29555" y="1402502"/>
            <a:ext cx="8136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健康づくりのための身体活動基準</a:t>
            </a:r>
            <a:r>
              <a:rPr lang="en-US" altLang="ja-JP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endParaRPr lang="ja-JP" altLang="en-US" sz="2400" b="1" dirty="0">
              <a:solidFill>
                <a:srgbClr val="E03C64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30814" y="6186611"/>
            <a:ext cx="4273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ja-JP" sz="12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厚生労働省　健康づくりのための身体活動基準</a:t>
            </a:r>
            <a:r>
              <a:rPr lang="en-US" altLang="ja-JP" sz="12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12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より作成</a:t>
            </a:r>
            <a:r>
              <a:rPr lang="en-US" altLang="ja-JP" sz="12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126E7D36-ED9C-40D2-8797-3285F04FA486}"/>
              </a:ext>
            </a:extLst>
          </p:cNvPr>
          <p:cNvSpPr/>
          <p:nvPr/>
        </p:nvSpPr>
        <p:spPr>
          <a:xfrm>
            <a:off x="467544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67544" y="5290844"/>
            <a:ext cx="5789478" cy="914299"/>
            <a:chOff x="43217" y="2983728"/>
            <a:chExt cx="5789478" cy="914299"/>
          </a:xfrm>
        </p:grpSpPr>
        <p:pic>
          <p:nvPicPr>
            <p:cNvPr id="11" name="Picture 8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217" y="2983728"/>
              <a:ext cx="429361" cy="657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348339" y="2998027"/>
              <a:ext cx="5484356" cy="900000"/>
              <a:chOff x="4174683" y="5508053"/>
              <a:chExt cx="5484356" cy="900000"/>
            </a:xfrm>
          </p:grpSpPr>
          <p:sp>
            <p:nvSpPr>
              <p:cNvPr id="16" name="二等辺三角形 15"/>
              <p:cNvSpPr/>
              <p:nvPr/>
            </p:nvSpPr>
            <p:spPr>
              <a:xfrm rot="16672469">
                <a:off x="4230510" y="5872514"/>
                <a:ext cx="256108" cy="367761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4475046" y="5508053"/>
                <a:ext cx="5183993" cy="900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r>
                  <a:rPr lang="ja-JP" altLang="en-US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r>
                  <a:rPr lang="ja-JP" altLang="en-US" sz="24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日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60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分、高齢者は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日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40</a:t>
                </a:r>
                <a:r>
                  <a:rPr lang="ja-JP" altLang="en-US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分、</a:t>
                </a:r>
                <a:endParaRPr lang="en-US" altLang="ja-JP" sz="24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2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活動的に過ごすことが推奨されています</a:t>
                </a:r>
                <a:endParaRPr lang="ja-JP" altLang="en-US" sz="2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95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126E7D36-ED9C-40D2-8797-3285F04FA486}"/>
              </a:ext>
            </a:extLst>
          </p:cNvPr>
          <p:cNvSpPr/>
          <p:nvPr/>
        </p:nvSpPr>
        <p:spPr>
          <a:xfrm>
            <a:off x="467544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352" y="1367595"/>
            <a:ext cx="2772000" cy="265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8753" y="2949962"/>
            <a:ext cx="6255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健康づくりのための身体活動指針</a:t>
            </a:r>
          </a:p>
          <a:p>
            <a:pPr algn="r"/>
            <a:r>
              <a:rPr lang="ja-JP" altLang="en-US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＜アクティブガイド＞ </a:t>
            </a:r>
            <a:r>
              <a:rPr lang="en-US" altLang="ja-JP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endParaRPr lang="ja-JP" altLang="en-US" sz="2400" b="1" dirty="0">
              <a:solidFill>
                <a:srgbClr val="E03C64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88496" y="4229193"/>
            <a:ext cx="87480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（その根拠として・・・）</a:t>
            </a:r>
            <a:endParaRPr lang="en-US" altLang="ja-JP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＋</a:t>
            </a:r>
            <a:r>
              <a:rPr lang="en-US" altLang="ja-JP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分の身体活動の増加で、糖尿病、心臓病、脳卒中、</a:t>
            </a:r>
            <a:endParaRPr lang="en-US" altLang="ja-JP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がん、ロコモ、うつ、認知症などになる</a:t>
            </a:r>
            <a:r>
              <a:rPr lang="ja-JP" altLang="en-US" sz="28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リスクを</a:t>
            </a:r>
            <a:r>
              <a:rPr lang="en-US" altLang="ja-JP" sz="28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3.2%</a:t>
            </a:r>
            <a:r>
              <a:rPr lang="ja-JP" altLang="en-US" sz="28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下げる</a:t>
            </a:r>
            <a:endParaRPr lang="en-US" altLang="ja-JP" sz="2800" b="1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ことができます。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1545698"/>
            <a:ext cx="6444208" cy="1301864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ja-JP" altLang="en-US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  で</a:t>
            </a:r>
            <a:r>
              <a:rPr lang="ja-JP" altLang="en-US" sz="3200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健康寿命</a:t>
            </a:r>
            <a:r>
              <a:rPr lang="ja-JP" altLang="en-US" sz="3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をのばしましょう</a:t>
            </a: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ja-JP" altLang="en-US" sz="2400" b="1" dirty="0">
              <a:solidFill>
                <a:srgbClr val="E03C64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="" xmlns:a16="http://schemas.microsoft.com/office/drawing/2014/main" id="{D6CB19A4-6460-4A71-A00A-4566BD43437F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669060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5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毎日</a:t>
            </a:r>
            <a:r>
              <a:rPr lang="en-US" altLang="ja-JP" sz="25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25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 </a:t>
            </a:r>
            <a:r>
              <a:rPr lang="en-US" altLang="ja-JP" sz="24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高齢者は</a:t>
            </a:r>
            <a:r>
              <a:rPr lang="en-US" altLang="ja-JP" sz="24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24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r>
              <a:rPr lang="en-US" altLang="ja-JP" sz="24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ja-JP" altLang="en-US" sz="2500" b="1" spc="-100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は難しいので、まずは・・・・・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89570" y="1515606"/>
            <a:ext cx="1343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5400" dirty="0">
                <a:solidFill>
                  <a:srgbClr val="E03C64"/>
                </a:solidFill>
                <a:latin typeface="Berlin Sans FB Demi" panose="020E0802020502020306" pitchFamily="34" charset="0"/>
                <a:ea typeface="Meiryo UI" pitchFamily="50" charset="-128"/>
                <a:cs typeface="Meiryo UI" pitchFamily="50" charset="-128"/>
              </a:rPr>
              <a:t>+ 10</a:t>
            </a:r>
            <a:endParaRPr lang="ja-JP" altLang="en-US" sz="5400" dirty="0"/>
          </a:p>
        </p:txBody>
      </p:sp>
      <p:sp>
        <p:nvSpPr>
          <p:cNvPr id="5" name="正方形/長方形 4"/>
          <p:cNvSpPr/>
          <p:nvPr/>
        </p:nvSpPr>
        <p:spPr>
          <a:xfrm>
            <a:off x="301230" y="2290166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E03C64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プラス・テン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3217" y="2983728"/>
            <a:ext cx="1873540" cy="949328"/>
            <a:chOff x="43217" y="2983728"/>
            <a:chExt cx="1873540" cy="949328"/>
          </a:xfrm>
        </p:grpSpPr>
        <p:pic>
          <p:nvPicPr>
            <p:cNvPr id="22" name="Picture 8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3217" y="2983728"/>
              <a:ext cx="429361" cy="657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3" name="グループ化 22"/>
            <p:cNvGrpSpPr/>
            <p:nvPr/>
          </p:nvGrpSpPr>
          <p:grpSpPr>
            <a:xfrm>
              <a:off x="354967" y="2998027"/>
              <a:ext cx="1561790" cy="935029"/>
              <a:chOff x="4181311" y="5508053"/>
              <a:chExt cx="1561790" cy="935029"/>
            </a:xfrm>
          </p:grpSpPr>
          <p:sp>
            <p:nvSpPr>
              <p:cNvPr id="25" name="二等辺三角形 24"/>
              <p:cNvSpPr/>
              <p:nvPr/>
            </p:nvSpPr>
            <p:spPr>
              <a:xfrm rot="17455020">
                <a:off x="4237138" y="5915123"/>
                <a:ext cx="256108" cy="367761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4352070" y="5508053"/>
                <a:ext cx="1391031" cy="9350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r>
                  <a:rPr lang="ja-JP" altLang="en-US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まずは</a:t>
                </a:r>
                <a:endParaRPr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en-US" altLang="ja-JP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10</a:t>
                </a:r>
                <a:r>
                  <a:rPr lang="ja-JP" altLang="en-US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分多く</a:t>
                </a:r>
                <a:endParaRPr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動くことから！</a:t>
                </a:r>
                <a:endParaRPr kumimoji="1"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255A5CD6-59C2-4CBE-B935-5A8F0A781AE2}"/>
              </a:ext>
            </a:extLst>
          </p:cNvPr>
          <p:cNvSpPr txBox="1"/>
          <p:nvPr/>
        </p:nvSpPr>
        <p:spPr>
          <a:xfrm>
            <a:off x="2699792" y="5916769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 smtClean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厚生労働省　運動</a:t>
            </a:r>
            <a:r>
              <a:rPr lang="ja-JP" altLang="en-US" sz="12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基準・運動指針の改定に関する検討会報告書より</a:t>
            </a:r>
            <a:r>
              <a:rPr lang="en-US" altLang="ja-JP" sz="1200" dirty="0">
                <a:solidFill>
                  <a:srgbClr val="4D4D4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1200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7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テキスト ボックス 189"/>
          <p:cNvSpPr txBox="1"/>
          <p:nvPr/>
        </p:nvSpPr>
        <p:spPr>
          <a:xfrm>
            <a:off x="2259525" y="4277730"/>
            <a:ext cx="4624984" cy="3693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多くの疫学研究の成果を</a:t>
            </a:r>
            <a:r>
              <a:rPr lang="ja-JP" altLang="en-US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して基準を算出。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5" name="タイトル 1">
            <a:extLst>
              <a:ext uri="{FF2B5EF4-FFF2-40B4-BE49-F238E27FC236}">
                <a16:creationId xmlns="" xmlns:a16="http://schemas.microsoft.com/office/drawing/2014/main" id="{6181BB61-BDF3-47DC-B964-DD6944E7627A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「リスクを</a:t>
            </a:r>
            <a:r>
              <a:rPr lang="en-US" altLang="ja-JP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3.2</a:t>
            </a:r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％低下させる」という根拠も疫学研究から</a:t>
            </a:r>
          </a:p>
        </p:txBody>
      </p:sp>
      <p:sp>
        <p:nvSpPr>
          <p:cNvPr id="85" name="右中かっこ 84"/>
          <p:cNvSpPr/>
          <p:nvPr/>
        </p:nvSpPr>
        <p:spPr>
          <a:xfrm rot="5400000">
            <a:off x="4390331" y="-251136"/>
            <a:ext cx="363339" cy="8540450"/>
          </a:xfrm>
          <a:prstGeom prst="rightBrace">
            <a:avLst>
              <a:gd name="adj1" fmla="val 445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33125" y="1516436"/>
            <a:ext cx="8877750" cy="369332"/>
          </a:xfrm>
          <a:prstGeom prst="rect">
            <a:avLst/>
          </a:prstGeom>
          <a:noFill/>
        </p:spPr>
        <p:txBody>
          <a:bodyPr vert="horz" wrap="none" rtlCol="0" anchor="ctr" anchorCtr="0">
            <a:sp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身体活動量と死亡、生活習慣病発症、がん発症、ロコモ・認知症発症の関連を検討した研究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89" name="グループ化 188"/>
          <p:cNvGrpSpPr/>
          <p:nvPr/>
        </p:nvGrpSpPr>
        <p:grpSpPr>
          <a:xfrm>
            <a:off x="244195" y="1979475"/>
            <a:ext cx="8655611" cy="1925658"/>
            <a:chOff x="61805" y="1609468"/>
            <a:chExt cx="8655611" cy="1925658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6227595" y="2476568"/>
              <a:ext cx="849913" cy="4001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・・・・・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72" name="グループ化 171"/>
            <p:cNvGrpSpPr/>
            <p:nvPr/>
          </p:nvGrpSpPr>
          <p:grpSpPr>
            <a:xfrm>
              <a:off x="2066491" y="1622242"/>
              <a:ext cx="1367518" cy="1912884"/>
              <a:chOff x="1954947" y="1622242"/>
              <a:chExt cx="1367518" cy="1912884"/>
            </a:xfrm>
          </p:grpSpPr>
          <p:sp>
            <p:nvSpPr>
              <p:cNvPr id="74" name="テキスト ボックス 73"/>
              <p:cNvSpPr txBox="1"/>
              <p:nvPr/>
            </p:nvSpPr>
            <p:spPr>
              <a:xfrm>
                <a:off x="2315540" y="1622242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研究Ｂ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122" name="グループ化 121"/>
              <p:cNvGrpSpPr/>
              <p:nvPr/>
            </p:nvGrpSpPr>
            <p:grpSpPr>
              <a:xfrm>
                <a:off x="2016212" y="2045671"/>
                <a:ext cx="1244987" cy="900000"/>
                <a:chOff x="400613" y="2045671"/>
                <a:chExt cx="1244987" cy="900000"/>
              </a:xfrm>
            </p:grpSpPr>
            <p:sp>
              <p:nvSpPr>
                <p:cNvPr id="123" name="正方形/長方形 122"/>
                <p:cNvSpPr/>
                <p:nvPr/>
              </p:nvSpPr>
              <p:spPr>
                <a:xfrm>
                  <a:off x="743601" y="2261671"/>
                  <a:ext cx="216024" cy="684000"/>
                </a:xfrm>
                <a:prstGeom prst="rect">
                  <a:avLst/>
                </a:prstGeom>
                <a:solidFill>
                  <a:srgbClr val="ED8BA2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 contourW="12700">
                  <a:bevelT w="0" h="0"/>
                  <a:extrusionClr>
                    <a:srgbClr val="ED8BA2"/>
                  </a:extrusionClr>
                  <a:contourClr>
                    <a:srgbClr val="ED8BA2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正方形/長方形 123"/>
                <p:cNvSpPr/>
                <p:nvPr/>
              </p:nvSpPr>
              <p:spPr>
                <a:xfrm>
                  <a:off x="1086588" y="2261671"/>
                  <a:ext cx="216024" cy="684000"/>
                </a:xfrm>
                <a:prstGeom prst="rect">
                  <a:avLst/>
                </a:prstGeom>
                <a:solidFill>
                  <a:srgbClr val="E56180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 contourW="12700">
                  <a:bevelT w="0" h="0"/>
                  <a:extrusionClr>
                    <a:srgbClr val="E8728E"/>
                  </a:extrusionClr>
                  <a:contourClr>
                    <a:srgbClr val="E8728E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25" name="正方形/長方形 124"/>
                <p:cNvSpPr/>
                <p:nvPr/>
              </p:nvSpPr>
              <p:spPr>
                <a:xfrm>
                  <a:off x="400613" y="2045671"/>
                  <a:ext cx="216024" cy="900000"/>
                </a:xfrm>
                <a:prstGeom prst="rect">
                  <a:avLst/>
                </a:prstGeom>
                <a:solidFill>
                  <a:srgbClr val="F2ACBD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 contourW="12700">
                  <a:bevelT w="0" h="0"/>
                  <a:extrusionClr>
                    <a:srgbClr val="F2ACBD"/>
                  </a:extrusionClr>
                  <a:contourClr>
                    <a:srgbClr val="F2ACBD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正方形/長方形 125"/>
                <p:cNvSpPr/>
                <p:nvPr/>
              </p:nvSpPr>
              <p:spPr>
                <a:xfrm>
                  <a:off x="1429576" y="2225671"/>
                  <a:ext cx="216024" cy="720000"/>
                </a:xfrm>
                <a:prstGeom prst="rect">
                  <a:avLst/>
                </a:prstGeom>
                <a:solidFill>
                  <a:srgbClr val="E03C64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>
                  <a:bevelT w="0" h="0"/>
                  <a:extrusionClr>
                    <a:srgbClr val="E03C64"/>
                  </a:extrusionClr>
                  <a:contourClr>
                    <a:srgbClr val="E03C64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27" name="テキスト ボックス 126"/>
              <p:cNvSpPr txBox="1"/>
              <p:nvPr/>
            </p:nvSpPr>
            <p:spPr>
              <a:xfrm>
                <a:off x="1954947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少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2983911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多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129" name="直線矢印コネクタ 128"/>
              <p:cNvCxnSpPr>
                <a:stCxn id="127" idx="3"/>
                <a:endCxn id="128" idx="1"/>
              </p:cNvCxnSpPr>
              <p:nvPr/>
            </p:nvCxnSpPr>
            <p:spPr>
              <a:xfrm>
                <a:off x="2293501" y="3205618"/>
                <a:ext cx="69041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テキスト ボックス 129"/>
              <p:cNvSpPr txBox="1"/>
              <p:nvPr/>
            </p:nvSpPr>
            <p:spPr>
              <a:xfrm>
                <a:off x="2161652" y="325812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身体活動量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74" name="グループ化 173"/>
            <p:cNvGrpSpPr/>
            <p:nvPr/>
          </p:nvGrpSpPr>
          <p:grpSpPr>
            <a:xfrm>
              <a:off x="3706398" y="1622242"/>
              <a:ext cx="1022312" cy="1912884"/>
              <a:chOff x="3570546" y="1622242"/>
              <a:chExt cx="1022312" cy="1912884"/>
            </a:xfrm>
          </p:grpSpPr>
          <p:sp>
            <p:nvSpPr>
              <p:cNvPr id="134" name="テキスト ボックス 133"/>
              <p:cNvSpPr txBox="1"/>
              <p:nvPr/>
            </p:nvSpPr>
            <p:spPr>
              <a:xfrm>
                <a:off x="3782581" y="1622242"/>
                <a:ext cx="598242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研究</a:t>
                </a:r>
                <a:r>
                  <a: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C</a:t>
                </a:r>
              </a:p>
            </p:txBody>
          </p:sp>
          <p:sp>
            <p:nvSpPr>
              <p:cNvPr id="140" name="正方形/長方形 139"/>
              <p:cNvSpPr/>
              <p:nvPr/>
            </p:nvSpPr>
            <p:spPr>
              <a:xfrm>
                <a:off x="3973690" y="2100878"/>
                <a:ext cx="216024" cy="900000"/>
              </a:xfrm>
              <a:prstGeom prst="rect">
                <a:avLst/>
              </a:prstGeom>
              <a:solidFill>
                <a:srgbClr val="ED8BA2"/>
              </a:solidFill>
              <a:ln>
                <a:noFill/>
              </a:ln>
              <a:scene3d>
                <a:camera prst="obliqueTopRight"/>
                <a:lightRig rig="balanced" dir="t"/>
              </a:scene3d>
              <a:sp3d extrusionH="381000" contourW="12700">
                <a:bevelT w="0" h="0"/>
                <a:extrusionClr>
                  <a:srgbClr val="ED8BA2"/>
                </a:extrusionClr>
                <a:contourClr>
                  <a:srgbClr val="ED8BA2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正方形/長方形 141"/>
              <p:cNvSpPr/>
              <p:nvPr/>
            </p:nvSpPr>
            <p:spPr>
              <a:xfrm>
                <a:off x="3630702" y="2100878"/>
                <a:ext cx="216024" cy="900000"/>
              </a:xfrm>
              <a:prstGeom prst="rect">
                <a:avLst/>
              </a:prstGeom>
              <a:solidFill>
                <a:srgbClr val="F2ACBD"/>
              </a:solidFill>
              <a:ln>
                <a:noFill/>
              </a:ln>
              <a:scene3d>
                <a:camera prst="obliqueTopRight"/>
                <a:lightRig rig="balanced" dir="t"/>
              </a:scene3d>
              <a:sp3d extrusionH="381000" contourW="12700">
                <a:bevelT w="0" h="0"/>
                <a:extrusionClr>
                  <a:srgbClr val="F2ACBD"/>
                </a:extrusionClr>
                <a:contourClr>
                  <a:srgbClr val="F2ACBD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4316678" y="2496878"/>
                <a:ext cx="216024" cy="504000"/>
              </a:xfrm>
              <a:prstGeom prst="rect">
                <a:avLst/>
              </a:prstGeom>
              <a:solidFill>
                <a:srgbClr val="E03C64"/>
              </a:solidFill>
              <a:ln>
                <a:noFill/>
              </a:ln>
              <a:scene3d>
                <a:camera prst="obliqueTopRight"/>
                <a:lightRig rig="balanced" dir="t"/>
              </a:scene3d>
              <a:sp3d extrusionH="381000">
                <a:bevelT w="0" h="0"/>
                <a:extrusionClr>
                  <a:srgbClr val="E03C64"/>
                </a:extrusionClr>
                <a:contourClr>
                  <a:srgbClr val="E03C64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6" name="テキスト ボックス 135"/>
              <p:cNvSpPr txBox="1"/>
              <p:nvPr/>
            </p:nvSpPr>
            <p:spPr>
              <a:xfrm>
                <a:off x="3570546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少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7" name="テキスト ボックス 136"/>
              <p:cNvSpPr txBox="1"/>
              <p:nvPr/>
            </p:nvSpPr>
            <p:spPr>
              <a:xfrm>
                <a:off x="4254304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多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138" name="直線矢印コネクタ 137"/>
              <p:cNvCxnSpPr>
                <a:stCxn id="136" idx="3"/>
                <a:endCxn id="137" idx="1"/>
              </p:cNvCxnSpPr>
              <p:nvPr/>
            </p:nvCxnSpPr>
            <p:spPr>
              <a:xfrm>
                <a:off x="3909100" y="3205618"/>
                <a:ext cx="34520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テキスト ボックス 138"/>
              <p:cNvSpPr txBox="1"/>
              <p:nvPr/>
            </p:nvSpPr>
            <p:spPr>
              <a:xfrm>
                <a:off x="3604649" y="325812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身体活動量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71" name="グループ化 170"/>
            <p:cNvGrpSpPr/>
            <p:nvPr/>
          </p:nvGrpSpPr>
          <p:grpSpPr>
            <a:xfrm>
              <a:off x="5001099" y="1622242"/>
              <a:ext cx="954107" cy="1912884"/>
              <a:chOff x="4840939" y="1622242"/>
              <a:chExt cx="954107" cy="1912884"/>
            </a:xfrm>
          </p:grpSpPr>
          <p:sp>
            <p:nvSpPr>
              <p:cNvPr id="152" name="テキスト ボックス 151"/>
              <p:cNvSpPr txBox="1"/>
              <p:nvPr/>
            </p:nvSpPr>
            <p:spPr>
              <a:xfrm>
                <a:off x="5010857" y="1622242"/>
                <a:ext cx="614271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研究</a:t>
                </a:r>
                <a:r>
                  <a: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D</a:t>
                </a: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5382583" y="2316878"/>
                <a:ext cx="216024" cy="684000"/>
              </a:xfrm>
              <a:prstGeom prst="rect">
                <a:avLst/>
              </a:prstGeom>
              <a:solidFill>
                <a:srgbClr val="E03C64"/>
              </a:solidFill>
              <a:ln>
                <a:noFill/>
              </a:ln>
              <a:scene3d>
                <a:camera prst="obliqueTopRight"/>
                <a:lightRig rig="balanced" dir="t"/>
              </a:scene3d>
              <a:sp3d extrusionH="381000">
                <a:bevelT w="0" h="0"/>
                <a:extrusionClr>
                  <a:srgbClr val="E03C64"/>
                </a:extrusionClr>
                <a:contourClr>
                  <a:srgbClr val="E03C64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5039595" y="2100878"/>
                <a:ext cx="216024" cy="900000"/>
              </a:xfrm>
              <a:prstGeom prst="rect">
                <a:avLst/>
              </a:prstGeom>
              <a:solidFill>
                <a:srgbClr val="F2ACBD"/>
              </a:solidFill>
              <a:ln>
                <a:noFill/>
              </a:ln>
              <a:scene3d>
                <a:camera prst="obliqueTopRight"/>
                <a:lightRig rig="balanced" dir="t"/>
              </a:scene3d>
              <a:sp3d extrusionH="381000" contourW="12700">
                <a:bevelT w="0" h="0"/>
                <a:extrusionClr>
                  <a:srgbClr val="F2ACBD"/>
                </a:extrusionClr>
                <a:contourClr>
                  <a:srgbClr val="F2ACBD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テキスト ボックス 155"/>
              <p:cNvSpPr txBox="1"/>
              <p:nvPr/>
            </p:nvSpPr>
            <p:spPr>
              <a:xfrm>
                <a:off x="4979439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少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7" name="テキスト ボックス 156"/>
              <p:cNvSpPr txBox="1"/>
              <p:nvPr/>
            </p:nvSpPr>
            <p:spPr>
              <a:xfrm>
                <a:off x="5321318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多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59" name="テキスト ボックス 158"/>
              <p:cNvSpPr txBox="1"/>
              <p:nvPr/>
            </p:nvSpPr>
            <p:spPr>
              <a:xfrm>
                <a:off x="4840939" y="325812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身体活動量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75" name="グループ化 174"/>
            <p:cNvGrpSpPr/>
            <p:nvPr/>
          </p:nvGrpSpPr>
          <p:grpSpPr>
            <a:xfrm>
              <a:off x="7349898" y="1609468"/>
              <a:ext cx="1367518" cy="1925658"/>
              <a:chOff x="339348" y="1609468"/>
              <a:chExt cx="1367518" cy="1925658"/>
            </a:xfrm>
          </p:grpSpPr>
          <p:grpSp>
            <p:nvGrpSpPr>
              <p:cNvPr id="176" name="グループ化 175"/>
              <p:cNvGrpSpPr/>
              <p:nvPr/>
            </p:nvGrpSpPr>
            <p:grpSpPr>
              <a:xfrm>
                <a:off x="400613" y="2100878"/>
                <a:ext cx="1244987" cy="900000"/>
                <a:chOff x="400613" y="2100878"/>
                <a:chExt cx="1244987" cy="900000"/>
              </a:xfrm>
            </p:grpSpPr>
            <p:sp>
              <p:nvSpPr>
                <p:cNvPr id="182" name="正方形/長方形 181"/>
                <p:cNvSpPr/>
                <p:nvPr/>
              </p:nvSpPr>
              <p:spPr>
                <a:xfrm>
                  <a:off x="743601" y="2456508"/>
                  <a:ext cx="216024" cy="540000"/>
                </a:xfrm>
                <a:prstGeom prst="rect">
                  <a:avLst/>
                </a:prstGeom>
                <a:solidFill>
                  <a:srgbClr val="ED8BA2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 contourW="12700">
                  <a:bevelT w="0" h="0"/>
                  <a:extrusionClr>
                    <a:srgbClr val="ED8BA2"/>
                  </a:extrusionClr>
                  <a:contourClr>
                    <a:srgbClr val="ED8BA2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" name="正方形/長方形 182"/>
                <p:cNvSpPr/>
                <p:nvPr/>
              </p:nvSpPr>
              <p:spPr>
                <a:xfrm>
                  <a:off x="1086589" y="2564508"/>
                  <a:ext cx="216024" cy="432000"/>
                </a:xfrm>
                <a:prstGeom prst="rect">
                  <a:avLst/>
                </a:prstGeom>
                <a:solidFill>
                  <a:srgbClr val="E56180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 contourW="12700">
                  <a:bevelT w="0" h="0"/>
                  <a:extrusionClr>
                    <a:srgbClr val="E8728E"/>
                  </a:extrusionClr>
                  <a:contourClr>
                    <a:srgbClr val="E8728E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84" name="正方形/長方形 183"/>
                <p:cNvSpPr/>
                <p:nvPr/>
              </p:nvSpPr>
              <p:spPr>
                <a:xfrm>
                  <a:off x="400613" y="2100878"/>
                  <a:ext cx="216024" cy="900000"/>
                </a:xfrm>
                <a:prstGeom prst="rect">
                  <a:avLst/>
                </a:prstGeom>
                <a:solidFill>
                  <a:srgbClr val="F2ACBD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 contourW="12700">
                  <a:bevelT w="0" h="0"/>
                  <a:extrusionClr>
                    <a:srgbClr val="F2ACBD"/>
                  </a:extrusionClr>
                  <a:contourClr>
                    <a:srgbClr val="F2ACBD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5" name="正方形/長方形 184"/>
                <p:cNvSpPr/>
                <p:nvPr/>
              </p:nvSpPr>
              <p:spPr>
                <a:xfrm>
                  <a:off x="1429576" y="2276508"/>
                  <a:ext cx="216024" cy="720000"/>
                </a:xfrm>
                <a:prstGeom prst="rect">
                  <a:avLst/>
                </a:prstGeom>
                <a:solidFill>
                  <a:srgbClr val="E03C64"/>
                </a:solidFill>
                <a:ln>
                  <a:noFill/>
                </a:ln>
                <a:scene3d>
                  <a:camera prst="obliqueTopRight"/>
                  <a:lightRig rig="balanced" dir="t"/>
                </a:scene3d>
                <a:sp3d extrusionH="381000">
                  <a:bevelT w="0" h="0"/>
                  <a:extrusionClr>
                    <a:srgbClr val="E03C64"/>
                  </a:extrusionClr>
                  <a:contourClr>
                    <a:srgbClr val="E03C64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177" name="テキスト ボックス 176"/>
              <p:cNvSpPr txBox="1"/>
              <p:nvPr/>
            </p:nvSpPr>
            <p:spPr>
              <a:xfrm>
                <a:off x="720780" y="1609468"/>
                <a:ext cx="604653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研究</a:t>
                </a:r>
                <a:r>
                  <a: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X</a:t>
                </a:r>
              </a:p>
            </p:txBody>
          </p:sp>
          <p:sp>
            <p:nvSpPr>
              <p:cNvPr id="178" name="テキスト ボックス 177"/>
              <p:cNvSpPr txBox="1"/>
              <p:nvPr/>
            </p:nvSpPr>
            <p:spPr>
              <a:xfrm>
                <a:off x="546054" y="3258127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身体活動量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9" name="テキスト ボックス 178"/>
              <p:cNvSpPr txBox="1"/>
              <p:nvPr/>
            </p:nvSpPr>
            <p:spPr>
              <a:xfrm>
                <a:off x="339348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少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80" name="テキスト ボックス 179"/>
              <p:cNvSpPr txBox="1"/>
              <p:nvPr/>
            </p:nvSpPr>
            <p:spPr>
              <a:xfrm>
                <a:off x="1368312" y="3067118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多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cxnSp>
            <p:nvCxnSpPr>
              <p:cNvPr id="181" name="直線矢印コネクタ 180"/>
              <p:cNvCxnSpPr>
                <a:stCxn id="179" idx="3"/>
                <a:endCxn id="180" idx="1"/>
              </p:cNvCxnSpPr>
              <p:nvPr/>
            </p:nvCxnSpPr>
            <p:spPr>
              <a:xfrm>
                <a:off x="677902" y="3205618"/>
                <a:ext cx="69041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グループ化 187"/>
            <p:cNvGrpSpPr/>
            <p:nvPr/>
          </p:nvGrpSpPr>
          <p:grpSpPr>
            <a:xfrm>
              <a:off x="61805" y="1609468"/>
              <a:ext cx="1732297" cy="1925658"/>
              <a:chOff x="61805" y="1609468"/>
              <a:chExt cx="1732297" cy="1925658"/>
            </a:xfrm>
          </p:grpSpPr>
          <p:grpSp>
            <p:nvGrpSpPr>
              <p:cNvPr id="173" name="グループ化 172"/>
              <p:cNvGrpSpPr/>
              <p:nvPr/>
            </p:nvGrpSpPr>
            <p:grpSpPr>
              <a:xfrm>
                <a:off x="426584" y="1609468"/>
                <a:ext cx="1367518" cy="1925658"/>
                <a:chOff x="339348" y="1609468"/>
                <a:chExt cx="1367518" cy="1925658"/>
              </a:xfrm>
            </p:grpSpPr>
            <p:grpSp>
              <p:nvGrpSpPr>
                <p:cNvPr id="101" name="グループ化 100"/>
                <p:cNvGrpSpPr/>
                <p:nvPr/>
              </p:nvGrpSpPr>
              <p:grpSpPr>
                <a:xfrm>
                  <a:off x="400613" y="2100878"/>
                  <a:ext cx="1244987" cy="900000"/>
                  <a:chOff x="400613" y="2100878"/>
                  <a:chExt cx="1244987" cy="900000"/>
                </a:xfrm>
              </p:grpSpPr>
              <p:sp>
                <p:nvSpPr>
                  <p:cNvPr id="83" name="正方形/長方形 82"/>
                  <p:cNvSpPr/>
                  <p:nvPr/>
                </p:nvSpPr>
                <p:spPr>
                  <a:xfrm>
                    <a:off x="743601" y="2280878"/>
                    <a:ext cx="216024" cy="720000"/>
                  </a:xfrm>
                  <a:prstGeom prst="rect">
                    <a:avLst/>
                  </a:prstGeom>
                  <a:solidFill>
                    <a:srgbClr val="ED8BA2"/>
                  </a:solidFill>
                  <a:ln>
                    <a:noFill/>
                  </a:ln>
                  <a:scene3d>
                    <a:camera prst="obliqueTopRight"/>
                    <a:lightRig rig="balanced" dir="t"/>
                  </a:scene3d>
                  <a:sp3d extrusionH="381000" contourW="12700">
                    <a:bevelT w="0" h="0"/>
                    <a:extrusionClr>
                      <a:srgbClr val="ED8BA2"/>
                    </a:extrusionClr>
                    <a:contourClr>
                      <a:srgbClr val="ED8BA2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正方形/長方形 83"/>
                  <p:cNvSpPr/>
                  <p:nvPr/>
                </p:nvSpPr>
                <p:spPr>
                  <a:xfrm>
                    <a:off x="1086589" y="2460878"/>
                    <a:ext cx="216024" cy="540000"/>
                  </a:xfrm>
                  <a:prstGeom prst="rect">
                    <a:avLst/>
                  </a:prstGeom>
                  <a:solidFill>
                    <a:srgbClr val="E56180"/>
                  </a:solidFill>
                  <a:ln>
                    <a:noFill/>
                  </a:ln>
                  <a:scene3d>
                    <a:camera prst="obliqueTopRight"/>
                    <a:lightRig rig="balanced" dir="t"/>
                  </a:scene3d>
                  <a:sp3d extrusionH="381000" contourW="12700">
                    <a:bevelT w="0" h="0"/>
                    <a:extrusionClr>
                      <a:srgbClr val="E8728E"/>
                    </a:extrusionClr>
                    <a:contourClr>
                      <a:srgbClr val="E8728E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98" name="正方形/長方形 97"/>
                  <p:cNvSpPr/>
                  <p:nvPr/>
                </p:nvSpPr>
                <p:spPr>
                  <a:xfrm>
                    <a:off x="400613" y="2100878"/>
                    <a:ext cx="216024" cy="900000"/>
                  </a:xfrm>
                  <a:prstGeom prst="rect">
                    <a:avLst/>
                  </a:prstGeom>
                  <a:solidFill>
                    <a:srgbClr val="F2ACBD"/>
                  </a:solidFill>
                  <a:ln>
                    <a:noFill/>
                  </a:ln>
                  <a:scene3d>
                    <a:camera prst="obliqueTopRight"/>
                    <a:lightRig rig="balanced" dir="t"/>
                  </a:scene3d>
                  <a:sp3d extrusionH="381000" contourW="12700">
                    <a:bevelT w="0" h="0"/>
                    <a:extrusionClr>
                      <a:srgbClr val="F2ACBD"/>
                    </a:extrusionClr>
                    <a:contourClr>
                      <a:srgbClr val="F2ACBD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0" name="正方形/長方形 99"/>
                  <p:cNvSpPr/>
                  <p:nvPr/>
                </p:nvSpPr>
                <p:spPr>
                  <a:xfrm>
                    <a:off x="1429576" y="2604878"/>
                    <a:ext cx="216024" cy="396000"/>
                  </a:xfrm>
                  <a:prstGeom prst="rect">
                    <a:avLst/>
                  </a:prstGeom>
                  <a:solidFill>
                    <a:srgbClr val="E03C64"/>
                  </a:solidFill>
                  <a:ln>
                    <a:noFill/>
                  </a:ln>
                  <a:scene3d>
                    <a:camera prst="obliqueTopRight"/>
                    <a:lightRig rig="balanced" dir="t"/>
                  </a:scene3d>
                  <a:sp3d extrusionH="381000">
                    <a:bevelT w="0" h="0"/>
                    <a:extrusionClr>
                      <a:srgbClr val="E03C64"/>
                    </a:extrusionClr>
                    <a:contourClr>
                      <a:srgbClr val="E03C64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699941" y="1609468"/>
                  <a:ext cx="646331" cy="27699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研究Ａ</a:t>
                  </a:r>
                  <a:endPara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7" name="テキスト ボックス 106"/>
                <p:cNvSpPr txBox="1"/>
                <p:nvPr/>
              </p:nvSpPr>
              <p:spPr>
                <a:xfrm>
                  <a:off x="546054" y="3258127"/>
                  <a:ext cx="954107" cy="27699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身体活動量</a:t>
                  </a:r>
                  <a:endPara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8" name="テキスト ボックス 107"/>
                <p:cNvSpPr txBox="1"/>
                <p:nvPr/>
              </p:nvSpPr>
              <p:spPr>
                <a:xfrm>
                  <a:off x="339348" y="3067118"/>
                  <a:ext cx="338554" cy="27699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少</a:t>
                  </a:r>
                  <a:endPara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09" name="テキスト ボックス 108"/>
                <p:cNvSpPr txBox="1"/>
                <p:nvPr/>
              </p:nvSpPr>
              <p:spPr>
                <a:xfrm>
                  <a:off x="1368312" y="3067118"/>
                  <a:ext cx="338554" cy="27699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:r>
                    <a:rPr lang="ja-JP" altLang="en-US" sz="1200" b="1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多</a:t>
                  </a:r>
                  <a:endParaRPr lang="en-US" altLang="ja-JP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cxnSp>
              <p:nvCxnSpPr>
                <p:cNvPr id="111" name="直線矢印コネクタ 110"/>
                <p:cNvCxnSpPr>
                  <a:stCxn id="108" idx="3"/>
                  <a:endCxn id="109" idx="1"/>
                </p:cNvCxnSpPr>
                <p:nvPr/>
              </p:nvCxnSpPr>
              <p:spPr>
                <a:xfrm>
                  <a:off x="677902" y="3205618"/>
                  <a:ext cx="69041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テキスト ボックス 186"/>
              <p:cNvSpPr txBox="1"/>
              <p:nvPr/>
            </p:nvSpPr>
            <p:spPr>
              <a:xfrm>
                <a:off x="61805" y="2100878"/>
                <a:ext cx="369332" cy="861774"/>
              </a:xfrm>
              <a:prstGeom prst="rect">
                <a:avLst/>
              </a:prstGeom>
              <a:noFill/>
            </p:spPr>
            <p:txBody>
              <a:bodyPr vert="eaVert" wrap="none" rtlCol="0" anchor="ctr" anchorCtr="0">
                <a:spAutoFit/>
              </a:bodyPr>
              <a:lstStyle/>
              <a:p>
                <a:pPr algn="ctr"/>
                <a:r>
                  <a:rPr lang="ja-JP" altLang="en-US" sz="1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発症リスク</a:t>
                </a:r>
                <a:endPara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76" name="正方形/長方形 75">
            <a:extLst>
              <a:ext uri="{FF2B5EF4-FFF2-40B4-BE49-F238E27FC236}">
                <a16:creationId xmlns="" xmlns:a16="http://schemas.microsoft.com/office/drawing/2014/main" id="{5C6842BE-8E45-418B-8E22-B8ABC52E6DBA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日付プレースホルダー 1"/>
          <p:cNvSpPr txBox="1">
            <a:spLocks/>
          </p:cNvSpPr>
          <p:nvPr/>
        </p:nvSpPr>
        <p:spPr>
          <a:xfrm>
            <a:off x="141412" y="6597376"/>
            <a:ext cx="3528392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dirty="0"/>
              <a:t>製作者：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日本運動疫学会スライドショーコンテストＷＧ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87444" y="4673684"/>
            <a:ext cx="8666680" cy="1820748"/>
            <a:chOff x="287444" y="4673684"/>
            <a:chExt cx="8666680" cy="1820748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287444" y="4673684"/>
              <a:ext cx="8574213" cy="1332000"/>
              <a:chOff x="423520" y="5072927"/>
              <a:chExt cx="8218009" cy="1332000"/>
            </a:xfrm>
          </p:grpSpPr>
          <p:pic>
            <p:nvPicPr>
              <p:cNvPr id="66" name="Picture 81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23520" y="5173624"/>
                <a:ext cx="429361" cy="65722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67" name="グループ化 66"/>
              <p:cNvGrpSpPr/>
              <p:nvPr/>
            </p:nvGrpSpPr>
            <p:grpSpPr>
              <a:xfrm>
                <a:off x="746274" y="5072927"/>
                <a:ext cx="7895255" cy="1332000"/>
                <a:chOff x="951743" y="2906828"/>
                <a:chExt cx="7895255" cy="13320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68" name="二等辺三角形 67"/>
                <p:cNvSpPr/>
                <p:nvPr/>
              </p:nvSpPr>
              <p:spPr>
                <a:xfrm rot="17493783">
                  <a:off x="1081627" y="3390004"/>
                  <a:ext cx="321650" cy="58141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角丸四角形 68"/>
                <p:cNvSpPr/>
                <p:nvPr/>
              </p:nvSpPr>
              <p:spPr>
                <a:xfrm>
                  <a:off x="1359536" y="2906828"/>
                  <a:ext cx="7487462" cy="1332000"/>
                </a:xfrm>
                <a:prstGeom prst="roundRect">
                  <a:avLst>
                    <a:gd name="adj" fmla="val 6528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36000" bIns="36000" rtlCol="0" anchor="ctr"/>
                <a:lstStyle/>
                <a:p>
                  <a:r>
                    <a:rPr kumimoji="1" lang="ja-JP" altLang="en-US" sz="2000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 </a:t>
                  </a:r>
                  <a:endPara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</p:grpSp>
        <p:sp>
          <p:nvSpPr>
            <p:cNvPr id="2" name="正方形/長方形 1"/>
            <p:cNvSpPr/>
            <p:nvPr/>
          </p:nvSpPr>
          <p:spPr>
            <a:xfrm>
              <a:off x="1750464" y="6032767"/>
              <a:ext cx="72036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200" dirty="0" smtClean="0">
                  <a:solidFill>
                    <a:srgbClr val="4D4D4D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ja-JP" altLang="en-US" sz="1200" dirty="0" smtClean="0">
                  <a:solidFill>
                    <a:srgbClr val="4D4D4D"/>
                  </a:solidFill>
                  <a:latin typeface="Segoe UI" panose="020B0502040204020203" pitchFamily="34" charset="0"/>
                  <a:ea typeface="Meiryo UI" panose="020B0604030504040204" pitchFamily="50" charset="-128"/>
                  <a:cs typeface="Segoe UI" panose="020B0502040204020203" pitchFamily="34" charset="0"/>
                </a:rPr>
                <a:t>厚生労働省  運動</a:t>
              </a:r>
              <a:r>
                <a:rPr lang="ja-JP" altLang="en-US" sz="1200" dirty="0">
                  <a:solidFill>
                    <a:srgbClr val="4D4D4D"/>
                  </a:solidFill>
                  <a:latin typeface="Segoe UI" panose="020B0502040204020203" pitchFamily="34" charset="0"/>
                  <a:ea typeface="Meiryo UI" panose="020B0604030504040204" pitchFamily="50" charset="-128"/>
                  <a:cs typeface="Segoe UI" panose="020B0502040204020203" pitchFamily="34" charset="0"/>
                </a:rPr>
                <a:t>基準・運動指針の改定に関する</a:t>
              </a:r>
              <a:r>
                <a:rPr lang="ja-JP" altLang="en-US" sz="1200" dirty="0" smtClean="0">
                  <a:solidFill>
                    <a:srgbClr val="4D4D4D"/>
                  </a:solidFill>
                  <a:latin typeface="Segoe UI" panose="020B0502040204020203" pitchFamily="34" charset="0"/>
                  <a:ea typeface="Meiryo UI" panose="020B0604030504040204" pitchFamily="50" charset="-128"/>
                  <a:cs typeface="Segoe UI" panose="020B0502040204020203" pitchFamily="34" charset="0"/>
                </a:rPr>
                <a:t>検討会報告書</a:t>
              </a:r>
              <a:r>
                <a:rPr lang="en-US" altLang="ja-JP" sz="1200" dirty="0" smtClean="0">
                  <a:solidFill>
                    <a:srgbClr val="4D4D4D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2013)</a:t>
              </a:r>
            </a:p>
            <a:p>
              <a:pPr algn="r"/>
              <a:r>
                <a:rPr lang="en-US" altLang="ja-JP" sz="1200" dirty="0" smtClean="0">
                  <a:solidFill>
                    <a:srgbClr val="4D4D4D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(Miyachi M, J Nutr Sci Vitaminol (Tokyo) 61: S7-9. 2015)</a:t>
              </a:r>
              <a:endPara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xmlns="" id="{F231E348-55CA-4996-A45D-49C220420445}"/>
                </a:ext>
              </a:extLst>
            </p:cNvPr>
            <p:cNvSpPr/>
            <p:nvPr/>
          </p:nvSpPr>
          <p:spPr>
            <a:xfrm>
              <a:off x="1156802" y="4705345"/>
              <a:ext cx="7682135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このような多くの研究成果を統合する疫学手法を用いて、</a:t>
              </a:r>
              <a:endParaRPr lang="en-US" altLang="ja-JP" sz="2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身体</a:t>
              </a:r>
              <a:r>
                <a:rPr lang="ja-JP" altLang="en-US" sz="2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活動を１日</a:t>
              </a:r>
              <a:r>
                <a:rPr lang="en-US" altLang="ja-JP" sz="2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2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分増やすことでリスクを</a:t>
              </a:r>
              <a:r>
                <a:rPr lang="en-US" altLang="ja-JP" sz="2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3.2%</a:t>
              </a:r>
              <a:r>
                <a:rPr lang="ja-JP" altLang="en-US" sz="2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減らせる</a:t>
              </a:r>
              <a:endParaRPr lang="en-US" altLang="ja-JP" sz="2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可能性が示され、ガイドラインが作成されました</a:t>
              </a:r>
              <a:r>
                <a:rPr lang="ja-JP" altLang="en-US" sz="2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1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126E7D36-ED9C-40D2-8797-3285F04FA486}"/>
              </a:ext>
            </a:extLst>
          </p:cNvPr>
          <p:cNvSpPr/>
          <p:nvPr/>
        </p:nvSpPr>
        <p:spPr>
          <a:xfrm>
            <a:off x="467544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="" xmlns:a16="http://schemas.microsoft.com/office/drawing/2014/main" id="{D6CB19A4-6460-4A71-A00A-4566BD43437F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5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アクティブガイド　ー健康づくりのための身体活動指針</a:t>
            </a:r>
            <a:r>
              <a:rPr lang="ja-JP" altLang="en-US" sz="2500" b="1" dirty="0" err="1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lang="ja-JP" altLang="en-US" sz="2500" b="1" dirty="0">
              <a:solidFill>
                <a:srgbClr val="027FB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9" y="1387449"/>
            <a:ext cx="7020000" cy="502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4512521" flipH="1">
            <a:off x="7433645" y="4957741"/>
            <a:ext cx="428400" cy="652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362F3ADA-C6A7-4D4D-9E2C-55A575D5187F}"/>
              </a:ext>
            </a:extLst>
          </p:cNvPr>
          <p:cNvGrpSpPr/>
          <p:nvPr/>
        </p:nvGrpSpPr>
        <p:grpSpPr>
          <a:xfrm>
            <a:off x="7449847" y="3573016"/>
            <a:ext cx="1635376" cy="1418327"/>
            <a:chOff x="6700426" y="4359858"/>
            <a:chExt cx="1635376" cy="2134193"/>
          </a:xfrm>
          <a:solidFill>
            <a:schemeClr val="bg1">
              <a:lumMod val="85000"/>
            </a:schemeClr>
          </a:solidFill>
        </p:grpSpPr>
        <p:sp>
          <p:nvSpPr>
            <p:cNvPr id="13" name="角丸四角形 7">
              <a:extLst>
                <a:ext uri="{FF2B5EF4-FFF2-40B4-BE49-F238E27FC236}">
                  <a16:creationId xmlns="" xmlns:a16="http://schemas.microsoft.com/office/drawing/2014/main" id="{247BE491-52A8-44FE-8E0F-0B1F432989AC}"/>
                </a:ext>
              </a:extLst>
            </p:cNvPr>
            <p:cNvSpPr/>
            <p:nvPr/>
          </p:nvSpPr>
          <p:spPr>
            <a:xfrm>
              <a:off x="6700426" y="4359858"/>
              <a:ext cx="1635376" cy="1643485"/>
            </a:xfrm>
            <a:prstGeom prst="roundRect">
              <a:avLst>
                <a:gd name="adj" fmla="val 90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厚生労働省のサイトからダウンロードできます。</a:t>
              </a:r>
              <a:endPara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二等辺三角形 13">
              <a:extLst>
                <a:ext uri="{FF2B5EF4-FFF2-40B4-BE49-F238E27FC236}">
                  <a16:creationId xmlns="" xmlns:a16="http://schemas.microsoft.com/office/drawing/2014/main" id="{0F8C38C9-4075-44AF-AD6B-631F4077B47C}"/>
                </a:ext>
              </a:extLst>
            </p:cNvPr>
            <p:cNvSpPr/>
            <p:nvPr/>
          </p:nvSpPr>
          <p:spPr>
            <a:xfrm rot="13017527">
              <a:off x="7009637" y="5820703"/>
              <a:ext cx="232049" cy="6733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>
            <a:hlinkClick r:id="rId5"/>
          </p:cNvPr>
          <p:cNvSpPr/>
          <p:nvPr/>
        </p:nvSpPr>
        <p:spPr>
          <a:xfrm>
            <a:off x="5148064" y="6257795"/>
            <a:ext cx="40340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(http://www.mhlw.go.jp/stf/houdou/2r9852000002xple.html)</a:t>
            </a:r>
            <a:endParaRPr lang="ja-JP" altLang="en-US" sz="1100" dirty="0">
              <a:solidFill>
                <a:srgbClr val="4D4D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449847" y="5602027"/>
            <a:ext cx="1514641" cy="644811"/>
            <a:chOff x="7486342" y="2492896"/>
            <a:chExt cx="1514641" cy="644811"/>
          </a:xfrm>
        </p:grpSpPr>
        <p:sp>
          <p:nvSpPr>
            <p:cNvPr id="2" name="正方形/長方形 1"/>
            <p:cNvSpPr/>
            <p:nvPr/>
          </p:nvSpPr>
          <p:spPr>
            <a:xfrm>
              <a:off x="7486342" y="2492896"/>
              <a:ext cx="1514641" cy="2880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アクティブガイド</a:t>
              </a: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7571958" y="2849675"/>
              <a:ext cx="595816" cy="2880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検索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58649">
              <a:off x="8217705" y="2881569"/>
              <a:ext cx="157191" cy="24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1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ja-JP" altLang="en-US"/>
              <a:t>製作者：</a:t>
            </a:r>
            <a:r>
              <a:rPr lang="ja-JP" altLang="en-US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="" xmlns:a16="http://schemas.microsoft.com/office/drawing/2014/main" id="{89454308-1096-4C2B-A11D-9E8BABEAE325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最後に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55070A7F-897E-4AC1-92F4-1FBE92E0BEDD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D020857F-E1D2-4D47-B85E-17AE2BFDB8F3}"/>
              </a:ext>
            </a:extLst>
          </p:cNvPr>
          <p:cNvSpPr/>
          <p:nvPr/>
        </p:nvSpPr>
        <p:spPr>
          <a:xfrm>
            <a:off x="503340" y="1464454"/>
            <a:ext cx="81011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3998C8"/>
              </a:buClr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いかがでしたか？国の健康政策は疫学研究がもとになっていることを知って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buClr>
                <a:srgbClr val="3998C8"/>
              </a:buClr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いただけたかと思います。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しかしながら、まだまだ日本人を対象とした疫学研究は少なく、わかっていない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spcBef>
                <a:spcPts val="600"/>
              </a:spcBef>
              <a:buClr>
                <a:srgbClr val="3998C8"/>
              </a:buClr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ことの方が多い状況です。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疫学研究の実施には、研究に参加していただく人々のご協力が必要です。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そのため、皆様のお手元に疫学研究の依頼が届いた際には、調査にご協力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just">
              <a:spcBef>
                <a:spcPts val="600"/>
              </a:spcBef>
              <a:buClr>
                <a:srgbClr val="3998C8"/>
              </a:buClr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いただければ幸いです。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最後までお付き合いいただき、ありがとうございました！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just">
              <a:spcBef>
                <a:spcPts val="600"/>
              </a:spcBef>
              <a:buClr>
                <a:srgbClr val="3998C8"/>
              </a:buClr>
              <a:buFont typeface="Wingdings" panose="05000000000000000000" pitchFamily="2" charset="2"/>
              <a:buChar char="u"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67544" y="1700808"/>
            <a:ext cx="8208912" cy="3312368"/>
          </a:xfrm>
          <a:prstGeom prst="roundRect">
            <a:avLst>
              <a:gd name="adj" fmla="val 8999"/>
            </a:avLst>
          </a:prstGeom>
          <a:solidFill>
            <a:schemeClr val="bg1">
              <a:lumMod val="85000"/>
              <a:alpha val="1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764043" y="2349817"/>
            <a:ext cx="3658290" cy="2002548"/>
            <a:chOff x="896776" y="2129598"/>
            <a:chExt cx="3658290" cy="2002548"/>
          </a:xfrm>
        </p:grpSpPr>
        <p:pic>
          <p:nvPicPr>
            <p:cNvPr id="3" name="図 2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76" y="2129598"/>
              <a:ext cx="3533006" cy="833256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291055" y="2890846"/>
              <a:ext cx="21387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altLang="ja-JP" sz="1050" dirty="0">
                  <a:hlinkClick r:id="rId2"/>
                </a:rPr>
                <a:t>http://jaee.umin.jp/index.html</a:t>
              </a:r>
              <a:endParaRPr kumimoji="1" lang="ja-JP" altLang="en-US" sz="1050" dirty="0"/>
            </a:p>
          </p:txBody>
        </p:sp>
        <p:sp>
          <p:nvSpPr>
            <p:cNvPr id="11" name="コンテンツ プレースホルダー 1"/>
            <p:cNvSpPr txBox="1">
              <a:spLocks/>
            </p:cNvSpPr>
            <p:nvPr/>
          </p:nvSpPr>
          <p:spPr>
            <a:xfrm>
              <a:off x="1169062" y="3251116"/>
              <a:ext cx="3386004" cy="881030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ja-JP"/>
              </a:defPPr>
              <a:lvl1pPr marL="0" algn="l" defTabSz="914400" rtl="0" eaLnBrk="1" latinLnBrk="0" hangingPunct="1">
                <a:defRPr kumimoji="1"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E03C64"/>
                </a:buClr>
              </a:pPr>
              <a:r>
                <a:rPr lang="ja-JP" altLang="en-US" sz="2400" dirty="0">
                  <a:solidFill>
                    <a:schemeClr val="tx1"/>
                  </a:solidFill>
                  <a:latin typeface="Segoe UI Semibold" pitchFamily="34" charset="0"/>
                  <a:ea typeface="Meiryo UI" pitchFamily="50" charset="-128"/>
                  <a:cs typeface="Microsoft Himalaya" panose="01010100010101010101" pitchFamily="2" charset="0"/>
                </a:rPr>
                <a:t>日本運動疫学会</a:t>
              </a:r>
              <a:endParaRPr lang="en-US" altLang="ja-JP" sz="2400" dirty="0">
                <a:solidFill>
                  <a:schemeClr val="tx1"/>
                </a:solidFill>
                <a:latin typeface="Segoe UI Semibold" pitchFamily="34" charset="0"/>
                <a:ea typeface="Meiryo UI" pitchFamily="50" charset="-128"/>
                <a:cs typeface="Microsoft Himalaya" panose="01010100010101010101" pitchFamily="2" charset="0"/>
              </a:endParaRPr>
            </a:p>
            <a:p>
              <a:pPr>
                <a:buClr>
                  <a:srgbClr val="E03C64"/>
                </a:buClr>
              </a:pPr>
              <a:r>
                <a:rPr lang="ja-JP" altLang="en-US" sz="2400" dirty="0">
                  <a:solidFill>
                    <a:schemeClr val="tx1"/>
                  </a:solidFill>
                  <a:latin typeface="Segoe UI Semibold" pitchFamily="34" charset="0"/>
                  <a:ea typeface="Meiryo UI" pitchFamily="50" charset="-128"/>
                  <a:cs typeface="Microsoft Himalaya" panose="01010100010101010101" pitchFamily="2" charset="0"/>
                </a:rPr>
                <a:t>スライドショーコンテスト</a:t>
              </a:r>
              <a:r>
                <a:rPr lang="en-US" altLang="ja-JP" sz="2400" dirty="0">
                  <a:solidFill>
                    <a:schemeClr val="tx1"/>
                  </a:solidFill>
                  <a:latin typeface="Segoe UI Semibold" pitchFamily="34" charset="0"/>
                  <a:ea typeface="Meiryo UI" pitchFamily="50" charset="-128"/>
                  <a:cs typeface="Microsoft Himalaya" panose="01010100010101010101" pitchFamily="2" charset="0"/>
                </a:rPr>
                <a:t>WG</a:t>
              </a: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4971809" y="1998244"/>
            <a:ext cx="3488623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E03C64"/>
              </a:buClr>
            </a:pPr>
            <a:r>
              <a:rPr lang="ja-JP" altLang="en-US" sz="2000" dirty="0">
                <a:latin typeface="Segoe UI Semibold" pitchFamily="34" charset="0"/>
                <a:ea typeface="Meiryo UI" pitchFamily="50" charset="-128"/>
                <a:cs typeface="Microsoft Himalaya" panose="01010100010101010101" pitchFamily="2" charset="0"/>
              </a:rPr>
              <a:t>作成者（五十音順）</a:t>
            </a:r>
            <a:endParaRPr lang="en-US" altLang="ja-JP" sz="2000" dirty="0">
              <a:latin typeface="Segoe UI Semibold" pitchFamily="34" charset="0"/>
              <a:ea typeface="Meiryo UI" pitchFamily="50" charset="-128"/>
              <a:cs typeface="Microsoft Himalaya" panose="01010100010101010101" pitchFamily="2" charset="0"/>
            </a:endParaRPr>
          </a:p>
          <a:p>
            <a:pPr marL="346075" lvl="1">
              <a:spcBef>
                <a:spcPct val="20000"/>
              </a:spcBef>
              <a:buClr>
                <a:srgbClr val="ED8BA2"/>
              </a:buClr>
            </a:pPr>
            <a:r>
              <a:rPr lang="ja-JP" altLang="en-US" dirty="0">
                <a:latin typeface="Segoe UI Semibold" panose="020B0702040204020203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安藤大輔（山梨大学）</a:t>
            </a:r>
            <a:endParaRPr lang="en-US" altLang="ja-JP" dirty="0">
              <a:latin typeface="Segoe UI Semibold" panose="020B0702040204020203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6075" lvl="1">
              <a:spcBef>
                <a:spcPct val="20000"/>
              </a:spcBef>
              <a:buClr>
                <a:srgbClr val="ED8BA2"/>
              </a:buClr>
            </a:pPr>
            <a:r>
              <a:rPr lang="ja-JP" altLang="en-US" dirty="0">
                <a:latin typeface="Segoe UI Semibold" panose="020B0702040204020203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菊池宏幸（東京医科大学）</a:t>
            </a:r>
            <a:endParaRPr lang="en-US" altLang="ja-JP" dirty="0">
              <a:latin typeface="Segoe UI Semibold" panose="020B0702040204020203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6075" lvl="1">
              <a:spcBef>
                <a:spcPct val="20000"/>
              </a:spcBef>
              <a:buClr>
                <a:srgbClr val="ED8BA2"/>
              </a:buClr>
            </a:pPr>
            <a:r>
              <a:rPr lang="ja-JP" altLang="en-US" dirty="0">
                <a:latin typeface="Segoe UI Semibold" panose="020B0702040204020203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岸本裕歩（九州大学）</a:t>
            </a:r>
            <a:endParaRPr lang="en-US" altLang="ja-JP" dirty="0">
              <a:latin typeface="Segoe UI Semibold" panose="020B0702040204020203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6075" lvl="1">
              <a:spcBef>
                <a:spcPct val="20000"/>
              </a:spcBef>
              <a:buClr>
                <a:srgbClr val="ED8BA2"/>
              </a:buClr>
            </a:pPr>
            <a:r>
              <a:rPr lang="ja-JP" altLang="en-US" dirty="0">
                <a:latin typeface="Segoe UI Semibold" panose="020B0702040204020203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笹井浩行（東京大学）</a:t>
            </a:r>
            <a:endParaRPr lang="en-US" altLang="ja-JP" dirty="0">
              <a:latin typeface="Segoe UI Semibold" panose="020B0702040204020203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6075" lvl="1">
              <a:spcBef>
                <a:spcPct val="20000"/>
              </a:spcBef>
              <a:buClr>
                <a:srgbClr val="ED8BA2"/>
              </a:buClr>
            </a:pPr>
            <a:r>
              <a:rPr lang="ja-JP" altLang="en-US" dirty="0">
                <a:latin typeface="Segoe UI Semibold" panose="020B0702040204020203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中田由夫（筑波大学）</a:t>
            </a:r>
            <a:endParaRPr lang="en-US" altLang="ja-JP" dirty="0">
              <a:latin typeface="Segoe UI Semibold" panose="020B0702040204020203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6075" lvl="1">
              <a:spcBef>
                <a:spcPct val="20000"/>
              </a:spcBef>
              <a:buClr>
                <a:srgbClr val="ED8BA2"/>
              </a:buClr>
            </a:pPr>
            <a:r>
              <a:rPr lang="ja-JP" altLang="en-US" dirty="0">
                <a:latin typeface="Segoe UI Semibold" panose="020B0702040204020203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門間陽樹（東北大学）</a:t>
            </a:r>
            <a:endParaRPr lang="en-US" altLang="ja-JP" dirty="0">
              <a:latin typeface="Segoe UI Semibold" panose="020B0702040204020203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6075" lvl="1">
              <a:spcBef>
                <a:spcPct val="20000"/>
              </a:spcBef>
              <a:buClr>
                <a:srgbClr val="ED8BA2"/>
              </a:buClr>
            </a:pPr>
            <a:r>
              <a:rPr lang="ja-JP" altLang="en-US" dirty="0">
                <a:latin typeface="Segoe UI Semibold" panose="020B0702040204020203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山北満哉（北里大学）</a:t>
            </a:r>
            <a:endParaRPr lang="en-US" altLang="ja-JP" dirty="0">
              <a:latin typeface="Segoe UI Semibold" panose="020B0702040204020203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4717644" y="2015178"/>
            <a:ext cx="0" cy="2709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="" xmlns:a16="http://schemas.microsoft.com/office/drawing/2014/main" id="{89454308-1096-4C2B-A11D-9E8BABEAE325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まず、「疫学」ってなに？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="" xmlns:a16="http://schemas.microsoft.com/office/drawing/2014/main" id="{CA6E9C5E-DEED-4D62-AC8C-BED3CCF98ABA}"/>
              </a:ext>
            </a:extLst>
          </p:cNvPr>
          <p:cNvSpPr txBox="1">
            <a:spLocks/>
          </p:cNvSpPr>
          <p:nvPr/>
        </p:nvSpPr>
        <p:spPr>
          <a:xfrm>
            <a:off x="420988" y="1440219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疫学（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epidemiology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）とは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55070A7F-897E-4AC1-92F4-1FBE92E0BEDD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5"/>
          <p:cNvSpPr txBox="1">
            <a:spLocks/>
          </p:cNvSpPr>
          <p:nvPr/>
        </p:nvSpPr>
        <p:spPr>
          <a:xfrm>
            <a:off x="2960020" y="3185571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人々に関する学問？</a:t>
            </a:r>
            <a:endParaRPr lang="en-US" altLang="ja-JP" sz="2800" b="1" dirty="0">
              <a:solidFill>
                <a:srgbClr val="E03C6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91679" y="4588127"/>
            <a:ext cx="82284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個人ではなく、</a:t>
            </a:r>
            <a:r>
              <a:rPr lang="ja-JP" altLang="en-US" sz="2400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より多くの人に合う解決方法を提案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する学問。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日本語だと“疫”病を扱う印象が強いですが、医学にかかわらずあらゆる分野で使われています。（社会、経済、栄養など）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55576" y="3912612"/>
            <a:ext cx="2614118" cy="657225"/>
            <a:chOff x="926335" y="4076048"/>
            <a:chExt cx="2614118" cy="657225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929412" y="4076048"/>
              <a:ext cx="2611041" cy="657225"/>
              <a:chOff x="794449" y="4149080"/>
              <a:chExt cx="2611041" cy="657225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1223420" y="4314603"/>
                <a:ext cx="2182070" cy="488454"/>
              </a:xfrm>
              <a:prstGeom prst="roundRect">
                <a:avLst>
                  <a:gd name="adj" fmla="val 10842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簡単に言うと</a:t>
                </a:r>
                <a:r>
                  <a:rPr lang="en-US" altLang="ja-JP" sz="2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…</a:t>
                </a:r>
                <a:endParaRPr lang="ja-JP" altLang="en-US" sz="2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19" name="グループ化 18"/>
              <p:cNvGrpSpPr/>
              <p:nvPr/>
            </p:nvGrpSpPr>
            <p:grpSpPr>
              <a:xfrm>
                <a:off x="794449" y="4149080"/>
                <a:ext cx="1833335" cy="657225"/>
                <a:chOff x="434409" y="4404252"/>
                <a:chExt cx="1833335" cy="657225"/>
              </a:xfrm>
            </p:grpSpPr>
            <p:pic>
              <p:nvPicPr>
                <p:cNvPr id="18" name="Picture 81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 rot="20838231">
                  <a:off x="434409" y="4404252"/>
                  <a:ext cx="429361" cy="657225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2" name="正方形/長方形 11"/>
                <p:cNvSpPr/>
                <p:nvPr/>
              </p:nvSpPr>
              <p:spPr>
                <a:xfrm>
                  <a:off x="840630" y="4441488"/>
                  <a:ext cx="1427114" cy="49679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kumimoji="1" lang="ja-JP" altLang="en-US" sz="28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</p:grpSp>
        <p:cxnSp>
          <p:nvCxnSpPr>
            <p:cNvPr id="23" name="直線コネクタ 22"/>
            <p:cNvCxnSpPr/>
            <p:nvPr/>
          </p:nvCxnSpPr>
          <p:spPr>
            <a:xfrm>
              <a:off x="926335" y="4725144"/>
              <a:ext cx="2520280" cy="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91871" y="2102801"/>
            <a:ext cx="3353044" cy="930553"/>
            <a:chOff x="3006486" y="1985408"/>
            <a:chExt cx="3353044" cy="930553"/>
          </a:xfrm>
        </p:grpSpPr>
        <p:sp>
          <p:nvSpPr>
            <p:cNvPr id="16" name="タイトル 5"/>
            <p:cNvSpPr txBox="1">
              <a:spLocks/>
            </p:cNvSpPr>
            <p:nvPr/>
          </p:nvSpPr>
          <p:spPr>
            <a:xfrm>
              <a:off x="3013700" y="1985408"/>
              <a:ext cx="755335" cy="523220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epi</a:t>
              </a:r>
            </a:p>
          </p:txBody>
        </p:sp>
        <p:sp>
          <p:nvSpPr>
            <p:cNvPr id="21" name="タイトル 5"/>
            <p:cNvSpPr txBox="1">
              <a:spLocks/>
            </p:cNvSpPr>
            <p:nvPr/>
          </p:nvSpPr>
          <p:spPr>
            <a:xfrm>
              <a:off x="3006486" y="2454296"/>
              <a:ext cx="774571" cy="46166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間の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タイトル 5"/>
            <p:cNvSpPr txBox="1">
              <a:spLocks/>
            </p:cNvSpPr>
            <p:nvPr/>
          </p:nvSpPr>
          <p:spPr>
            <a:xfrm>
              <a:off x="4030825" y="2454296"/>
              <a:ext cx="1082348" cy="46166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人々の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" name="タイトル 5"/>
            <p:cNvSpPr txBox="1">
              <a:spLocks/>
            </p:cNvSpPr>
            <p:nvPr/>
          </p:nvSpPr>
          <p:spPr>
            <a:xfrm>
              <a:off x="5467138" y="2454296"/>
              <a:ext cx="800219" cy="461665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学問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タイトル 5"/>
            <p:cNvSpPr txBox="1">
              <a:spLocks/>
            </p:cNvSpPr>
            <p:nvPr/>
          </p:nvSpPr>
          <p:spPr>
            <a:xfrm>
              <a:off x="5374965" y="1985408"/>
              <a:ext cx="984565" cy="523220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logy</a:t>
              </a:r>
            </a:p>
          </p:txBody>
        </p:sp>
        <p:sp>
          <p:nvSpPr>
            <p:cNvPr id="28" name="タイトル 5"/>
            <p:cNvSpPr txBox="1">
              <a:spLocks/>
            </p:cNvSpPr>
            <p:nvPr/>
          </p:nvSpPr>
          <p:spPr>
            <a:xfrm>
              <a:off x="3893769" y="1985408"/>
              <a:ext cx="1356462" cy="523220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altLang="ja-JP" sz="2800" b="1" dirty="0" err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demio</a:t>
              </a:r>
              <a:endPara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タイトル 5"/>
            <p:cNvSpPr txBox="1">
              <a:spLocks/>
            </p:cNvSpPr>
            <p:nvPr/>
          </p:nvSpPr>
          <p:spPr>
            <a:xfrm>
              <a:off x="3654911" y="1985408"/>
              <a:ext cx="352982" cy="523220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-</a:t>
              </a:r>
            </a:p>
          </p:txBody>
        </p:sp>
        <p:sp>
          <p:nvSpPr>
            <p:cNvPr id="30" name="タイトル 5"/>
            <p:cNvSpPr txBox="1">
              <a:spLocks/>
            </p:cNvSpPr>
            <p:nvPr/>
          </p:nvSpPr>
          <p:spPr>
            <a:xfrm>
              <a:off x="5136107" y="1985408"/>
              <a:ext cx="352982" cy="523220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altLang="ja-JP" sz="2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9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="" xmlns:a16="http://schemas.microsoft.com/office/drawing/2014/main" id="{89454308-1096-4C2B-A11D-9E8BABEAE325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たとえば・・・？もう少し具体的に・・・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55070A7F-897E-4AC1-92F4-1FBE92E0BEDD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/>
          <p:cNvSpPr txBox="1">
            <a:spLocks/>
          </p:cNvSpPr>
          <p:nvPr/>
        </p:nvSpPr>
        <p:spPr>
          <a:xfrm>
            <a:off x="618835" y="1484784"/>
            <a:ext cx="7906331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「より</a:t>
            </a:r>
            <a:r>
              <a:rPr lang="ja-JP" altLang="en-US" sz="3200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多くの人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に合う</a:t>
            </a:r>
            <a:r>
              <a:rPr lang="ja-JP" altLang="en-US" sz="3200" b="1" dirty="0">
                <a:solidFill>
                  <a:srgbClr val="006EB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解決方法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3200" b="1" dirty="0">
                <a:solidFill>
                  <a:srgbClr val="238D8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提案する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学問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5901" y="2420888"/>
            <a:ext cx="2819442" cy="2592288"/>
          </a:xfrm>
          <a:prstGeom prst="roundRect">
            <a:avLst/>
          </a:prstGeom>
          <a:noFill/>
          <a:ln w="19050">
            <a:solidFill>
              <a:srgbClr val="E03C64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57279" y="2420888"/>
            <a:ext cx="2819442" cy="2592288"/>
          </a:xfrm>
          <a:prstGeom prst="roundRect">
            <a:avLst/>
          </a:prstGeom>
          <a:noFill/>
          <a:ln w="19050">
            <a:solidFill>
              <a:srgbClr val="006EBC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28657" y="2420888"/>
            <a:ext cx="2819442" cy="2592288"/>
          </a:xfrm>
          <a:prstGeom prst="roundRect">
            <a:avLst/>
          </a:prstGeom>
          <a:noFill/>
          <a:ln w="19050">
            <a:solidFill>
              <a:srgbClr val="238D8D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7" name="タイトル 5"/>
          <p:cNvSpPr txBox="1">
            <a:spLocks/>
          </p:cNvSpPr>
          <p:nvPr/>
        </p:nvSpPr>
        <p:spPr>
          <a:xfrm>
            <a:off x="970448" y="2205444"/>
            <a:ext cx="12503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多くの人</a:t>
            </a:r>
            <a:endParaRPr lang="ja-JP" altLang="en-US" sz="1100" dirty="0">
              <a:solidFill>
                <a:srgbClr val="E03C6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タイトル 5"/>
          <p:cNvSpPr txBox="1">
            <a:spLocks/>
          </p:cNvSpPr>
          <p:nvPr/>
        </p:nvSpPr>
        <p:spPr>
          <a:xfrm>
            <a:off x="3853854" y="2205444"/>
            <a:ext cx="143629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006EB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解決方法</a:t>
            </a:r>
            <a:endParaRPr lang="ja-JP" altLang="en-US" sz="1100" dirty="0">
              <a:solidFill>
                <a:srgbClr val="006EB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タイトル 5"/>
          <p:cNvSpPr txBox="1">
            <a:spLocks/>
          </p:cNvSpPr>
          <p:nvPr/>
        </p:nvSpPr>
        <p:spPr>
          <a:xfrm>
            <a:off x="6887750" y="2205444"/>
            <a:ext cx="131125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rgbClr val="238D8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提案する</a:t>
            </a:r>
            <a:endParaRPr lang="ja-JP" altLang="en-US" sz="1100" dirty="0">
              <a:solidFill>
                <a:srgbClr val="238D8D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タイトル 5"/>
          <p:cNvSpPr txBox="1">
            <a:spLocks/>
          </p:cNvSpPr>
          <p:nvPr/>
        </p:nvSpPr>
        <p:spPr>
          <a:xfrm>
            <a:off x="416733" y="2679575"/>
            <a:ext cx="2499084" cy="22273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E03C64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個人の解決ではなく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buClr>
                <a:srgbClr val="E03C64"/>
              </a:buClr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の解決を目指す。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E03C64"/>
              </a:buClr>
              <a:buFont typeface="Wingdings" panose="05000000000000000000" pitchFamily="2" charset="2"/>
              <a:buChar char="u"/>
            </a:pP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E03C64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個人を対象とせず、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集団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を対象とする。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E03C64"/>
              </a:buClr>
              <a:buFont typeface="Wingdings" panose="05000000000000000000" pitchFamily="2" charset="2"/>
              <a:buChar char="u"/>
            </a:pP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E03C64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解決できる人が多ければ、効果は大きい。</a:t>
            </a:r>
          </a:p>
          <a:p>
            <a:pPr marL="285750" indent="-285750" algn="l">
              <a:buClr>
                <a:srgbClr val="E03C64"/>
              </a:buClr>
              <a:buFont typeface="Wingdings" panose="05000000000000000000" pitchFamily="2" charset="2"/>
              <a:buChar char="u"/>
            </a:pP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タイトル 5"/>
          <p:cNvSpPr txBox="1">
            <a:spLocks/>
          </p:cNvSpPr>
          <p:nvPr/>
        </p:nvSpPr>
        <p:spPr>
          <a:xfrm>
            <a:off x="3393109" y="2679575"/>
            <a:ext cx="2357781" cy="22273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006EBC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問題と解決策の因果関係を明らかにする。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006EBC"/>
              </a:buClr>
              <a:buFont typeface="Wingdings" panose="05000000000000000000" pitchFamily="2" charset="2"/>
              <a:buChar char="u"/>
            </a:pP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006EBC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solidFill>
                  <a:srgbClr val="006EB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因果関係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本当にその解決策で問題が減るのか？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006EBC"/>
              </a:buClr>
              <a:buFont typeface="Wingdings" panose="05000000000000000000" pitchFamily="2" charset="2"/>
              <a:buChar char="u"/>
            </a:pP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006EBC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直接的に有効な方法を探る。</a:t>
            </a: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タイトル 5"/>
          <p:cNvSpPr txBox="1">
            <a:spLocks/>
          </p:cNvSpPr>
          <p:nvPr/>
        </p:nvSpPr>
        <p:spPr>
          <a:xfrm>
            <a:off x="6354821" y="2679575"/>
            <a:ext cx="2357781" cy="22273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Clr>
                <a:srgbClr val="238D8D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比較して、どっちが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いいか提案する。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238D8D"/>
              </a:buClr>
              <a:buFont typeface="Wingdings" panose="05000000000000000000" pitchFamily="2" charset="2"/>
              <a:buChar char="u"/>
            </a:pP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 algn="l">
              <a:buClr>
                <a:srgbClr val="238D8D"/>
              </a:buClr>
              <a:buFont typeface="Wingdings" panose="05000000000000000000" pitchFamily="2" charset="2"/>
              <a:buChar char="u"/>
            </a:pPr>
            <a:r>
              <a:rPr lang="ja-JP" altLang="en-US" sz="1800" b="1" dirty="0">
                <a:solidFill>
                  <a:srgbClr val="238D8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しない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vs. 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していない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vs. 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している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少ない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vs. 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多い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低い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vs. 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高い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etc...</a:t>
            </a:r>
          </a:p>
        </p:txBody>
      </p:sp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874" y="5515842"/>
            <a:ext cx="429361" cy="65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7" name="グループ化 26"/>
          <p:cNvGrpSpPr/>
          <p:nvPr/>
        </p:nvGrpSpPr>
        <p:grpSpPr>
          <a:xfrm>
            <a:off x="659307" y="5560963"/>
            <a:ext cx="8288791" cy="810649"/>
            <a:chOff x="4181311" y="5508053"/>
            <a:chExt cx="8288791" cy="810649"/>
          </a:xfrm>
        </p:grpSpPr>
        <p:sp>
          <p:nvSpPr>
            <p:cNvPr id="28" name="角丸四角形 27"/>
            <p:cNvSpPr/>
            <p:nvPr/>
          </p:nvSpPr>
          <p:spPr>
            <a:xfrm>
              <a:off x="4440205" y="5508053"/>
              <a:ext cx="8029897" cy="81064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日本人に対して、たばこを吸わない人のほうが肺がんになりにくいんですよ。</a:t>
              </a:r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r"/>
              <a:r>
                <a: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ということを提案できます。</a:t>
              </a:r>
            </a:p>
          </p:txBody>
        </p:sp>
        <p:sp>
          <p:nvSpPr>
            <p:cNvPr id="29" name="二等辺三角形 28"/>
            <p:cNvSpPr/>
            <p:nvPr/>
          </p:nvSpPr>
          <p:spPr>
            <a:xfrm rot="16200000">
              <a:off x="4237138" y="5828288"/>
              <a:ext cx="256108" cy="36776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タイトル 5"/>
          <p:cNvSpPr txBox="1">
            <a:spLocks/>
          </p:cNvSpPr>
          <p:nvPr/>
        </p:nvSpPr>
        <p:spPr>
          <a:xfrm>
            <a:off x="932777" y="5213965"/>
            <a:ext cx="132568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具体的には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9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/>
      <p:bldP spid="24" grpId="0"/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="" xmlns:a16="http://schemas.microsoft.com/office/drawing/2014/main" id="{89454308-1096-4C2B-A11D-9E8BABEAE325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疫学研究は社会のどこで貢献しているか？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55070A7F-897E-4AC1-92F4-1FBE92E0BEDD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38386" y="2443606"/>
            <a:ext cx="8411610" cy="3533517"/>
            <a:chOff x="338386" y="2443606"/>
            <a:chExt cx="8411610" cy="3533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38386" y="2443606"/>
              <a:ext cx="2592288" cy="3533517"/>
              <a:chOff x="338386" y="2443606"/>
              <a:chExt cx="2592288" cy="3533517"/>
            </a:xfrm>
          </p:grpSpPr>
          <p:sp>
            <p:nvSpPr>
              <p:cNvPr id="9" name="直方体 8"/>
              <p:cNvSpPr/>
              <p:nvPr/>
            </p:nvSpPr>
            <p:spPr>
              <a:xfrm>
                <a:off x="338386" y="2448731"/>
                <a:ext cx="2592288" cy="3528392"/>
              </a:xfrm>
              <a:prstGeom prst="cube">
                <a:avLst>
                  <a:gd name="adj" fmla="val 13298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539552" y="3249040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4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たばこ</a:t>
                </a:r>
              </a:p>
            </p:txBody>
          </p:sp>
          <p:sp>
            <p:nvSpPr>
              <p:cNvPr id="22" name="直方体 21"/>
              <p:cNvSpPr/>
              <p:nvPr/>
            </p:nvSpPr>
            <p:spPr>
              <a:xfrm>
                <a:off x="338386" y="2443607"/>
                <a:ext cx="2587150" cy="569085"/>
              </a:xfrm>
              <a:prstGeom prst="cube">
                <a:avLst>
                  <a:gd name="adj" fmla="val 61813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25"/>
              <p:cNvGrpSpPr/>
              <p:nvPr/>
            </p:nvGrpSpPr>
            <p:grpSpPr>
              <a:xfrm>
                <a:off x="338386" y="3776985"/>
                <a:ext cx="2592288" cy="364726"/>
                <a:chOff x="323528" y="2708920"/>
                <a:chExt cx="2592288" cy="364726"/>
              </a:xfrm>
            </p:grpSpPr>
            <p:cxnSp>
              <p:nvCxnSpPr>
                <p:cNvPr id="27" name="直線コネクタ 26"/>
                <p:cNvCxnSpPr/>
                <p:nvPr/>
              </p:nvCxnSpPr>
              <p:spPr>
                <a:xfrm>
                  <a:off x="323528" y="3055520"/>
                  <a:ext cx="223224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 flipH="1">
                  <a:off x="2555776" y="2708920"/>
                  <a:ext cx="360040" cy="36472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正方形/長方形 17"/>
              <p:cNvSpPr/>
              <p:nvPr/>
            </p:nvSpPr>
            <p:spPr>
              <a:xfrm>
                <a:off x="1145621" y="2793464"/>
                <a:ext cx="702837" cy="37224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202864" y="2793464"/>
                <a:ext cx="588350" cy="3722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平行四辺形 19"/>
              <p:cNvSpPr/>
              <p:nvPr/>
            </p:nvSpPr>
            <p:spPr>
              <a:xfrm>
                <a:off x="1145620" y="2443606"/>
                <a:ext cx="1037510" cy="349859"/>
              </a:xfrm>
              <a:prstGeom prst="parallelogram">
                <a:avLst>
                  <a:gd name="adj" fmla="val 97688"/>
                </a:avLst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7" name="平行四辺形 36"/>
              <p:cNvSpPr/>
              <p:nvPr/>
            </p:nvSpPr>
            <p:spPr>
              <a:xfrm>
                <a:off x="1208805" y="2443606"/>
                <a:ext cx="913366" cy="349859"/>
              </a:xfrm>
              <a:prstGeom prst="parallelogram">
                <a:avLst>
                  <a:gd name="adj" fmla="val 9768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868" y="4928578"/>
                <a:ext cx="2116603" cy="10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グループ化 6"/>
            <p:cNvGrpSpPr/>
            <p:nvPr/>
          </p:nvGrpSpPr>
          <p:grpSpPr>
            <a:xfrm>
              <a:off x="2467669" y="2511215"/>
              <a:ext cx="6282327" cy="3420271"/>
              <a:chOff x="2467669" y="2511215"/>
              <a:chExt cx="6282327" cy="3420271"/>
            </a:xfrm>
          </p:grpSpPr>
          <p:cxnSp>
            <p:nvCxnSpPr>
              <p:cNvPr id="14" name="直線コネクタ 13"/>
              <p:cNvCxnSpPr>
                <a:cxnSpLocks/>
              </p:cNvCxnSpPr>
              <p:nvPr/>
            </p:nvCxnSpPr>
            <p:spPr>
              <a:xfrm flipV="1">
                <a:off x="2470518" y="2511215"/>
                <a:ext cx="1223277" cy="2438746"/>
              </a:xfrm>
              <a:prstGeom prst="line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>
                <a:cxnSpLocks/>
              </p:cNvCxnSpPr>
              <p:nvPr/>
            </p:nvCxnSpPr>
            <p:spPr>
              <a:xfrm flipV="1">
                <a:off x="2467669" y="4988564"/>
                <a:ext cx="1206327" cy="942922"/>
              </a:xfrm>
              <a:prstGeom prst="line">
                <a:avLst/>
              </a:prstGeom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正方形/長方形 15"/>
              <p:cNvSpPr/>
              <p:nvPr/>
            </p:nvSpPr>
            <p:spPr>
              <a:xfrm>
                <a:off x="3673996" y="2520739"/>
                <a:ext cx="5076000" cy="2467824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72000" rtlCol="0" anchor="t"/>
              <a:lstStyle/>
              <a:p>
                <a:pPr algn="just"/>
                <a:r>
                  <a:rPr lang="ja-JP" altLang="en-US" sz="2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喫煙は、あなたにとって肺がんの原因の一つとなります。</a:t>
                </a:r>
                <a:endParaRPr lang="en-US" altLang="ja-JP" sz="2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kumimoji="1" lang="ja-JP" altLang="en-US" sz="2040" b="1" u="wavyHeavy" dirty="0">
                    <a:solidFill>
                      <a:srgbClr val="E03C64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疫学的な推計</a:t>
                </a:r>
                <a:r>
                  <a:rPr kumimoji="1" lang="ja-JP" altLang="en-US" sz="204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によると、喫煙者は肺がんにより死亡する危険性が非喫煙者に比べて約</a:t>
                </a:r>
                <a:r>
                  <a:rPr kumimoji="1" lang="en-US" altLang="ja-JP" sz="204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r>
                  <a:rPr kumimoji="1" lang="ja-JP" altLang="en-US" sz="204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倍から</a:t>
                </a:r>
                <a:r>
                  <a:rPr kumimoji="1" lang="en-US" altLang="ja-JP" sz="204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</a:t>
                </a:r>
                <a:r>
                  <a:rPr kumimoji="1" lang="ja-JP" altLang="en-US" sz="204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倍高くなります。</a:t>
                </a:r>
                <a:endParaRPr kumimoji="1" lang="en-US" altLang="ja-JP" sz="204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Bef>
                    <a:spcPts val="300"/>
                  </a:spcBef>
                </a:pPr>
                <a:r>
                  <a:rPr lang="en-US" altLang="ja-JP" sz="1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</a:t>
                </a:r>
                <a:r>
                  <a:rPr lang="ja-JP" altLang="en-US" sz="1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詳細については、厚生労働省のホーム・ページ </a:t>
                </a:r>
                <a:r>
                  <a:rPr lang="en-US" altLang="ja-JP" sz="1500" dirty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www.mhlw.</a:t>
                </a:r>
              </a:p>
              <a:p>
                <a:r>
                  <a:rPr lang="en-US" altLang="ja-JP" sz="1500" dirty="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 go.jp/topics/tobacco/main.html</a:t>
                </a:r>
                <a:r>
                  <a:rPr lang="en-US" altLang="ja-JP" sz="1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lang="ja-JP" altLang="en-US" sz="1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をご参照ください。</a:t>
                </a:r>
                <a:r>
                  <a:rPr lang="en-US" altLang="ja-JP" sz="1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)</a:t>
                </a:r>
                <a:endParaRPr kumimoji="1" lang="ja-JP" altLang="en-US" sz="1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6" name="グループ化 5"/>
          <p:cNvGrpSpPr/>
          <p:nvPr/>
        </p:nvGrpSpPr>
        <p:grpSpPr>
          <a:xfrm>
            <a:off x="3434335" y="5159544"/>
            <a:ext cx="5530153" cy="933752"/>
            <a:chOff x="3434335" y="5159544"/>
            <a:chExt cx="5530153" cy="933752"/>
          </a:xfrm>
        </p:grpSpPr>
        <p:pic>
          <p:nvPicPr>
            <p:cNvPr id="28" name="Picture 8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21438470">
              <a:off x="3434335" y="5159544"/>
              <a:ext cx="429361" cy="657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2" name="グループ化 31"/>
            <p:cNvGrpSpPr/>
            <p:nvPr/>
          </p:nvGrpSpPr>
          <p:grpSpPr>
            <a:xfrm>
              <a:off x="3793786" y="5210823"/>
              <a:ext cx="5170702" cy="882473"/>
              <a:chOff x="4181311" y="5508053"/>
              <a:chExt cx="4641338" cy="882473"/>
            </a:xfrm>
          </p:grpSpPr>
          <p:sp>
            <p:nvSpPr>
              <p:cNvPr id="30" name="角丸四角形 29"/>
              <p:cNvSpPr/>
              <p:nvPr/>
            </p:nvSpPr>
            <p:spPr>
              <a:xfrm>
                <a:off x="4440205" y="5508053"/>
                <a:ext cx="4382444" cy="88247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この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ような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警告表示をみたことがありますよね？</a:t>
                </a:r>
                <a:endParaRPr kumimoji="1" lang="en-US" altLang="ja-JP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この根拠となっているの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が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、</a:t>
                </a:r>
                <a:r>
                  <a:rPr kumimoji="1" lang="ja-JP" altLang="en-US" sz="2000" b="1" dirty="0">
                    <a:solidFill>
                      <a:srgbClr val="E03C64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疫学研究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です。</a:t>
                </a:r>
              </a:p>
            </p:txBody>
          </p:sp>
          <p:sp>
            <p:nvSpPr>
              <p:cNvPr id="31" name="二等辺三角形 30"/>
              <p:cNvSpPr/>
              <p:nvPr/>
            </p:nvSpPr>
            <p:spPr>
              <a:xfrm rot="16200000">
                <a:off x="4237138" y="5828288"/>
                <a:ext cx="256108" cy="367761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9" name="タイトル 5"/>
          <p:cNvSpPr txBox="1">
            <a:spLocks/>
          </p:cNvSpPr>
          <p:nvPr/>
        </p:nvSpPr>
        <p:spPr>
          <a:xfrm>
            <a:off x="335329" y="1640637"/>
            <a:ext cx="8557151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たばこの箱の下のほうでモクモクと貢献しています。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タイトル 5"/>
          <p:cNvSpPr txBox="1">
            <a:spLocks/>
          </p:cNvSpPr>
          <p:nvPr/>
        </p:nvSpPr>
        <p:spPr>
          <a:xfrm>
            <a:off x="477818" y="1392897"/>
            <a:ext cx="945772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たとえば</a:t>
            </a:r>
            <a:r>
              <a:rPr lang="en-US" altLang="ja-JP" sz="1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="" xmlns:a16="http://schemas.microsoft.com/office/drawing/2014/main" id="{89454308-1096-4C2B-A11D-9E8BABEAE325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たばこ</a:t>
            </a:r>
            <a:r>
              <a:rPr lang="ja-JP" altLang="en-US" sz="2800" b="1" dirty="0" smtClean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の警告表示の</a:t>
            </a:r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根拠となった研究のひとつ</a:t>
            </a:r>
            <a:endParaRPr lang="en-US" altLang="ja-JP" sz="2800" b="1" dirty="0">
              <a:solidFill>
                <a:srgbClr val="027FB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ja-JP" altLang="en-US" sz="2800" b="1" dirty="0">
              <a:solidFill>
                <a:srgbClr val="027FB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55070A7F-897E-4AC1-92F4-1FBE92E0BEDD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534518" y="5052379"/>
            <a:ext cx="7913159" cy="1368000"/>
            <a:chOff x="534518" y="5052379"/>
            <a:chExt cx="7913159" cy="1368000"/>
          </a:xfrm>
        </p:grpSpPr>
        <p:pic>
          <p:nvPicPr>
            <p:cNvPr id="6" name="Picture 8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34518" y="5091432"/>
              <a:ext cx="429361" cy="657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833879" y="5052379"/>
              <a:ext cx="7613798" cy="1368000"/>
              <a:chOff x="1039348" y="2886280"/>
              <a:chExt cx="7613798" cy="1368000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二等辺三角形 8"/>
              <p:cNvSpPr/>
              <p:nvPr/>
            </p:nvSpPr>
            <p:spPr>
              <a:xfrm rot="18024894">
                <a:off x="1160514" y="3398483"/>
                <a:ext cx="205158" cy="44748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角丸四角形 7"/>
              <p:cNvSpPr/>
              <p:nvPr/>
            </p:nvSpPr>
            <p:spPr>
              <a:xfrm>
                <a:off x="1389080" y="2886280"/>
                <a:ext cx="7264066" cy="1368000"/>
              </a:xfrm>
              <a:prstGeom prst="roundRect">
                <a:avLst>
                  <a:gd name="adj" fmla="val 65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もちろん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、タバコを吸っているのに肺がんにならない人もいれば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、</a:t>
                </a:r>
                <a:endParaRPr kumimoji="1" lang="en-US" altLang="ja-JP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吸っていない</a:t>
                </a:r>
                <a:r>
                  <a:rPr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の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に肺がんになる人もいますが、集団でみると、</a:t>
                </a:r>
                <a:endParaRPr kumimoji="1" lang="en-US" altLang="ja-JP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「喫煙していると肺がんになりやすい」ことがデータとして示されています</a:t>
                </a:r>
                <a:r>
                  <a:rPr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。</a:t>
                </a:r>
                <a:endParaRPr lang="en-US" altLang="ja-JP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このような疫学研究により、がんの要因が明らかになっています。</a:t>
                </a:r>
                <a:endPara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aphicFrame>
        <p:nvGraphicFramePr>
          <p:cNvPr id="13" name="グラフ 12">
            <a:extLst>
              <a:ext uri="{FF2B5EF4-FFF2-40B4-BE49-F238E27FC236}">
                <a16:creationId xmlns="" xmlns:a16="http://schemas.microsoft.com/office/drawing/2014/main" id="{6906D2A5-8B51-4013-AF0D-26E833617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86397"/>
              </p:ext>
            </p:extLst>
          </p:nvPr>
        </p:nvGraphicFramePr>
        <p:xfrm>
          <a:off x="893225" y="1515006"/>
          <a:ext cx="3672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グラフ 13">
            <a:extLst>
              <a:ext uri="{FF2B5EF4-FFF2-40B4-BE49-F238E27FC236}">
                <a16:creationId xmlns="" xmlns:a16="http://schemas.microsoft.com/office/drawing/2014/main" id="{6B7F37C3-3658-4C4D-8891-B35AEF5BF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013777"/>
              </p:ext>
            </p:extLst>
          </p:nvPr>
        </p:nvGraphicFramePr>
        <p:xfrm>
          <a:off x="5472440" y="1513359"/>
          <a:ext cx="306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524DF0D3-A691-4072-8832-9A1BF8910698}"/>
              </a:ext>
            </a:extLst>
          </p:cNvPr>
          <p:cNvCxnSpPr>
            <a:cxnSpLocks/>
          </p:cNvCxnSpPr>
          <p:nvPr/>
        </p:nvCxnSpPr>
        <p:spPr>
          <a:xfrm>
            <a:off x="1362669" y="3576042"/>
            <a:ext cx="316800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BACCDD60-7421-4507-B648-393AC0C9EE7D}"/>
              </a:ext>
            </a:extLst>
          </p:cNvPr>
          <p:cNvSpPr/>
          <p:nvPr/>
        </p:nvSpPr>
        <p:spPr>
          <a:xfrm>
            <a:off x="928737" y="3713148"/>
            <a:ext cx="163413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E77DFE5E-054A-4128-B372-68D59C061FEF}"/>
              </a:ext>
            </a:extLst>
          </p:cNvPr>
          <p:cNvSpPr/>
          <p:nvPr/>
        </p:nvSpPr>
        <p:spPr>
          <a:xfrm>
            <a:off x="5500810" y="3722026"/>
            <a:ext cx="163413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="" xmlns:a16="http://schemas.microsoft.com/office/drawing/2014/main" id="{BC200E6B-A9CE-4FF2-AC3A-ECEFD730BF71}"/>
              </a:ext>
            </a:extLst>
          </p:cNvPr>
          <p:cNvCxnSpPr>
            <a:cxnSpLocks/>
          </p:cNvCxnSpPr>
          <p:nvPr/>
        </p:nvCxnSpPr>
        <p:spPr>
          <a:xfrm>
            <a:off x="5920875" y="3569692"/>
            <a:ext cx="244800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="" xmlns:a16="http://schemas.microsoft.com/office/drawing/2014/main" id="{DCEAF96F-7F1C-4FD0-AF5B-52FE3392CA09}"/>
              </a:ext>
            </a:extLst>
          </p:cNvPr>
          <p:cNvSpPr/>
          <p:nvPr/>
        </p:nvSpPr>
        <p:spPr>
          <a:xfrm>
            <a:off x="1362668" y="1362883"/>
            <a:ext cx="941571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Meiryo UI" pitchFamily="50" charset="-128"/>
                <a:cs typeface="Segoe UI" pitchFamily="34" charset="0"/>
              </a:rPr>
              <a:t>男性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="" xmlns:a16="http://schemas.microsoft.com/office/drawing/2014/main" id="{4CD52273-6175-487A-9F7F-21313BBD68E2}"/>
              </a:ext>
            </a:extLst>
          </p:cNvPr>
          <p:cNvSpPr/>
          <p:nvPr/>
        </p:nvSpPr>
        <p:spPr>
          <a:xfrm>
            <a:off x="6013369" y="1448943"/>
            <a:ext cx="81541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Meiryo UI" pitchFamily="50" charset="-128"/>
                <a:cs typeface="Segoe UI" pitchFamily="34" charset="0"/>
              </a:rPr>
              <a:t>女性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="" xmlns:a16="http://schemas.microsoft.com/office/drawing/2014/main" id="{F3B75C4E-A15C-4078-A223-3190DD490266}"/>
              </a:ext>
            </a:extLst>
          </p:cNvPr>
          <p:cNvSpPr/>
          <p:nvPr/>
        </p:nvSpPr>
        <p:spPr>
          <a:xfrm>
            <a:off x="360024" y="1344778"/>
            <a:ext cx="615553" cy="2673695"/>
          </a:xfrm>
          <a:prstGeom prst="rect">
            <a:avLst/>
          </a:prstGeom>
        </p:spPr>
        <p:txBody>
          <a:bodyPr vert="eaVert"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非喫煙者を基準とした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肺がん死亡のリスク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="" xmlns:a16="http://schemas.microsoft.com/office/drawing/2014/main" id="{391993F7-8D02-474E-9F2A-7BFE11645E19}"/>
              </a:ext>
            </a:extLst>
          </p:cNvPr>
          <p:cNvSpPr/>
          <p:nvPr/>
        </p:nvSpPr>
        <p:spPr>
          <a:xfrm>
            <a:off x="2051720" y="4524296"/>
            <a:ext cx="1677024" cy="344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Meiryo UI" pitchFamily="50" charset="-128"/>
                <a:cs typeface="Segoe UI" pitchFamily="34" charset="0"/>
              </a:rPr>
              <a:t>喫煙本数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73F54FA0-8641-4B7B-9AD2-8B8AEC951AF3}"/>
              </a:ext>
            </a:extLst>
          </p:cNvPr>
          <p:cNvSpPr/>
          <p:nvPr/>
        </p:nvSpPr>
        <p:spPr>
          <a:xfrm>
            <a:off x="4985540" y="1344778"/>
            <a:ext cx="615553" cy="2673695"/>
          </a:xfrm>
          <a:prstGeom prst="rect">
            <a:avLst/>
          </a:prstGeom>
        </p:spPr>
        <p:txBody>
          <a:bodyPr vert="eaVert"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非喫煙者を基準とした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肺がん死亡のリスク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="" xmlns:a16="http://schemas.microsoft.com/office/drawing/2014/main" id="{22D41767-C3FD-4F98-BD14-6E9CD4C991CF}"/>
              </a:ext>
            </a:extLst>
          </p:cNvPr>
          <p:cNvSpPr/>
          <p:nvPr/>
        </p:nvSpPr>
        <p:spPr>
          <a:xfrm>
            <a:off x="6275809" y="4499913"/>
            <a:ext cx="1814151" cy="344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Meiryo UI" pitchFamily="50" charset="-128"/>
                <a:cs typeface="Segoe UI" pitchFamily="34" charset="0"/>
              </a:rPr>
              <a:t>喫煙本数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7AB5A57E-B6B3-4F0B-A16B-EA6DDA250450}"/>
              </a:ext>
            </a:extLst>
          </p:cNvPr>
          <p:cNvSpPr/>
          <p:nvPr/>
        </p:nvSpPr>
        <p:spPr>
          <a:xfrm>
            <a:off x="3913647" y="4808175"/>
            <a:ext cx="4628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ja-JP" sz="1200" dirty="0" err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Akiba</a:t>
            </a:r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120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 and Hirayama T. </a:t>
            </a:r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 Health </a:t>
            </a:r>
            <a:r>
              <a:rPr lang="en-US" altLang="ja-JP" sz="1200" dirty="0" err="1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Perspect</a:t>
            </a:r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87:19-26. 1990)</a:t>
            </a:r>
            <a:endParaRPr lang="ja-JP" altLang="en-US" sz="1200" dirty="0">
              <a:solidFill>
                <a:srgbClr val="4D4D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="" xmlns:a16="http://schemas.microsoft.com/office/drawing/2014/main" id="{89454308-1096-4C2B-A11D-9E8BABEAE325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643668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7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疫学研究が明らかにした「がん」の関連要因は？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55070A7F-897E-4AC1-92F4-1FBE92E0BEDD}"/>
              </a:ext>
            </a:extLst>
          </p:cNvPr>
          <p:cNvSpPr/>
          <p:nvPr/>
        </p:nvSpPr>
        <p:spPr>
          <a:xfrm>
            <a:off x="457200" y="1320298"/>
            <a:ext cx="8388000" cy="45719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7201" y="5652984"/>
            <a:ext cx="8497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World 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Cancer Research Fund / American Institute for Cancer </a:t>
            </a: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Research.</a:t>
            </a:r>
          </a:p>
          <a:p>
            <a:pPr algn="r"/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Food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Nutrition, Physical Activity, and the Prevention of </a:t>
            </a: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Cancer: 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Global Perspective. Washington, DC: AICR, </a:t>
            </a: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2007</a:t>
            </a:r>
            <a:r>
              <a:rPr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より作成</a:t>
            </a:r>
            <a:endParaRPr lang="en-US" altLang="ja-JP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喫煙は、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Health Consequences of Smoking—50 Years of Progress: A Report of the Surgeon General, 2014</a:t>
            </a:r>
          </a:p>
          <a:p>
            <a:pPr algn="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喫煙の健康影響に関する検討会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喫煙と健康　喫煙の健康影響に関する検討会報告書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altLang="ja-JP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</a:t>
            </a:r>
            <a:r>
              <a:rPr lang="ja-JP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より作成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03499"/>
              </p:ext>
            </p:extLst>
          </p:nvPr>
        </p:nvGraphicFramePr>
        <p:xfrm>
          <a:off x="467544" y="1412776"/>
          <a:ext cx="8377656" cy="417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8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0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3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00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496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endParaRPr kumimoji="1" lang="ja-JP" altLang="en-US" sz="1200" b="0" dirty="0">
                        <a:solidFill>
                          <a:schemeClr val="tx1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リスクを下げる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E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リスクを高める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3C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513">
                <a:tc row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確実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b="0" kern="1200" dirty="0">
                          <a:solidFill>
                            <a:srgbClr val="4D4D4D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ja-JP" altLang="en-US" sz="1600" b="1" kern="1200" dirty="0">
                          <a:solidFill>
                            <a:srgbClr val="E03C64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身体活動</a:t>
                      </a:r>
                    </a:p>
                  </a:txBody>
                  <a:tcPr marL="0" marR="0"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結腸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喫煙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鼻腔・副鼻腔、口腔・咽頭、喉頭、</a:t>
                      </a:r>
                      <a:endParaRPr kumimoji="1" lang="en-US" altLang="ja-JP" sz="1600" b="0" i="0" u="none" strike="noStrike" kern="1200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食道</a:t>
                      </a: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、胃、肺、膵臓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、肝臓、膀胱、</a:t>
                      </a:r>
                      <a:endParaRPr kumimoji="1" lang="en-US" altLang="ja-JP" sz="1600" b="0" i="0" u="none" strike="noStrike" kern="1200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子宮頸部</a:t>
                      </a:r>
                      <a:endParaRPr kumimoji="1" lang="ja-JP" altLang="en-US" sz="1600" b="0" i="0" u="none" strike="noStrike" kern="12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b="1" kern="1200" dirty="0">
                          <a:solidFill>
                            <a:srgbClr val="E03C64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授乳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1" lang="ja-JP" altLang="en-US" sz="1600" b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乳房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 smtClean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受動喫煙</a:t>
                      </a:r>
                      <a:endParaRPr kumimoji="1" lang="ja-JP" altLang="en-US" sz="1600" b="1" i="0" u="none" strike="noStrike" kern="1200" dirty="0">
                        <a:solidFill>
                          <a:srgbClr val="E03C64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肺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27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 smtClean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肥満</a:t>
                      </a:r>
                      <a:endParaRPr kumimoji="1" lang="en-US" altLang="ja-JP" sz="1600" b="1" i="0" u="none" strike="noStrike" kern="1200" dirty="0" smtClean="0">
                        <a:solidFill>
                          <a:srgbClr val="E03C64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食道</a:t>
                      </a:r>
                      <a:r>
                        <a:rPr kumimoji="1" lang="en-US" altLang="ja-JP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腺がん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r>
                        <a:rPr kumimoji="1" lang="ja-JP" altLang="en-US" sz="1600" b="0" i="0" u="none" strike="noStrike" kern="1200" dirty="0" err="1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大腸、乳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閉経後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r>
                        <a:rPr kumimoji="1" lang="ja-JP" altLang="en-US" sz="1600" b="0" i="0" u="none" strike="noStrike" kern="1200" dirty="0" err="1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肝臓、子宮体部、</a:t>
                      </a: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腎臓、膵臓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 smtClean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成人期の体重増加</a:t>
                      </a:r>
                      <a:endParaRPr kumimoji="1" lang="ja-JP" altLang="en-US" sz="1600" b="1" i="0" u="none" strike="noStrike" kern="1200" dirty="0">
                        <a:solidFill>
                          <a:srgbClr val="E03C64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乳房（閉経後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endParaRPr kumimoji="1" lang="ja-JP" altLang="en-US" sz="1600" b="0" i="0" u="none" strike="noStrike" kern="12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02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rgbClr val="4D4D4D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en-US" altLang="ja-JP" sz="1600" b="0" dirty="0">
                        <a:solidFill>
                          <a:srgbClr val="4D4D4D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600" b="0" dirty="0">
                        <a:solidFill>
                          <a:srgbClr val="4D4D4D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高身長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大腸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、乳房、卵巣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 smtClean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加工</a:t>
                      </a:r>
                      <a:r>
                        <a:rPr kumimoji="1" lang="ja-JP" altLang="en-US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肉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大腸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5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アルコール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大腸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男性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r>
                        <a:rPr kumimoji="1" lang="ja-JP" altLang="en-US" sz="1600" b="0" i="0" u="none" strike="noStrike" kern="1200" dirty="0" err="1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乳房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閉経後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r>
                        <a:rPr kumimoji="1" lang="ja-JP" altLang="en-US" sz="1600" b="0" i="0" u="none" strike="noStrike" kern="1200" dirty="0" err="1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</a:t>
                      </a:r>
                      <a:endParaRPr kumimoji="1" lang="en-US" altLang="ja-JP" sz="1600" b="0" i="0" u="none" strike="noStrike" kern="1200" dirty="0" smtClean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食道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扁平上皮</a:t>
                      </a:r>
                      <a:r>
                        <a:rPr kumimoji="1" lang="en-US" altLang="ja-JP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r>
                        <a:rPr kumimoji="1" lang="ja-JP" altLang="en-US" sz="1600" b="0" i="0" u="none" strike="noStrike" kern="1200" dirty="0" err="1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、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肝臓、</a:t>
                      </a:r>
                    </a:p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口腔</a:t>
                      </a: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・咽頭・</a:t>
                      </a:r>
                      <a:r>
                        <a:rPr kumimoji="1" lang="ja-JP" altLang="en-US" sz="1600" b="0" i="0" u="none" strike="noStrike" kern="1200" dirty="0" smtClean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喉頭</a:t>
                      </a:r>
                      <a:endParaRPr kumimoji="1" lang="ja-JP" altLang="en-US" sz="1600" b="0" i="0" u="none" strike="noStrike" kern="12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アフラトキシン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肝臓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02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rgbClr val="4D4D4D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en-US" altLang="ja-JP" sz="2800" b="1" dirty="0">
                        <a:solidFill>
                          <a:srgbClr val="E03C64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2800" b="1" dirty="0">
                        <a:solidFill>
                          <a:srgbClr val="E03C64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飲料水中の砒素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肺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02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rgbClr val="4D4D4D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en-US" altLang="ja-JP" sz="2800" b="1" dirty="0">
                        <a:solidFill>
                          <a:srgbClr val="E03C64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2800" b="1" dirty="0">
                        <a:solidFill>
                          <a:srgbClr val="E03C64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en-US" altLang="ja-JP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β-</a:t>
                      </a:r>
                      <a:r>
                        <a:rPr kumimoji="1" lang="ja-JP" altLang="en-US" sz="1600" b="1" i="0" u="none" strike="noStrike" kern="1200" dirty="0">
                          <a:solidFill>
                            <a:srgbClr val="E03C64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カロテンのサプリメント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600"/>
                        </a:lnSpc>
                      </a:pPr>
                      <a:r>
                        <a:rPr kumimoji="1" lang="ja-JP" altLang="en-US" sz="1600" b="0" i="0" u="none" strike="noStrike" kern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肺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20675"/>
              </p:ext>
            </p:extLst>
          </p:nvPr>
        </p:nvGraphicFramePr>
        <p:xfrm>
          <a:off x="462161" y="1858398"/>
          <a:ext cx="8424936" cy="3869311"/>
        </p:xfrm>
        <a:graphic>
          <a:graphicData uri="http://schemas.openxmlformats.org/drawingml/2006/table">
            <a:tbl>
              <a:tblPr/>
              <a:tblGrid>
                <a:gridCol w="1504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0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847">
                <a:tc>
                  <a:txBody>
                    <a:bodyPr/>
                    <a:lstStyle/>
                    <a:p>
                      <a:r>
                        <a:rPr lang="ja-JP" altLang="en-US" sz="2000" b="0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喫煙</a:t>
                      </a:r>
                    </a:p>
                  </a:txBody>
                  <a:tcPr marL="30238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b="0" dirty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たばこは吸わない。他人のたばこの煙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を避ける</a:t>
                      </a:r>
                      <a:r>
                        <a:rPr lang="ja-JP" altLang="en-US" sz="2000" b="0" dirty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。</a:t>
                      </a:r>
                    </a:p>
                  </a:txBody>
                  <a:tcPr marL="108000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847">
                <a:tc>
                  <a:txBody>
                    <a:bodyPr/>
                    <a:lstStyle/>
                    <a:p>
                      <a:r>
                        <a:rPr lang="ja-JP" altLang="en-US" sz="2000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飲酒</a:t>
                      </a:r>
                    </a:p>
                  </a:txBody>
                  <a:tcPr marL="30238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dirty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飲むなら、節度のある飲酒をする。</a:t>
                      </a:r>
                    </a:p>
                  </a:txBody>
                  <a:tcPr marL="108000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847">
                <a:tc>
                  <a:txBody>
                    <a:bodyPr/>
                    <a:lstStyle/>
                    <a:p>
                      <a:r>
                        <a:rPr lang="ja-JP" altLang="en-US" sz="2000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食事</a:t>
                      </a:r>
                    </a:p>
                  </a:txBody>
                  <a:tcPr marL="30238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dirty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食事は偏らずバランスよくとる。</a:t>
                      </a:r>
                    </a:p>
                  </a:txBody>
                  <a:tcPr marL="108000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847">
                <a:tc>
                  <a:txBody>
                    <a:bodyPr/>
                    <a:lstStyle/>
                    <a:p>
                      <a:r>
                        <a:rPr lang="ja-JP" altLang="en-US" sz="2000" b="0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身体活動</a:t>
                      </a:r>
                    </a:p>
                  </a:txBody>
                  <a:tcPr marL="30238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b="0" dirty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日常生活を活動的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に。</a:t>
                      </a:r>
                      <a:endParaRPr lang="ja-JP" altLang="en-US" sz="2000" b="0" dirty="0">
                        <a:solidFill>
                          <a:schemeClr val="tx1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108000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847">
                <a:tc>
                  <a:txBody>
                    <a:bodyPr/>
                    <a:lstStyle/>
                    <a:p>
                      <a:r>
                        <a:rPr lang="ja-JP" altLang="en-US" sz="2000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体形</a:t>
                      </a:r>
                    </a:p>
                  </a:txBody>
                  <a:tcPr marL="30238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適正</a:t>
                      </a:r>
                      <a:r>
                        <a:rPr lang="ja-JP" altLang="en-US" sz="2000" dirty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な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範囲内に。</a:t>
                      </a:r>
                      <a:endParaRPr lang="ja-JP" altLang="en-US" sz="2000" dirty="0">
                        <a:solidFill>
                          <a:schemeClr val="tx1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108000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847">
                <a:tc>
                  <a:txBody>
                    <a:bodyPr/>
                    <a:lstStyle/>
                    <a:p>
                      <a:r>
                        <a:rPr kumimoji="1" lang="ja-JP" altLang="en-US" sz="2000" kern="1200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感染</a:t>
                      </a:r>
                    </a:p>
                  </a:txBody>
                  <a:tcPr marL="30238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kern="120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肝炎ウイルス感染検査と適切な措置を。</a:t>
                      </a:r>
                      <a:endParaRPr kumimoji="1" lang="en-US" altLang="ja-JP" sz="2000" kern="1200" dirty="0" smtClean="0">
                        <a:solidFill>
                          <a:schemeClr val="tx1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r>
                        <a:rPr kumimoji="1" lang="ja-JP" altLang="en-US" sz="2000" kern="120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Meiryo UI" pitchFamily="50" charset="-128"/>
                          <a:cs typeface="Meiryo UI" pitchFamily="50" charset="-128"/>
                        </a:rPr>
                        <a:t>機会があればピロリ菌検査を。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Segoe UI Semibold" pitchFamily="34" charset="0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108000" marR="30238" marT="30238" marB="302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357436" y="1340768"/>
            <a:ext cx="7776864" cy="56207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ja-JP" altLang="en-US" sz="2800" dirty="0">
                <a:latin typeface="Segoe UI Semibold" pitchFamily="34" charset="0"/>
                <a:ea typeface="Meiryo UI" pitchFamily="50" charset="-128"/>
                <a:cs typeface="Meiryo UI" pitchFamily="50" charset="-128"/>
              </a:rPr>
              <a:t>日本人のためのがん予防法</a:t>
            </a:r>
          </a:p>
        </p:txBody>
      </p:sp>
      <p:sp>
        <p:nvSpPr>
          <p:cNvPr id="6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xmlns="" id="{ACB5DE7F-FC52-451F-9E42-AFBDC7D03452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760118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6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疫学研究の成果が国の政策</a:t>
            </a:r>
            <a:r>
              <a:rPr lang="en-US" altLang="ja-JP" sz="26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6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ガイドライン</a:t>
            </a:r>
            <a:r>
              <a:rPr lang="en-US" altLang="ja-JP" sz="26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6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につながっています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F17E7AEF-1184-48E7-9319-3744507CDD69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491080" y="5849367"/>
            <a:ext cx="8373454" cy="657225"/>
            <a:chOff x="491080" y="5849367"/>
            <a:chExt cx="8373454" cy="657225"/>
          </a:xfrm>
        </p:grpSpPr>
        <p:pic>
          <p:nvPicPr>
            <p:cNvPr id="10" name="Picture 81">
              <a:extLst>
                <a:ext uri="{FF2B5EF4-FFF2-40B4-BE49-F238E27FC236}">
                  <a16:creationId xmlns:a16="http://schemas.microsoft.com/office/drawing/2014/main" xmlns="" id="{E0EBF222-23DA-458A-939D-FDE1EF3BC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21400564">
              <a:off x="491080" y="5849367"/>
              <a:ext cx="429361" cy="657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xmlns="" id="{8CD68D15-C0CB-4AA6-85C0-36AEE974B6C5}"/>
                </a:ext>
              </a:extLst>
            </p:cNvPr>
            <p:cNvGrpSpPr/>
            <p:nvPr/>
          </p:nvGrpSpPr>
          <p:grpSpPr>
            <a:xfrm>
              <a:off x="830552" y="5997856"/>
              <a:ext cx="8033982" cy="427934"/>
              <a:chOff x="1016785" y="3185502"/>
              <a:chExt cx="8033982" cy="643922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角丸四角形 7">
                <a:extLst>
                  <a:ext uri="{FF2B5EF4-FFF2-40B4-BE49-F238E27FC236}">
                    <a16:creationId xmlns:a16="http://schemas.microsoft.com/office/drawing/2014/main" xmlns="" id="{82A9BC51-53A2-4E63-8DB6-E3A24F342CBB}"/>
                  </a:ext>
                </a:extLst>
              </p:cNvPr>
              <p:cNvSpPr/>
              <p:nvPr/>
            </p:nvSpPr>
            <p:spPr>
              <a:xfrm>
                <a:off x="1366517" y="3185502"/>
                <a:ext cx="7684250" cy="643922"/>
              </a:xfrm>
              <a:prstGeom prst="roundRect">
                <a:avLst>
                  <a:gd name="adj" fmla="val 1233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kumimoji="1" lang="ja-JP" altLang="en-US" sz="20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先ほどの疫学</a:t>
                </a:r>
                <a:r>
                  <a:rPr kumimoji="1" lang="ja-JP" altLang="en-US" sz="20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研究の結果から、政策がつくられていることがわかります。</a:t>
                </a:r>
              </a:p>
            </p:txBody>
          </p:sp>
          <p:sp>
            <p:nvSpPr>
              <p:cNvPr id="13" name="二等辺三角形 12">
                <a:extLst>
                  <a:ext uri="{FF2B5EF4-FFF2-40B4-BE49-F238E27FC236}">
                    <a16:creationId xmlns:a16="http://schemas.microsoft.com/office/drawing/2014/main" xmlns="" id="{10CF9DF9-344A-4658-B54C-C5F4C3E8D9CE}"/>
                  </a:ext>
                </a:extLst>
              </p:cNvPr>
              <p:cNvSpPr/>
              <p:nvPr/>
            </p:nvSpPr>
            <p:spPr>
              <a:xfrm rot="15253767">
                <a:off x="1137951" y="3427148"/>
                <a:ext cx="205158" cy="44748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8" name="正方形/長方形 17"/>
          <p:cNvSpPr/>
          <p:nvPr/>
        </p:nvSpPr>
        <p:spPr>
          <a:xfrm>
            <a:off x="2276520" y="5715714"/>
            <a:ext cx="6704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en-US" altLang="ja-JP" sz="1200" b="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ja-JP" altLang="en-US" sz="1200" b="0" dirty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国立がん</a:t>
            </a:r>
            <a:r>
              <a:rPr lang="ja-JP" altLang="en-US" sz="1200" b="0" dirty="0" smtClean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センター社会と健康研究センター</a:t>
            </a:r>
            <a:r>
              <a:rPr lang="ja-JP" altLang="en-US" sz="1200" dirty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、がん予防法の提示 </a:t>
            </a:r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</a:t>
            </a:r>
            <a:r>
              <a:rPr lang="ja-JP" altLang="en-US" sz="1200" dirty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年</a:t>
            </a:r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ja-JP" altLang="en-US" sz="1200" dirty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月</a:t>
            </a:r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ja-JP" altLang="en-US" sz="1200" dirty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</a:t>
            </a:r>
            <a:r>
              <a:rPr lang="ja-JP" altLang="en-US" sz="1200" dirty="0" smtClean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改訂版より一部省略</a:t>
            </a:r>
            <a:r>
              <a:rPr lang="en-US" altLang="ja-JP" sz="1200" dirty="0" smtClean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altLang="ja-JP" sz="1200" dirty="0">
              <a:solidFill>
                <a:srgbClr val="4D4D4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381984" y="2636912"/>
            <a:ext cx="4378714" cy="1656024"/>
            <a:chOff x="-788969" y="2562396"/>
            <a:chExt cx="4378714" cy="1656024"/>
          </a:xfrm>
        </p:grpSpPr>
        <p:sp>
          <p:nvSpPr>
            <p:cNvPr id="17" name="二等辺三角形 16"/>
            <p:cNvSpPr/>
            <p:nvPr/>
          </p:nvSpPr>
          <p:spPr>
            <a:xfrm rot="15061951">
              <a:off x="-112438" y="2939279"/>
              <a:ext cx="362766" cy="171582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457745" y="2562396"/>
              <a:ext cx="3132000" cy="1656024"/>
            </a:xfrm>
            <a:prstGeom prst="roundRect">
              <a:avLst>
                <a:gd name="adj" fmla="val 65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たばこや食事とがんの関係は</a:t>
              </a:r>
              <a:endParaRPr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イメージできると思いますが、</a:t>
              </a:r>
              <a:r>
                <a:rPr lang="en-US" altLang="ja-JP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/>
              </a:r>
              <a:br>
                <a:rPr lang="en-US" altLang="ja-JP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実は、</a:t>
              </a:r>
              <a:r>
                <a:rPr lang="ja-JP" altLang="en-US" sz="2000" b="1" dirty="0" smtClean="0">
                  <a:solidFill>
                    <a:srgbClr val="E03C6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活動的な生活を送ることも、がんの予防法として</a:t>
              </a:r>
              <a:endParaRPr lang="en-US" altLang="ja-JP" sz="2000" b="1" dirty="0" smtClean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b="1" dirty="0" smtClean="0">
                  <a:solidFill>
                    <a:srgbClr val="E03C6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推奨されています</a:t>
              </a:r>
              <a:r>
                <a:rPr lang="ja-JP" altLang="en-US" sz="2000" dirty="0" smtClean="0">
                  <a:solidFill>
                    <a:srgbClr val="E03C6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  <a:endParaRPr lang="ja-JP" altLang="en-US" sz="2000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932040" y="1392138"/>
            <a:ext cx="2870565" cy="427934"/>
            <a:chOff x="4869507" y="1392138"/>
            <a:chExt cx="2870565" cy="427934"/>
          </a:xfrm>
        </p:grpSpPr>
        <p:sp>
          <p:nvSpPr>
            <p:cNvPr id="20" name="角丸四角形 7">
              <a:extLst>
                <a:ext uri="{FF2B5EF4-FFF2-40B4-BE49-F238E27FC236}">
                  <a16:creationId xmlns:a16="http://schemas.microsoft.com/office/drawing/2014/main" xmlns="" id="{82A9BC51-53A2-4E63-8DB6-E3A24F342CBB}"/>
                </a:ext>
              </a:extLst>
            </p:cNvPr>
            <p:cNvSpPr/>
            <p:nvPr/>
          </p:nvSpPr>
          <p:spPr>
            <a:xfrm>
              <a:off x="5220072" y="1392138"/>
              <a:ext cx="2520000" cy="427934"/>
            </a:xfrm>
            <a:prstGeom prst="roundRect">
              <a:avLst>
                <a:gd name="adj" fmla="val 147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を例にみてみましょう。</a:t>
              </a:r>
              <a:endPara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二等辺三角形 20">
              <a:extLst>
                <a:ext uri="{FF2B5EF4-FFF2-40B4-BE49-F238E27FC236}">
                  <a16:creationId xmlns:a16="http://schemas.microsoft.com/office/drawing/2014/main" xmlns="" id="{10CF9DF9-344A-4658-B54C-C5F4C3E8D9CE}"/>
                </a:ext>
              </a:extLst>
            </p:cNvPr>
            <p:cNvSpPr/>
            <p:nvPr/>
          </p:nvSpPr>
          <p:spPr>
            <a:xfrm rot="16200000">
              <a:off x="5011598" y="1385884"/>
              <a:ext cx="163307" cy="44748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4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下矢印 9"/>
          <p:cNvSpPr/>
          <p:nvPr/>
        </p:nvSpPr>
        <p:spPr bwMode="auto">
          <a:xfrm>
            <a:off x="7740352" y="3429000"/>
            <a:ext cx="720000" cy="432000"/>
          </a:xfrm>
          <a:prstGeom prst="downArrow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62586" y="3995539"/>
            <a:ext cx="13586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Segoe UI Semibold" pitchFamily="34" charset="0"/>
                <a:ea typeface="Meiryo UI" pitchFamily="50" charset="-128"/>
                <a:cs typeface="Meiryo UI" pitchFamily="50" charset="-128"/>
              </a:rPr>
              <a:t>530</a:t>
            </a:r>
            <a:r>
              <a:rPr kumimoji="1" lang="ja-JP" altLang="en-US" sz="2400" dirty="0">
                <a:solidFill>
                  <a:schemeClr val="tx1"/>
                </a:solidFill>
                <a:latin typeface="Segoe UI Semibold" pitchFamily="34" charset="0"/>
                <a:ea typeface="Meiryo UI" pitchFamily="50" charset="-128"/>
                <a:cs typeface="Meiryo UI" pitchFamily="50" charset="-128"/>
              </a:rPr>
              <a:t>万人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609684" y="3520058"/>
            <a:ext cx="13586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Segoe UI Semibold" pitchFamily="34" charset="0"/>
                <a:ea typeface="Meiryo UI" pitchFamily="50" charset="-128"/>
                <a:cs typeface="Meiryo UI" pitchFamily="50" charset="-128"/>
              </a:rPr>
              <a:t>510</a:t>
            </a:r>
            <a:r>
              <a:rPr kumimoji="1" lang="ja-JP" altLang="en-US" sz="2400" dirty="0">
                <a:solidFill>
                  <a:schemeClr val="tx1"/>
                </a:solidFill>
                <a:latin typeface="Segoe UI Semibold" pitchFamily="34" charset="0"/>
                <a:ea typeface="Meiryo UI" pitchFamily="50" charset="-128"/>
                <a:cs typeface="Meiryo UI" pitchFamily="50" charset="-128"/>
              </a:rPr>
              <a:t>万人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="" xmlns:a16="http://schemas.microsoft.com/office/drawing/2014/main" id="{1EF21F25-DA34-4FEE-A727-2989FB33D8BF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もし、身体活動不足の人がいなくなったら</a:t>
            </a:r>
            <a:r>
              <a:rPr lang="en-US" altLang="ja-JP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ja-JP" altLang="en-US" sz="2800" b="1" dirty="0">
              <a:solidFill>
                <a:srgbClr val="027FB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A781F472-ACF0-416F-B6CD-D5FF63FD8BAA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30C6D677-9A1B-4E96-991D-FD2EB3E41E51}"/>
              </a:ext>
            </a:extLst>
          </p:cNvPr>
          <p:cNvSpPr/>
          <p:nvPr/>
        </p:nvSpPr>
        <p:spPr>
          <a:xfrm>
            <a:off x="6671527" y="3866584"/>
            <a:ext cx="2488182" cy="813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000" dirty="0"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推計</a:t>
            </a:r>
            <a:endParaRPr lang="en-US" altLang="ja-JP" sz="2000" dirty="0"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  <a:p>
            <a:pPr>
              <a:lnSpc>
                <a:spcPts val="2800"/>
              </a:lnSpc>
            </a:pPr>
            <a:r>
              <a:rPr lang="ja-JP" altLang="en-US" sz="2000" dirty="0"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年間約</a:t>
            </a:r>
            <a:r>
              <a:rPr lang="ja-JP" altLang="en-US" sz="280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3200" b="1" dirty="0">
                <a:solidFill>
                  <a:srgbClr val="E03C6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530 </a:t>
            </a:r>
            <a:r>
              <a:rPr lang="ja-JP" altLang="en-US" sz="2400" dirty="0">
                <a:solidFill>
                  <a:srgbClr val="E03C64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万人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90502" y="4653135"/>
            <a:ext cx="6197721" cy="1296000"/>
            <a:chOff x="390502" y="4653135"/>
            <a:chExt cx="6197721" cy="1296000"/>
          </a:xfrm>
        </p:grpSpPr>
        <p:pic>
          <p:nvPicPr>
            <p:cNvPr id="22" name="Picture 81">
              <a:extLst>
                <a:ext uri="{FF2B5EF4-FFF2-40B4-BE49-F238E27FC236}">
                  <a16:creationId xmlns="" xmlns:a16="http://schemas.microsoft.com/office/drawing/2014/main" id="{CED59E66-D64C-4B67-B90C-1308457B5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0502" y="4714870"/>
              <a:ext cx="429361" cy="657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3" name="グループ化 22">
              <a:extLst>
                <a:ext uri="{FF2B5EF4-FFF2-40B4-BE49-F238E27FC236}">
                  <a16:creationId xmlns="" xmlns:a16="http://schemas.microsoft.com/office/drawing/2014/main" id="{362F3ADA-C6A7-4D4D-9E2C-55A575D5187F}"/>
                </a:ext>
              </a:extLst>
            </p:cNvPr>
            <p:cNvGrpSpPr/>
            <p:nvPr/>
          </p:nvGrpSpPr>
          <p:grpSpPr>
            <a:xfrm>
              <a:off x="760106" y="4653135"/>
              <a:ext cx="5828117" cy="1296000"/>
              <a:chOff x="1039084" y="2808394"/>
              <a:chExt cx="5828117" cy="1950121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角丸四角形 7">
                <a:extLst>
                  <a:ext uri="{FF2B5EF4-FFF2-40B4-BE49-F238E27FC236}">
                    <a16:creationId xmlns="" xmlns:a16="http://schemas.microsoft.com/office/drawing/2014/main" id="{247BE491-52A8-44FE-8E0F-0B1F432989AC}"/>
                  </a:ext>
                </a:extLst>
              </p:cNvPr>
              <p:cNvSpPr/>
              <p:nvPr/>
            </p:nvSpPr>
            <p:spPr>
              <a:xfrm>
                <a:off x="1366516" y="2808394"/>
                <a:ext cx="5500685" cy="1950121"/>
              </a:xfrm>
              <a:prstGeom prst="roundRect">
                <a:avLst>
                  <a:gd name="adj" fmla="val 1336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24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世界的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にみると、</a:t>
                </a:r>
                <a:r>
                  <a:rPr kumimoji="1" lang="en-US" altLang="ja-JP" sz="2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/>
                </a:r>
                <a:br>
                  <a:rPr kumimoji="1" lang="en-US" altLang="ja-JP" sz="2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kumimoji="1" lang="en-US" altLang="ja-JP" sz="24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</a:t>
                </a:r>
                <a:r>
                  <a:rPr kumimoji="1" lang="ja-JP" altLang="en-US" sz="24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身体</a:t>
                </a:r>
                <a:r>
                  <a:rPr kumimoji="1" lang="ja-JP" altLang="en-US" sz="2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活動不足の影響は喫煙と同程度！</a:t>
                </a:r>
                <a:endParaRPr kumimoji="1" lang="en-US" altLang="ja-JP" sz="2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4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 がん</a:t>
                </a:r>
                <a:r>
                  <a:rPr lang="ja-JP" altLang="en-US" sz="2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予防にも影響大！</a:t>
                </a:r>
                <a:endParaRPr kumimoji="1" lang="ja-JP" altLang="en-US" sz="24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5" name="二等辺三角形 24">
                <a:extLst>
                  <a:ext uri="{FF2B5EF4-FFF2-40B4-BE49-F238E27FC236}">
                    <a16:creationId xmlns="" xmlns:a16="http://schemas.microsoft.com/office/drawing/2014/main" id="{0F8C38C9-4075-44AF-AD6B-631F4077B47C}"/>
                  </a:ext>
                </a:extLst>
              </p:cNvPr>
              <p:cNvSpPr/>
              <p:nvPr/>
            </p:nvSpPr>
            <p:spPr>
              <a:xfrm rot="15253767">
                <a:off x="1036797" y="3416475"/>
                <a:ext cx="452064" cy="44748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9" name="正方形/長方形 28">
            <a:extLst>
              <a:ext uri="{FF2B5EF4-FFF2-40B4-BE49-F238E27FC236}">
                <a16:creationId xmlns="" xmlns:a16="http://schemas.microsoft.com/office/drawing/2014/main" id="{30C6D677-9A1B-4E96-991D-FD2EB3E41E51}"/>
              </a:ext>
            </a:extLst>
          </p:cNvPr>
          <p:cNvSpPr/>
          <p:nvPr/>
        </p:nvSpPr>
        <p:spPr>
          <a:xfrm>
            <a:off x="6669285" y="4766476"/>
            <a:ext cx="2492990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000" dirty="0"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日本では、</a:t>
            </a:r>
            <a:endParaRPr lang="en-US" altLang="ja-JP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800"/>
              </a:lnSpc>
            </a:pPr>
            <a:r>
              <a:rPr lang="ja-JP" altLang="en-US" sz="2000" dirty="0"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年間約 　</a:t>
            </a:r>
            <a:r>
              <a:rPr lang="ja-JP" altLang="en-US" sz="280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3200" b="1" dirty="0">
                <a:solidFill>
                  <a:srgbClr val="E03C6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 </a:t>
            </a:r>
            <a:r>
              <a:rPr lang="ja-JP" altLang="en-US" sz="2400" dirty="0">
                <a:solidFill>
                  <a:srgbClr val="E03C64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万人</a:t>
            </a:r>
            <a:endParaRPr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66173"/>
              </p:ext>
            </p:extLst>
          </p:nvPr>
        </p:nvGraphicFramePr>
        <p:xfrm>
          <a:off x="505378" y="1962097"/>
          <a:ext cx="8306041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5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33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3322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心疾患</a:t>
                      </a:r>
                    </a:p>
                  </a:txBody>
                  <a:tcPr anchor="ctr"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糖尿病</a:t>
                      </a:r>
                    </a:p>
                  </a:txBody>
                  <a:tcPr anchor="ctr"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乳がん</a:t>
                      </a:r>
                    </a:p>
                  </a:txBody>
                  <a:tcPr anchor="ctr"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大腸がん</a:t>
                      </a:r>
                    </a:p>
                  </a:txBody>
                  <a:tcPr anchor="ctr">
                    <a:solidFill>
                      <a:srgbClr val="006E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6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死亡率</a:t>
                      </a:r>
                    </a:p>
                  </a:txBody>
                  <a:tcPr anchor="ctr">
                    <a:solidFill>
                      <a:srgbClr val="006E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77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122</a:t>
                      </a:r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か国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5.8 %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7.2 %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10.1 %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10.4 %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9.4</a:t>
                      </a:r>
                      <a:r>
                        <a:rPr kumimoji="1" lang="en-US" altLang="ja-JP" sz="2400" baseline="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%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7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日本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10.0 %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12.3 %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16.1 %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17.8 %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16.1 %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タイトル 2">
            <a:extLst>
              <a:ext uri="{FF2B5EF4-FFF2-40B4-BE49-F238E27FC236}">
                <a16:creationId xmlns="" xmlns:a16="http://schemas.microsoft.com/office/drawing/2014/main" id="{479A8BBE-2FC3-4C9E-8F24-3DF29A4F28F3}"/>
              </a:ext>
            </a:extLst>
          </p:cNvPr>
          <p:cNvSpPr txBox="1">
            <a:spLocks/>
          </p:cNvSpPr>
          <p:nvPr/>
        </p:nvSpPr>
        <p:spPr>
          <a:xfrm>
            <a:off x="395535" y="1436291"/>
            <a:ext cx="8496945" cy="5620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Segoe UI Semibold" pitchFamily="34" charset="0"/>
                <a:ea typeface="Meiryo UI" pitchFamily="50" charset="-128"/>
                <a:cs typeface="Meiryo UI" pitchFamily="50" charset="-128"/>
              </a:rPr>
              <a:t>病気にならずに済む人の割合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48600" y="6030545"/>
            <a:ext cx="3328155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身体活動不足（</a:t>
            </a:r>
            <a:r>
              <a:rPr lang="en-US" altLang="ja-JP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18</a:t>
            </a:r>
            <a:r>
              <a:rPr lang="ja-JP" altLang="en-US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～</a:t>
            </a:r>
            <a:r>
              <a:rPr lang="en-US" altLang="ja-JP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64</a:t>
            </a:r>
            <a:r>
              <a:rPr lang="ja-JP" altLang="en-US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歳の場合）</a:t>
            </a:r>
            <a:endParaRPr lang="en-US" altLang="ja-JP" sz="1050" dirty="0">
              <a:solidFill>
                <a:srgbClr val="4D4D4D"/>
              </a:solidFill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  <a:p>
            <a:r>
              <a:rPr lang="ja-JP" altLang="en-US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　 ・・・週あたり</a:t>
            </a:r>
            <a:r>
              <a:rPr lang="en-US" altLang="ja-JP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150</a:t>
            </a:r>
            <a:r>
              <a:rPr lang="ja-JP" altLang="en-US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分の中強度有酸素運動、または</a:t>
            </a:r>
            <a:endParaRPr lang="en-US" altLang="ja-JP" sz="1050" dirty="0">
              <a:solidFill>
                <a:srgbClr val="4D4D4D"/>
              </a:solidFill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  <a:p>
            <a:r>
              <a:rPr lang="ja-JP" altLang="en-US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　　　  </a:t>
            </a:r>
            <a:r>
              <a:rPr lang="ja-JP" altLang="en-US" sz="1050" dirty="0" smtClean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週あたり</a:t>
            </a:r>
            <a:r>
              <a:rPr lang="en-US" altLang="ja-JP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75</a:t>
            </a:r>
            <a:r>
              <a:rPr lang="ja-JP" altLang="en-US" sz="1050" dirty="0">
                <a:solidFill>
                  <a:srgbClr val="4D4D4D"/>
                </a:solidFill>
                <a:latin typeface="Segoe UI" panose="020B0502040204020203" pitchFamily="34" charset="0"/>
                <a:ea typeface="Meiryo UI" pitchFamily="50" charset="-128"/>
                <a:cs typeface="Segoe UI" panose="020B0502040204020203" pitchFamily="34" charset="0"/>
              </a:rPr>
              <a:t>分の高強度有酸素運動を行っていない者</a:t>
            </a:r>
            <a:endParaRPr lang="en-US" altLang="ja-JP" sz="1050" dirty="0">
              <a:solidFill>
                <a:srgbClr val="4D4D4D"/>
              </a:solidFill>
              <a:latin typeface="Segoe UI" panose="020B0502040204020203" pitchFamily="34" charset="0"/>
              <a:ea typeface="Meiryo UI" pitchFamily="50" charset="-128"/>
              <a:cs typeface="Segoe UI" panose="020B0502040204020203" pitchFamily="34" charset="0"/>
            </a:endParaRPr>
          </a:p>
        </p:txBody>
      </p:sp>
      <p:sp>
        <p:nvSpPr>
          <p:cNvPr id="21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816684" y="6248345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(Lee IM et al. Lancet. 380:219-29. 2012</a:t>
            </a:r>
            <a:r>
              <a:rPr lang="ja-JP" altLang="en-US" sz="1200" dirty="0">
                <a:solidFill>
                  <a:srgbClr val="4D4D4D"/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より作成</a:t>
            </a:r>
            <a:r>
              <a:rPr lang="en-US" altLang="ja-JP" sz="1200" dirty="0">
                <a:solidFill>
                  <a:srgbClr val="4D4D4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57200" y="3411414"/>
            <a:ext cx="5339727" cy="1241722"/>
            <a:chOff x="457200" y="3411414"/>
            <a:chExt cx="5339727" cy="1241722"/>
          </a:xfrm>
        </p:grpSpPr>
        <p:graphicFrame>
          <p:nvGraphicFramePr>
            <p:cNvPr id="26" name="グラフ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4355434"/>
                </p:ext>
              </p:extLst>
            </p:nvPr>
          </p:nvGraphicFramePr>
          <p:xfrm>
            <a:off x="457200" y="3411414"/>
            <a:ext cx="4572000" cy="1241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5" name="直線コネクタ 14"/>
            <p:cNvCxnSpPr/>
            <p:nvPr/>
          </p:nvCxnSpPr>
          <p:spPr>
            <a:xfrm>
              <a:off x="2573877" y="3550147"/>
              <a:ext cx="3204000" cy="0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2556927" y="4513107"/>
              <a:ext cx="3240000" cy="0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正方形/長方形 5"/>
          <p:cNvSpPr/>
          <p:nvPr/>
        </p:nvSpPr>
        <p:spPr>
          <a:xfrm>
            <a:off x="2581300" y="3643689"/>
            <a:ext cx="1958400" cy="288000"/>
          </a:xfrm>
          <a:prstGeom prst="rect">
            <a:avLst/>
          </a:prstGeom>
          <a:solidFill>
            <a:srgbClr val="E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580159" y="4124729"/>
            <a:ext cx="2030400" cy="288000"/>
          </a:xfrm>
          <a:prstGeom prst="rect">
            <a:avLst/>
          </a:prstGeom>
          <a:solidFill>
            <a:srgbClr val="E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5" grpId="0"/>
      <p:bldP spid="29" grpId="0"/>
      <p:bldP spid="2" grpId="0"/>
      <p:bldP spid="30" grpId="0"/>
      <p:bldP spid="6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95536" y="1403898"/>
            <a:ext cx="7056784" cy="6480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400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身体活動が発症の確率を下げるとわかっているもの</a:t>
            </a:r>
            <a:endParaRPr lang="en-US" altLang="ja-JP" sz="2400" b="1" dirty="0">
              <a:solidFill>
                <a:srgbClr val="E03C6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2400" b="1" dirty="0">
              <a:solidFill>
                <a:srgbClr val="E03C6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799484" y="1841170"/>
            <a:ext cx="7859216" cy="1966610"/>
            <a:chOff x="799484" y="1841170"/>
            <a:chExt cx="7859216" cy="1966610"/>
          </a:xfrm>
        </p:grpSpPr>
        <p:sp>
          <p:nvSpPr>
            <p:cNvPr id="5" name="角丸四角形 4"/>
            <p:cNvSpPr/>
            <p:nvPr/>
          </p:nvSpPr>
          <p:spPr>
            <a:xfrm>
              <a:off x="799484" y="1841170"/>
              <a:ext cx="7859216" cy="1963538"/>
            </a:xfrm>
            <a:prstGeom prst="roundRect">
              <a:avLst>
                <a:gd name="adj" fmla="val 4687"/>
              </a:avLst>
            </a:prstGeom>
            <a:solidFill>
              <a:srgbClr val="E03C6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934622" y="1865716"/>
              <a:ext cx="4680520" cy="193899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死亡率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冠動脈疾患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高血圧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脳卒中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メタボリックシンドローム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4780164" y="1868788"/>
              <a:ext cx="266429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型糖尿病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乳がん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結腸がん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うつ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転倒</a:t>
              </a:r>
              <a:endParaRPr lang="en-US" altLang="ja-JP" sz="2400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395536" y="3861048"/>
            <a:ext cx="5817388" cy="6480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400" b="1" dirty="0">
                <a:solidFill>
                  <a:srgbClr val="E03C6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身体活動が効果的であるとわかっているもの</a:t>
            </a:r>
          </a:p>
        </p:txBody>
      </p:sp>
      <p:sp>
        <p:nvSpPr>
          <p:cNvPr id="1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141412" y="6597376"/>
            <a:ext cx="3528392" cy="216000"/>
          </a:xfrm>
        </p:spPr>
        <p:txBody>
          <a:bodyPr/>
          <a:lstStyle/>
          <a:p>
            <a:r>
              <a:rPr lang="ja-JP" altLang="en-US" dirty="0"/>
              <a:t>製作者：</a:t>
            </a:r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日本運動疫学会スライドショーコンテストＷＧ</a:t>
            </a:r>
            <a:endParaRPr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="" xmlns:a16="http://schemas.microsoft.com/office/drawing/2014/main" id="{C5175EEE-BB49-4E21-BE43-8F0359E40CE8}"/>
              </a:ext>
            </a:extLst>
          </p:cNvPr>
          <p:cNvSpPr txBox="1">
            <a:spLocks/>
          </p:cNvSpPr>
          <p:nvPr/>
        </p:nvSpPr>
        <p:spPr>
          <a:xfrm>
            <a:off x="367436" y="836712"/>
            <a:ext cx="836327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solidFill>
                  <a:srgbClr val="027FB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疫学研究により示された身体活動の健康効果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9D2CEDCA-F79D-43CE-83F5-48AF043C5626}"/>
              </a:ext>
            </a:extLst>
          </p:cNvPr>
          <p:cNvSpPr/>
          <p:nvPr/>
        </p:nvSpPr>
        <p:spPr>
          <a:xfrm>
            <a:off x="457200" y="1322662"/>
            <a:ext cx="8229600" cy="36000"/>
          </a:xfrm>
          <a:prstGeom prst="rect">
            <a:avLst/>
          </a:prstGeom>
          <a:solidFill>
            <a:srgbClr val="3998C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794798" y="4284725"/>
            <a:ext cx="7994762" cy="2240619"/>
            <a:chOff x="794798" y="4284725"/>
            <a:chExt cx="7994762" cy="2240619"/>
          </a:xfrm>
        </p:grpSpPr>
        <p:sp>
          <p:nvSpPr>
            <p:cNvPr id="9" name="角丸四角形 8"/>
            <p:cNvSpPr/>
            <p:nvPr/>
          </p:nvSpPr>
          <p:spPr>
            <a:xfrm>
              <a:off x="794798" y="4284725"/>
              <a:ext cx="7892002" cy="1939877"/>
            </a:xfrm>
            <a:prstGeom prst="roundRect">
              <a:avLst>
                <a:gd name="adj" fmla="val 4687"/>
              </a:avLst>
            </a:prstGeom>
            <a:solidFill>
              <a:srgbClr val="E03C64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934622" y="4284725"/>
              <a:ext cx="457348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心肺機能や筋力の向上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健康的な体型、体組成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骨の健康の向上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身体機能の向上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60000" indent="-25200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認知機能の向上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333176" y="6248345"/>
              <a:ext cx="34563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rgbClr val="4D4D4D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(Lee IM et al. Lancet. 380:219-29. 2012</a:t>
              </a:r>
              <a:r>
                <a:rPr lang="ja-JP" altLang="en-US" sz="1200" dirty="0">
                  <a:solidFill>
                    <a:srgbClr val="4D4D4D"/>
                  </a:solidFill>
                  <a:latin typeface="Segoe UI" panose="020B0502040204020203" pitchFamily="34" charset="0"/>
                  <a:ea typeface="Meiryo UI" panose="020B0604030504040204" pitchFamily="50" charset="-128"/>
                  <a:cs typeface="Segoe UI" panose="020B0502040204020203" pitchFamily="34" charset="0"/>
                </a:rPr>
                <a:t>より作成</a:t>
              </a:r>
              <a:r>
                <a:rPr lang="en-US" altLang="ja-JP" sz="1200" dirty="0">
                  <a:solidFill>
                    <a:srgbClr val="4D4D4D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8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12327</TotalTime>
  <Words>1583</Words>
  <Application>Microsoft Office PowerPoint</Application>
  <PresentationFormat>画面に合わせる (4:3)</PresentationFormat>
  <Paragraphs>300</Paragraphs>
  <Slides>15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Meiryo UI</vt:lpstr>
      <vt:lpstr>ＭＳ Ｐゴシック</vt:lpstr>
      <vt:lpstr>Arial</vt:lpstr>
      <vt:lpstr>Berlin Sans FB Demi</vt:lpstr>
      <vt:lpstr>Calibri</vt:lpstr>
      <vt:lpstr>Microsoft Himalaya</vt:lpstr>
      <vt:lpstr>Segoe UI</vt:lpstr>
      <vt:lpstr>Segoe UI Semibold</vt:lpstr>
      <vt:lpstr>Wingdings</vt:lpstr>
      <vt:lpstr>Office ​​テーマ</vt:lpstr>
      <vt:lpstr>「疫学」は世の中でどのように活用されているのか？ ～たばこや身体活動の政策に活用された疫学研究を例に～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日本人のためのがん予防法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Masako</dc:creator>
  <cp:lastModifiedBy>西野雅子</cp:lastModifiedBy>
  <cp:revision>1551</cp:revision>
  <dcterms:created xsi:type="dcterms:W3CDTF">2014-01-21T16:20:24Z</dcterms:created>
  <dcterms:modified xsi:type="dcterms:W3CDTF">2018-01-21T07:04:14Z</dcterms:modified>
</cp:coreProperties>
</file>